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48" r:id="rId2"/>
  </p:sldMasterIdLst>
  <p:notesMasterIdLst>
    <p:notesMasterId r:id="rId20"/>
  </p:notesMasterIdLst>
  <p:sldIdLst>
    <p:sldId id="257" r:id="rId3"/>
    <p:sldId id="610" r:id="rId4"/>
    <p:sldId id="720" r:id="rId5"/>
    <p:sldId id="623" r:id="rId6"/>
    <p:sldId id="729" r:id="rId7"/>
    <p:sldId id="716" r:id="rId8"/>
    <p:sldId id="638" r:id="rId9"/>
    <p:sldId id="719" r:id="rId10"/>
    <p:sldId id="722" r:id="rId11"/>
    <p:sldId id="724" r:id="rId12"/>
    <p:sldId id="728" r:id="rId13"/>
    <p:sldId id="721" r:id="rId14"/>
    <p:sldId id="718" r:id="rId15"/>
    <p:sldId id="727" r:id="rId16"/>
    <p:sldId id="725" r:id="rId17"/>
    <p:sldId id="726" r:id="rId18"/>
    <p:sldId id="260" r:id="rId19"/>
  </p:sldIdLst>
  <p:sldSz cx="9144000" cy="6858000" type="screen4x3"/>
  <p:notesSz cx="7315200" cy="96012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FF66"/>
    <a:srgbClr val="FFFF99"/>
    <a:srgbClr val="99FF99"/>
    <a:srgbClr val="CCECFF"/>
    <a:srgbClr val="CCFFFF"/>
    <a:srgbClr val="FF9900"/>
    <a:srgbClr val="FF00FF"/>
    <a:srgbClr val="FF66FF"/>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1" d="100"/>
          <a:sy n="81" d="100"/>
        </p:scale>
        <p:origin x="876" y="9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fr-FR"/>
          </a:p>
        </p:txBody>
      </p:sp>
      <p:sp>
        <p:nvSpPr>
          <p:cNvPr id="3" name="Espace réservé de la date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BD4ABD5-A39B-4C2A-9C3A-C1163A85FAED}" type="datetimeFigureOut">
              <a:rPr lang="fr-FR" smtClean="0"/>
              <a:pPr/>
              <a:t>20/01/2016</a:t>
            </a:fld>
            <a:endParaRPr lang="fr-FR"/>
          </a:p>
        </p:txBody>
      </p:sp>
      <p:sp>
        <p:nvSpPr>
          <p:cNvPr id="4" name="Espace réservé de l'image des diapositives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fr-FR"/>
          </a:p>
        </p:txBody>
      </p:sp>
      <p:sp>
        <p:nvSpPr>
          <p:cNvPr id="5" name="Espace réservé des commentaires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8626398-1C20-4B8B-896B-E56FED6EEE7E}" type="slidenum">
              <a:rPr lang="fr-FR" smtClean="0"/>
              <a:pPr/>
              <a:t>‹#›</a:t>
            </a:fld>
            <a:endParaRPr lang="fr-FR"/>
          </a:p>
        </p:txBody>
      </p:sp>
    </p:spTree>
    <p:extLst>
      <p:ext uri="{BB962C8B-B14F-4D97-AF65-F5344CB8AC3E}">
        <p14:creationId xmlns:p14="http://schemas.microsoft.com/office/powerpoint/2010/main" val="694264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626398-1C20-4B8B-896B-E56FED6EEE7E}" type="slidenum">
              <a:rPr lang="fr-FR" smtClean="0"/>
              <a:pPr/>
              <a:t>7</a:t>
            </a:fld>
            <a:endParaRPr lang="fr-FR"/>
          </a:p>
        </p:txBody>
      </p:sp>
    </p:spTree>
    <p:extLst>
      <p:ext uri="{BB962C8B-B14F-4D97-AF65-F5344CB8AC3E}">
        <p14:creationId xmlns:p14="http://schemas.microsoft.com/office/powerpoint/2010/main" val="3478516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ZoneTexte 6"/>
          <p:cNvSpPr txBox="1"/>
          <p:nvPr userDrawn="1"/>
        </p:nvSpPr>
        <p:spPr>
          <a:xfrm>
            <a:off x="1619672" y="1763997"/>
            <a:ext cx="6048672" cy="1323439"/>
          </a:xfrm>
          <a:prstGeom prst="rect">
            <a:avLst/>
          </a:prstGeom>
          <a:noFill/>
        </p:spPr>
        <p:txBody>
          <a:bodyPr wrap="square" rtlCol="0">
            <a:spAutoFit/>
          </a:bodyPr>
          <a:lstStyle/>
          <a:p>
            <a:pPr algn="ctr"/>
            <a:r>
              <a:rPr lang="en-US" sz="4000" b="1" i="0" u="none" strike="noStrike" kern="1200" baseline="0" dirty="0" smtClean="0">
                <a:solidFill>
                  <a:srgbClr val="002060"/>
                </a:solidFill>
                <a:latin typeface="+mn-lt"/>
                <a:ea typeface="+mn-ea"/>
                <a:cs typeface="+mn-cs"/>
              </a:rPr>
              <a:t>The 5G Infrastructure Public-Private Partnership</a:t>
            </a:r>
            <a:endParaRPr lang="fr-FR" sz="4000" b="1" dirty="0">
              <a:solidFill>
                <a:srgbClr val="002060"/>
              </a:solidFill>
            </a:endParaRPr>
          </a:p>
        </p:txBody>
      </p:sp>
    </p:spTree>
    <p:extLst>
      <p:ext uri="{BB962C8B-B14F-4D97-AF65-F5344CB8AC3E}">
        <p14:creationId xmlns:p14="http://schemas.microsoft.com/office/powerpoint/2010/main" val="2102856447"/>
      </p:ext>
    </p:extLst>
  </p:cSld>
  <p:clrMapOvr>
    <a:masterClrMapping/>
  </p:clrMapOvr>
  <p:transition>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9DFF0C2C-B62E-494C-A0D8-1A2EB213AD9C}" type="datetime1">
              <a:rPr lang="fr-FR" smtClean="0"/>
              <a:pPr/>
              <a:t>20/01/2016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B49DDD-EB7E-43BB-87EF-AF97D554772E}" type="slidenum">
              <a:rPr lang="fr-FR" smtClean="0"/>
              <a:pPr/>
              <a:t>‹#›</a:t>
            </a:fld>
            <a:endParaRPr lang="fr-FR"/>
          </a:p>
        </p:txBody>
      </p:sp>
    </p:spTree>
    <p:extLst>
      <p:ext uri="{BB962C8B-B14F-4D97-AF65-F5344CB8AC3E}">
        <p14:creationId xmlns:p14="http://schemas.microsoft.com/office/powerpoint/2010/main" val="3528639104"/>
      </p:ext>
    </p:extLst>
  </p:cSld>
  <p:clrMapOvr>
    <a:masterClrMapping/>
  </p:clrMapOvr>
  <p:transition>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187624" y="260648"/>
            <a:ext cx="7056784" cy="792088"/>
          </a:xfrm>
          <a:prstGeom prst="rect">
            <a:avLst/>
          </a:prstGeom>
          <a:ln>
            <a:solidFill>
              <a:srgbClr val="002060"/>
            </a:solidFill>
          </a:ln>
        </p:spPr>
        <p:txBody>
          <a:bodyPr/>
          <a:lstStyle>
            <a:lvl1pPr>
              <a:defRPr sz="3200" b="1">
                <a:solidFill>
                  <a:srgbClr val="002060"/>
                </a:solidFill>
              </a:defRPr>
            </a:lvl1pPr>
          </a:lstStyle>
          <a:p>
            <a:r>
              <a:rPr lang="fr-FR" dirty="0" err="1" smtClean="0"/>
              <a:t>Title</a:t>
            </a:r>
            <a:r>
              <a:rPr lang="fr-FR" dirty="0" smtClean="0"/>
              <a:t> of the slide</a:t>
            </a:r>
            <a:endParaRPr lang="fr-FR" dirty="0"/>
          </a:p>
        </p:txBody>
      </p:sp>
      <p:sp>
        <p:nvSpPr>
          <p:cNvPr id="4" name="Espace réservé de la date 3"/>
          <p:cNvSpPr>
            <a:spLocks noGrp="1"/>
          </p:cNvSpPr>
          <p:nvPr>
            <p:ph type="dt" sz="half" idx="10"/>
          </p:nvPr>
        </p:nvSpPr>
        <p:spPr>
          <a:xfrm>
            <a:off x="1187624" y="6381328"/>
            <a:ext cx="2133600" cy="365125"/>
          </a:xfrm>
        </p:spPr>
        <p:txBody>
          <a:bodyPr/>
          <a:lstStyle/>
          <a:p>
            <a:fld id="{B5D0AAAB-5A35-4104-B143-90BD140027BF}" type="datetime1">
              <a:rPr lang="fr-FR" smtClean="0"/>
              <a:pPr/>
              <a:t>20/01/2016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7403425-B7E0-46C9-8668-1D222311AF4A}" type="slidenum">
              <a:rPr lang="fr-FR" smtClean="0"/>
              <a:pPr/>
              <a:t>‹#›</a:t>
            </a:fld>
            <a:endParaRPr lang="fr-FR"/>
          </a:p>
        </p:txBody>
      </p:sp>
      <p:sp>
        <p:nvSpPr>
          <p:cNvPr id="7" name="Espace réservé du contenu 2"/>
          <p:cNvSpPr>
            <a:spLocks noGrp="1"/>
          </p:cNvSpPr>
          <p:nvPr>
            <p:ph idx="1" hasCustomPrompt="1"/>
          </p:nvPr>
        </p:nvSpPr>
        <p:spPr>
          <a:xfrm>
            <a:off x="1331640" y="1412776"/>
            <a:ext cx="7427168" cy="4525963"/>
          </a:xfrm>
          <a:prstGeom prst="rect">
            <a:avLst/>
          </a:prstGeom>
        </p:spPr>
        <p:txBody>
          <a:bodyPr/>
          <a:lstStyle>
            <a:lvl1pPr>
              <a:defRPr b="0">
                <a:solidFill>
                  <a:srgbClr val="002060"/>
                </a:solidFill>
              </a:defRPr>
            </a:lvl1pPr>
            <a:lvl2pPr>
              <a:defRPr>
                <a:solidFill>
                  <a:srgbClr val="002060"/>
                </a:solidFill>
              </a:defRPr>
            </a:lvl2pPr>
            <a:lvl3pPr marL="1143000" indent="-228600">
              <a:buFont typeface="Wingdings" panose="05000000000000000000" pitchFamily="2" charset="2"/>
              <a:buChar char="q"/>
              <a:defRPr>
                <a:solidFill>
                  <a:srgbClr val="00B0F0"/>
                </a:solidFill>
              </a:defRPr>
            </a:lvl3pPr>
          </a:lstStyle>
          <a:p>
            <a:pPr lvl="0"/>
            <a:r>
              <a:rPr lang="fr-FR" dirty="0" smtClean="0"/>
              <a:t>Item 1</a:t>
            </a:r>
          </a:p>
          <a:p>
            <a:pPr lvl="0"/>
            <a:r>
              <a:rPr lang="fr-FR" dirty="0" err="1" smtClean="0"/>
              <a:t>Etc</a:t>
            </a:r>
            <a:endParaRPr lang="fr-FR" dirty="0" smtClean="0"/>
          </a:p>
          <a:p>
            <a:pPr lvl="1"/>
            <a:r>
              <a:rPr lang="fr-FR" dirty="0" smtClean="0"/>
              <a:t>Item 2</a:t>
            </a:r>
          </a:p>
          <a:p>
            <a:pPr lvl="1"/>
            <a:r>
              <a:rPr lang="fr-FR" dirty="0" err="1" smtClean="0"/>
              <a:t>Etc</a:t>
            </a:r>
            <a:endParaRPr lang="fr-FR" dirty="0" smtClean="0"/>
          </a:p>
          <a:p>
            <a:pPr lvl="2"/>
            <a:r>
              <a:rPr lang="fr-FR" dirty="0" smtClean="0"/>
              <a:t>Item 3</a:t>
            </a:r>
          </a:p>
          <a:p>
            <a:pPr lvl="2"/>
            <a:r>
              <a:rPr lang="fr-FR" dirty="0" err="1" smtClean="0"/>
              <a:t>Etc</a:t>
            </a:r>
            <a:endParaRPr lang="fr-FR" dirty="0" smtClean="0"/>
          </a:p>
        </p:txBody>
      </p:sp>
    </p:spTree>
    <p:extLst>
      <p:ext uri="{BB962C8B-B14F-4D97-AF65-F5344CB8AC3E}">
        <p14:creationId xmlns:p14="http://schemas.microsoft.com/office/powerpoint/2010/main" val="450264862"/>
      </p:ext>
    </p:extLst>
  </p:cSld>
  <p:clrMapOvr>
    <a:masterClrMapping/>
  </p:clrMapOvr>
  <p:transition>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hasCustomPrompt="1"/>
          </p:nvPr>
        </p:nvSpPr>
        <p:spPr>
          <a:xfrm>
            <a:off x="1187624" y="1600200"/>
            <a:ext cx="3600400" cy="4525963"/>
          </a:xfrm>
          <a:prstGeom prst="rect">
            <a:avLst/>
          </a:prstGeom>
        </p:spPr>
        <p:txBody>
          <a:bodyPr/>
          <a:lstStyle>
            <a:lvl1pPr>
              <a:defRPr sz="2800" b="0">
                <a:solidFill>
                  <a:schemeClr val="tx2"/>
                </a:solidFill>
              </a:defRPr>
            </a:lvl1pPr>
            <a:lvl2pPr>
              <a:defRPr sz="2400">
                <a:solidFill>
                  <a:schemeClr val="tx2"/>
                </a:solidFill>
              </a:defRPr>
            </a:lvl2pPr>
            <a:lvl3pPr>
              <a:defRPr sz="2000">
                <a:solidFill>
                  <a:srgbClr val="00B0F0"/>
                </a:solidFill>
              </a:defRPr>
            </a:lvl3pPr>
            <a:lvl4pPr>
              <a:defRPr sz="1800"/>
            </a:lvl4pPr>
            <a:lvl5pPr>
              <a:defRPr sz="1800"/>
            </a:lvl5pPr>
            <a:lvl6pPr>
              <a:defRPr sz="1800"/>
            </a:lvl6pPr>
            <a:lvl7pPr>
              <a:defRPr sz="1800"/>
            </a:lvl7pPr>
            <a:lvl8pPr>
              <a:defRPr sz="1800"/>
            </a:lvl8pPr>
            <a:lvl9pPr>
              <a:defRPr sz="1800"/>
            </a:lvl9pPr>
          </a:lstStyle>
          <a:p>
            <a:pPr lvl="0"/>
            <a:r>
              <a:rPr lang="fr-FR" dirty="0" smtClean="0"/>
              <a:t>Item 1</a:t>
            </a:r>
          </a:p>
          <a:p>
            <a:pPr lvl="0"/>
            <a:r>
              <a:rPr lang="fr-FR" dirty="0" err="1" smtClean="0"/>
              <a:t>Etc</a:t>
            </a:r>
            <a:endParaRPr lang="fr-FR" dirty="0" smtClean="0"/>
          </a:p>
          <a:p>
            <a:pPr lvl="1"/>
            <a:r>
              <a:rPr lang="fr-FR" dirty="0" smtClean="0"/>
              <a:t>Item 2</a:t>
            </a:r>
          </a:p>
          <a:p>
            <a:pPr lvl="1"/>
            <a:r>
              <a:rPr lang="fr-FR" dirty="0" err="1" smtClean="0"/>
              <a:t>Etc</a:t>
            </a:r>
            <a:endParaRPr lang="fr-FR" dirty="0" smtClean="0"/>
          </a:p>
          <a:p>
            <a:pPr lvl="2"/>
            <a:r>
              <a:rPr lang="fr-FR" dirty="0" smtClean="0"/>
              <a:t>Item 3</a:t>
            </a:r>
          </a:p>
          <a:p>
            <a:pPr lvl="2"/>
            <a:r>
              <a:rPr lang="fr-FR" dirty="0" err="1" smtClean="0"/>
              <a:t>Etc</a:t>
            </a:r>
            <a:endParaRPr lang="fr-FR" dirty="0" smtClean="0"/>
          </a:p>
        </p:txBody>
      </p:sp>
      <p:sp>
        <p:nvSpPr>
          <p:cNvPr id="4" name="Espace réservé du contenu 3"/>
          <p:cNvSpPr>
            <a:spLocks noGrp="1"/>
          </p:cNvSpPr>
          <p:nvPr>
            <p:ph sz="half" idx="2" hasCustomPrompt="1"/>
          </p:nvPr>
        </p:nvSpPr>
        <p:spPr>
          <a:xfrm>
            <a:off x="5076056" y="1600200"/>
            <a:ext cx="3610744" cy="4525963"/>
          </a:xfrm>
          <a:prstGeom prst="rect">
            <a:avLst/>
          </a:prstGeom>
        </p:spPr>
        <p:txBody>
          <a:bodyPr/>
          <a:lstStyle>
            <a:lvl1pPr>
              <a:defRPr sz="2800" b="0">
                <a:solidFill>
                  <a:schemeClr val="tx2"/>
                </a:solidFill>
              </a:defRPr>
            </a:lvl1pPr>
            <a:lvl2pPr>
              <a:defRPr sz="2400">
                <a:solidFill>
                  <a:schemeClr val="tx2"/>
                </a:solidFill>
              </a:defRPr>
            </a:lvl2pPr>
            <a:lvl3pPr>
              <a:defRPr sz="2000">
                <a:solidFill>
                  <a:srgbClr val="00B0F0"/>
                </a:solidFill>
              </a:defRPr>
            </a:lvl3pPr>
            <a:lvl4pPr>
              <a:defRPr sz="1800"/>
            </a:lvl4pPr>
            <a:lvl5pPr>
              <a:defRPr sz="1800"/>
            </a:lvl5pPr>
            <a:lvl6pPr>
              <a:defRPr sz="1800"/>
            </a:lvl6pPr>
            <a:lvl7pPr>
              <a:defRPr sz="1800"/>
            </a:lvl7pPr>
            <a:lvl8pPr>
              <a:defRPr sz="1800"/>
            </a:lvl8pPr>
            <a:lvl9pPr>
              <a:defRPr sz="1800"/>
            </a:lvl9pPr>
          </a:lstStyle>
          <a:p>
            <a:pPr lvl="0"/>
            <a:r>
              <a:rPr lang="fr-FR" dirty="0" smtClean="0"/>
              <a:t>Item 1</a:t>
            </a:r>
          </a:p>
          <a:p>
            <a:pPr lvl="0"/>
            <a:r>
              <a:rPr lang="fr-FR" dirty="0" err="1" smtClean="0"/>
              <a:t>Etc</a:t>
            </a:r>
            <a:endParaRPr lang="fr-FR" dirty="0" smtClean="0"/>
          </a:p>
          <a:p>
            <a:pPr lvl="1"/>
            <a:r>
              <a:rPr lang="fr-FR" dirty="0" smtClean="0"/>
              <a:t>Item 2</a:t>
            </a:r>
          </a:p>
          <a:p>
            <a:pPr lvl="1"/>
            <a:r>
              <a:rPr lang="fr-FR" dirty="0" err="1" smtClean="0"/>
              <a:t>Etc</a:t>
            </a:r>
            <a:endParaRPr lang="fr-FR" dirty="0" smtClean="0"/>
          </a:p>
          <a:p>
            <a:pPr lvl="2"/>
            <a:r>
              <a:rPr lang="fr-FR" dirty="0" smtClean="0"/>
              <a:t>Item 3</a:t>
            </a:r>
          </a:p>
          <a:p>
            <a:pPr lvl="2"/>
            <a:r>
              <a:rPr lang="fr-FR" dirty="0" err="1" smtClean="0"/>
              <a:t>Etc</a:t>
            </a:r>
            <a:endParaRPr lang="fr-FR" dirty="0" smtClean="0"/>
          </a:p>
        </p:txBody>
      </p:sp>
      <p:sp>
        <p:nvSpPr>
          <p:cNvPr id="5" name="Espace réservé de la date 4"/>
          <p:cNvSpPr>
            <a:spLocks noGrp="1"/>
          </p:cNvSpPr>
          <p:nvPr>
            <p:ph type="dt" sz="half" idx="10"/>
          </p:nvPr>
        </p:nvSpPr>
        <p:spPr>
          <a:xfrm>
            <a:off x="1115616" y="6309320"/>
            <a:ext cx="2133600" cy="365125"/>
          </a:xfrm>
        </p:spPr>
        <p:txBody>
          <a:bodyPr/>
          <a:lstStyle/>
          <a:p>
            <a:fld id="{EFC044A0-4CEC-4CDF-AC21-6E5BF98B570C}" type="datetime1">
              <a:rPr lang="fr-FR" smtClean="0"/>
              <a:pPr/>
              <a:t>20/01/2016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7403425-B7E0-46C9-8668-1D222311AF4A}" type="slidenum">
              <a:rPr lang="fr-FR" smtClean="0"/>
              <a:pPr/>
              <a:t>‹#›</a:t>
            </a:fld>
            <a:endParaRPr lang="fr-FR"/>
          </a:p>
        </p:txBody>
      </p:sp>
      <p:sp>
        <p:nvSpPr>
          <p:cNvPr id="8" name="Titre 1"/>
          <p:cNvSpPr>
            <a:spLocks noGrp="1"/>
          </p:cNvSpPr>
          <p:nvPr>
            <p:ph type="ctrTitle" hasCustomPrompt="1"/>
          </p:nvPr>
        </p:nvSpPr>
        <p:spPr>
          <a:xfrm>
            <a:off x="1187624" y="260648"/>
            <a:ext cx="7128792" cy="792088"/>
          </a:xfrm>
          <a:prstGeom prst="rect">
            <a:avLst/>
          </a:prstGeom>
          <a:ln>
            <a:solidFill>
              <a:srgbClr val="002060"/>
            </a:solidFill>
          </a:ln>
        </p:spPr>
        <p:txBody>
          <a:bodyPr/>
          <a:lstStyle>
            <a:lvl1pPr>
              <a:defRPr sz="3200" b="1">
                <a:solidFill>
                  <a:srgbClr val="002060"/>
                </a:solidFill>
              </a:defRPr>
            </a:lvl1pPr>
          </a:lstStyle>
          <a:p>
            <a:r>
              <a:rPr lang="fr-FR" dirty="0" err="1" smtClean="0"/>
              <a:t>Title</a:t>
            </a:r>
            <a:r>
              <a:rPr lang="fr-FR" dirty="0" smtClean="0"/>
              <a:t> of the slide</a:t>
            </a:r>
            <a:endParaRPr lang="fr-FR" dirty="0"/>
          </a:p>
        </p:txBody>
      </p:sp>
    </p:spTree>
    <p:extLst>
      <p:ext uri="{BB962C8B-B14F-4D97-AF65-F5344CB8AC3E}">
        <p14:creationId xmlns:p14="http://schemas.microsoft.com/office/powerpoint/2010/main" val="1008799904"/>
      </p:ext>
    </p:extLst>
  </p:cSld>
  <p:clrMapOvr>
    <a:masterClrMapping/>
  </p:clrMapOvr>
  <p:transition>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81015F53-DCC0-4B1D-B235-7C57EDE13339}" type="datetime1">
              <a:rPr lang="fr-FR" smtClean="0"/>
              <a:pPr/>
              <a:t>20/01/2016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7403425-B7E0-46C9-8668-1D222311AF4A}" type="slidenum">
              <a:rPr lang="fr-FR" smtClean="0"/>
              <a:pPr/>
              <a:t>‹#›</a:t>
            </a:fld>
            <a:endParaRPr lang="fr-FR"/>
          </a:p>
        </p:txBody>
      </p:sp>
    </p:spTree>
    <p:extLst>
      <p:ext uri="{BB962C8B-B14F-4D97-AF65-F5344CB8AC3E}">
        <p14:creationId xmlns:p14="http://schemas.microsoft.com/office/powerpoint/2010/main" val="3047627136"/>
      </p:ext>
    </p:extLst>
  </p:cSld>
  <p:clrMapOvr>
    <a:masterClrMapping/>
  </p:clrMapOvr>
  <p:transition>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13" name="Espace réservé du contenu 2"/>
          <p:cNvSpPr>
            <a:spLocks noGrp="1"/>
          </p:cNvSpPr>
          <p:nvPr>
            <p:ph sz="half" idx="1" hasCustomPrompt="1"/>
          </p:nvPr>
        </p:nvSpPr>
        <p:spPr>
          <a:xfrm>
            <a:off x="457200" y="1600200"/>
            <a:ext cx="4038600" cy="4525963"/>
          </a:xfrm>
          <a:prstGeom prst="rect">
            <a:avLst/>
          </a:prstGeom>
        </p:spPr>
        <p:txBody>
          <a:bodyPr/>
          <a:lstStyle>
            <a:lvl1pPr>
              <a:defRPr sz="2800">
                <a:solidFill>
                  <a:schemeClr val="tx2"/>
                </a:solidFill>
              </a:defRPr>
            </a:lvl1pPr>
            <a:lvl2pPr marL="914400" indent="-457200">
              <a:buFont typeface="Courier New" panose="02070309020205020404" pitchFamily="49" charset="0"/>
              <a:buChar char="o"/>
              <a:defRPr sz="2400">
                <a:solidFill>
                  <a:schemeClr val="tx2"/>
                </a:solidFill>
              </a:defRPr>
            </a:lvl2pPr>
            <a:lvl3pPr marL="1257300" indent="-342900">
              <a:buFontTx/>
              <a:buChar char="-"/>
              <a:defRPr sz="2000" baseline="0">
                <a:solidFill>
                  <a:srgbClr val="259CD3"/>
                </a:solidFill>
              </a:defRPr>
            </a:lvl3pPr>
            <a:lvl4pPr>
              <a:defRPr sz="1800"/>
            </a:lvl4pPr>
            <a:lvl5pPr>
              <a:defRPr sz="1800"/>
            </a:lvl5pPr>
            <a:lvl6pPr>
              <a:defRPr sz="1800"/>
            </a:lvl6pPr>
            <a:lvl7pPr>
              <a:defRPr sz="1800"/>
            </a:lvl7pPr>
            <a:lvl8pPr>
              <a:defRPr sz="1800"/>
            </a:lvl8pPr>
            <a:lvl9pPr>
              <a:defRPr sz="1800"/>
            </a:lvl9pPr>
          </a:lstStyle>
          <a:p>
            <a:pPr lvl="0"/>
            <a:r>
              <a:rPr lang="fr-FR" dirty="0" smtClean="0"/>
              <a:t>Item 1</a:t>
            </a:r>
          </a:p>
          <a:p>
            <a:pPr lvl="0"/>
            <a:r>
              <a:rPr lang="fr-FR" dirty="0" err="1" smtClean="0"/>
              <a:t>Etc</a:t>
            </a:r>
            <a:endParaRPr lang="fr-FR" dirty="0" smtClean="0"/>
          </a:p>
          <a:p>
            <a:pPr lvl="1"/>
            <a:r>
              <a:rPr lang="fr-FR" dirty="0" smtClean="0"/>
              <a:t>Item 2</a:t>
            </a:r>
          </a:p>
          <a:p>
            <a:pPr lvl="1"/>
            <a:r>
              <a:rPr lang="fr-FR" dirty="0" err="1" smtClean="0"/>
              <a:t>Etc</a:t>
            </a:r>
            <a:endParaRPr lang="fr-FR" dirty="0" smtClean="0"/>
          </a:p>
          <a:p>
            <a:pPr lvl="2"/>
            <a:r>
              <a:rPr lang="fr-FR" dirty="0" smtClean="0"/>
              <a:t>Item 3</a:t>
            </a:r>
          </a:p>
          <a:p>
            <a:pPr lvl="2"/>
            <a:r>
              <a:rPr lang="fr-FR" dirty="0" err="1" smtClean="0"/>
              <a:t>Etc</a:t>
            </a:r>
            <a:endParaRPr lang="fr-FR" dirty="0" smtClean="0"/>
          </a:p>
        </p:txBody>
      </p:sp>
      <p:sp>
        <p:nvSpPr>
          <p:cNvPr id="14" name="Espace réservé du contenu 3"/>
          <p:cNvSpPr>
            <a:spLocks noGrp="1"/>
          </p:cNvSpPr>
          <p:nvPr>
            <p:ph sz="half" idx="2" hasCustomPrompt="1"/>
          </p:nvPr>
        </p:nvSpPr>
        <p:spPr>
          <a:xfrm>
            <a:off x="4648200" y="1600200"/>
            <a:ext cx="4038600" cy="4525963"/>
          </a:xfrm>
          <a:prstGeom prst="rect">
            <a:avLst/>
          </a:prstGeom>
        </p:spPr>
        <p:txBody>
          <a:bodyPr/>
          <a:lstStyle>
            <a:lvl1pPr>
              <a:defRPr sz="2800">
                <a:solidFill>
                  <a:schemeClr val="tx2">
                    <a:lumMod val="75000"/>
                  </a:schemeClr>
                </a:solidFill>
              </a:defRPr>
            </a:lvl1pPr>
            <a:lvl2pPr marL="742950" indent="-285750">
              <a:buFont typeface="Courier New" panose="02070309020205020404" pitchFamily="49" charset="0"/>
              <a:buChar char="o"/>
              <a:defRPr sz="2400">
                <a:solidFill>
                  <a:schemeClr val="tx2">
                    <a:lumMod val="75000"/>
                  </a:schemeClr>
                </a:solidFill>
              </a:defRPr>
            </a:lvl2pPr>
            <a:lvl3pPr>
              <a:buFontTx/>
              <a:buChar char="-"/>
              <a:defRPr sz="2000">
                <a:solidFill>
                  <a:srgbClr val="259CD3"/>
                </a:solidFill>
              </a:defRPr>
            </a:lvl3pPr>
            <a:lvl4pPr>
              <a:defRPr sz="1800"/>
            </a:lvl4pPr>
            <a:lvl5pPr>
              <a:defRPr sz="1800"/>
            </a:lvl5pPr>
            <a:lvl6pPr>
              <a:defRPr sz="1800"/>
            </a:lvl6pPr>
            <a:lvl7pPr>
              <a:defRPr sz="1800"/>
            </a:lvl7pPr>
            <a:lvl8pPr>
              <a:defRPr sz="1800"/>
            </a:lvl8pPr>
            <a:lvl9pPr>
              <a:defRPr sz="1800"/>
            </a:lvl9pPr>
          </a:lstStyle>
          <a:p>
            <a:pPr lvl="0"/>
            <a:r>
              <a:rPr lang="fr-FR" dirty="0" smtClean="0"/>
              <a:t>Item 1</a:t>
            </a:r>
          </a:p>
          <a:p>
            <a:pPr lvl="0"/>
            <a:r>
              <a:rPr lang="fr-FR" dirty="0" err="1" smtClean="0"/>
              <a:t>Etc</a:t>
            </a:r>
            <a:endParaRPr lang="fr-FR" dirty="0" smtClean="0"/>
          </a:p>
          <a:p>
            <a:pPr lvl="1"/>
            <a:r>
              <a:rPr lang="fr-FR" dirty="0" smtClean="0"/>
              <a:t>Item 2</a:t>
            </a:r>
          </a:p>
          <a:p>
            <a:pPr lvl="1"/>
            <a:r>
              <a:rPr lang="fr-FR" dirty="0" err="1" smtClean="0"/>
              <a:t>Etc</a:t>
            </a:r>
            <a:endParaRPr lang="fr-FR" dirty="0" smtClean="0"/>
          </a:p>
          <a:p>
            <a:pPr lvl="2"/>
            <a:r>
              <a:rPr lang="fr-FR" dirty="0" smtClean="0"/>
              <a:t>Item 3</a:t>
            </a:r>
          </a:p>
          <a:p>
            <a:pPr lvl="2"/>
            <a:r>
              <a:rPr lang="fr-FR" dirty="0" err="1" smtClean="0"/>
              <a:t>Etc</a:t>
            </a:r>
            <a:endParaRPr lang="fr-FR" dirty="0" smtClean="0"/>
          </a:p>
        </p:txBody>
      </p:sp>
      <p:sp>
        <p:nvSpPr>
          <p:cNvPr id="15" name="Titre 1"/>
          <p:cNvSpPr>
            <a:spLocks noGrp="1"/>
          </p:cNvSpPr>
          <p:nvPr>
            <p:ph type="ctrTitle" hasCustomPrompt="1"/>
          </p:nvPr>
        </p:nvSpPr>
        <p:spPr>
          <a:xfrm>
            <a:off x="179512" y="116632"/>
            <a:ext cx="7772400" cy="1470025"/>
          </a:xfrm>
          <a:prstGeom prst="rect">
            <a:avLst/>
          </a:prstGeom>
        </p:spPr>
        <p:txBody>
          <a:bodyPr/>
          <a:lstStyle>
            <a:lvl1pPr algn="l">
              <a:defRPr b="1">
                <a:solidFill>
                  <a:schemeClr val="tx1">
                    <a:lumMod val="65000"/>
                    <a:lumOff val="35000"/>
                  </a:schemeClr>
                </a:solidFill>
              </a:defRPr>
            </a:lvl1pPr>
          </a:lstStyle>
          <a:p>
            <a:r>
              <a:rPr lang="fr-FR" dirty="0" err="1" smtClean="0"/>
              <a:t>Title</a:t>
            </a:r>
            <a:r>
              <a:rPr lang="fr-FR" dirty="0" smtClean="0"/>
              <a:t> of the slide</a:t>
            </a:r>
            <a:endParaRPr lang="fr-FR" dirty="0"/>
          </a:p>
        </p:txBody>
      </p:sp>
    </p:spTree>
    <p:extLst>
      <p:ext uri="{BB962C8B-B14F-4D97-AF65-F5344CB8AC3E}">
        <p14:creationId xmlns:p14="http://schemas.microsoft.com/office/powerpoint/2010/main" val="2324059637"/>
      </p:ext>
    </p:extLst>
  </p:cSld>
  <p:clrMapOvr>
    <a:masterClrMapping/>
  </p:clrMapOvr>
  <p:transition>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5.xml"/><Relationship Id="rId7"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F237D0-8C06-4356-87AF-FF3A4801FD32}" type="datetime1">
              <a:rPr lang="fr-FR" smtClean="0"/>
              <a:pPr/>
              <a:t>20/01/2016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B49DDD-EB7E-43BB-87EF-AF97D554772E}" type="slidenum">
              <a:rPr lang="fr-FR" smtClean="0"/>
              <a:pPr/>
              <a:t>‹#›</a:t>
            </a:fld>
            <a:endParaRPr lang="fr-FR"/>
          </a:p>
        </p:txBody>
      </p:sp>
      <p:pic>
        <p:nvPicPr>
          <p:cNvPr id="2050" name="Picture 2"/>
          <p:cNvPicPr>
            <a:picLocks noChangeAspect="1" noChangeArrowheads="1"/>
          </p:cNvPicPr>
          <p:nvPr userDrawn="1"/>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196752"/>
            <a:ext cx="9143999"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44462" y="104216"/>
            <a:ext cx="2054225" cy="159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5894720"/>
      </p:ext>
    </p:extLst>
  </p:cSld>
  <p:clrMap bg1="lt1" tx1="dk1" bg2="lt2" tx2="dk2" accent1="accent1" accent2="accent2" accent3="accent3" accent4="accent4" accent5="accent5" accent6="accent6" hlink="hlink" folHlink="folHlink"/>
  <p:sldLayoutIdLst>
    <p:sldLayoutId id="2147483673" r:id="rId1"/>
    <p:sldLayoutId id="2147483674" r:id="rId2"/>
  </p:sldLayoutIdLst>
  <p:transition>
    <p:random/>
  </p:transition>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rot="5400000">
            <a:off x="5623010" y="3337013"/>
            <a:ext cx="6858004" cy="1839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03425-B7E0-46C9-8668-1D222311AF4A}" type="slidenum">
              <a:rPr lang="fr-FR" smtClean="0"/>
              <a:pPr/>
              <a:t>‹#›</a:t>
            </a:fld>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1FDE9D-3102-4FF8-BDA5-A3CFEFFBF532}" type="datetime1">
              <a:rPr lang="fr-FR" smtClean="0"/>
              <a:pPr/>
              <a:t>20/01/2016</a:t>
            </a:fld>
            <a:endParaRPr lang="fr-FR"/>
          </a:p>
        </p:txBody>
      </p:sp>
      <p:sp>
        <p:nvSpPr>
          <p:cNvPr id="10" name="Titre 1"/>
          <p:cNvSpPr txBox="1">
            <a:spLocks/>
          </p:cNvSpPr>
          <p:nvPr userDrawn="1"/>
        </p:nvSpPr>
        <p:spPr>
          <a:xfrm>
            <a:off x="1187625" y="19237"/>
            <a:ext cx="7772400" cy="103349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dirty="0">
              <a:solidFill>
                <a:srgbClr val="002060"/>
              </a:solidFill>
              <a:latin typeface="+mn-lt"/>
            </a:endParaRPr>
          </a:p>
        </p:txBody>
      </p:sp>
      <p:sp>
        <p:nvSpPr>
          <p:cNvPr id="11" name="Rectangle 10"/>
          <p:cNvSpPr/>
          <p:nvPr userDrawn="1"/>
        </p:nvSpPr>
        <p:spPr>
          <a:xfrm>
            <a:off x="1178461" y="-2"/>
            <a:ext cx="7781563" cy="2606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2"/>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276902" y="260648"/>
            <a:ext cx="683122" cy="530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16200000">
            <a:off x="-2855847" y="2823690"/>
            <a:ext cx="6861904" cy="1206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466010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4" r:id="rId3"/>
    <p:sldLayoutId id="2147483675" r:id="rId4"/>
    <p:sldLayoutId id="2147483679" r:id="rId5"/>
  </p:sldLayoutIdLst>
  <p:transition>
    <p:random/>
  </p:transition>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5g-ppp.e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3gpp.org/news-events/3gpp-news/1674-timeline_5g"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hyperlink" Target="https://5g-ppp.eu/" TargetMode="External"/><Relationship Id="rId2" Type="http://schemas.openxmlformats.org/officeDocument/2006/relationships/hyperlink" Target="http://www.networld2020.org/"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5g-ppp.eu/wp-content/uploads/2015/02/5G-Vision-Brochure-v1.pdf"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hyperlink" Target="//upload.wikimedia.org/wikipedia/en/b/ba/Flag_of_Germany.svg" TargetMode="External"/><Relationship Id="rId18" Type="http://schemas.openxmlformats.org/officeDocument/2006/relationships/hyperlink" Target="http://www.3gamericas.org/" TargetMode="External"/><Relationship Id="rId3" Type="http://schemas.openxmlformats.org/officeDocument/2006/relationships/image" Target="../media/image9.png"/><Relationship Id="rId21" Type="http://schemas.openxmlformats.org/officeDocument/2006/relationships/image" Target="../media/image24.png"/><Relationship Id="rId7" Type="http://schemas.openxmlformats.org/officeDocument/2006/relationships/hyperlink" Target="//upload.wikimedia.org/wikipedia/de/6/64/NGMN_Logo.svg" TargetMode="External"/><Relationship Id="rId12" Type="http://schemas.openxmlformats.org/officeDocument/2006/relationships/image" Target="../media/image17.png"/><Relationship Id="rId17" Type="http://schemas.openxmlformats.org/officeDocument/2006/relationships/image" Target="../media/image21.png"/><Relationship Id="rId2" Type="http://schemas.openxmlformats.org/officeDocument/2006/relationships/image" Target="../media/image8.png"/><Relationship Id="rId16" Type="http://schemas.openxmlformats.org/officeDocument/2006/relationships/image" Target="../media/image20.wmf"/><Relationship Id="rId20"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12.jpeg"/><Relationship Id="rId11" Type="http://schemas.openxmlformats.org/officeDocument/2006/relationships/image" Target="../media/image16.png"/><Relationship Id="rId5" Type="http://schemas.openxmlformats.org/officeDocument/2006/relationships/image" Target="../media/image11.png"/><Relationship Id="rId15" Type="http://schemas.openxmlformats.org/officeDocument/2006/relationships/image" Target="../media/image19.jpeg"/><Relationship Id="rId10" Type="http://schemas.openxmlformats.org/officeDocument/2006/relationships/image" Target="../media/image15.png"/><Relationship Id="rId19" Type="http://schemas.openxmlformats.org/officeDocument/2006/relationships/image" Target="../media/image22.png"/><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4294967295"/>
          </p:nvPr>
        </p:nvSpPr>
        <p:spPr>
          <a:xfrm>
            <a:off x="457200" y="6356350"/>
            <a:ext cx="2133600" cy="365125"/>
          </a:xfrm>
        </p:spPr>
        <p:txBody>
          <a:bodyPr/>
          <a:lstStyle/>
          <a:p>
            <a:fld id="{BC9636C4-64CD-4AFB-863D-3DFACB76B524}" type="datetime1">
              <a:rPr lang="en-GB" smtClean="0"/>
              <a:pPr/>
              <a:t>20/01/2016</a:t>
            </a:fld>
            <a:endParaRPr lang="en-GB"/>
          </a:p>
        </p:txBody>
      </p:sp>
      <p:sp>
        <p:nvSpPr>
          <p:cNvPr id="3" name="Espace réservé du pied de page 2"/>
          <p:cNvSpPr>
            <a:spLocks noGrp="1"/>
          </p:cNvSpPr>
          <p:nvPr>
            <p:ph type="ftr" sz="quarter" idx="4294967295"/>
          </p:nvPr>
        </p:nvSpPr>
        <p:spPr>
          <a:xfrm>
            <a:off x="3124200" y="6356350"/>
            <a:ext cx="2895600" cy="365125"/>
          </a:xfrm>
        </p:spPr>
        <p:txBody>
          <a:bodyPr/>
          <a:lstStyle/>
          <a:p>
            <a:endParaRPr lang="en-GB"/>
          </a:p>
        </p:txBody>
      </p:sp>
      <p:sp>
        <p:nvSpPr>
          <p:cNvPr id="4" name="Espace réservé du numéro de diapositive 3"/>
          <p:cNvSpPr>
            <a:spLocks noGrp="1"/>
          </p:cNvSpPr>
          <p:nvPr>
            <p:ph type="sldNum" sz="quarter" idx="4294967295"/>
          </p:nvPr>
        </p:nvSpPr>
        <p:spPr>
          <a:xfrm>
            <a:off x="6553200" y="6356350"/>
            <a:ext cx="2133600" cy="365125"/>
          </a:xfrm>
        </p:spPr>
        <p:txBody>
          <a:bodyPr/>
          <a:lstStyle/>
          <a:p>
            <a:fld id="{C6B49DDD-EB7E-43BB-87EF-AF97D554772E}" type="slidenum">
              <a:rPr lang="en-GB" smtClean="0"/>
              <a:pPr/>
              <a:t>1</a:t>
            </a:fld>
            <a:endParaRPr lang="en-GB"/>
          </a:p>
        </p:txBody>
      </p:sp>
      <p:sp>
        <p:nvSpPr>
          <p:cNvPr id="6" name="Sous-titre 2"/>
          <p:cNvSpPr txBox="1">
            <a:spLocks/>
          </p:cNvSpPr>
          <p:nvPr/>
        </p:nvSpPr>
        <p:spPr>
          <a:xfrm>
            <a:off x="179512" y="4221088"/>
            <a:ext cx="8784976" cy="1368152"/>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400" kern="1200">
                <a:solidFill>
                  <a:schemeClr val="accent5"/>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spcBef>
                <a:spcPts val="0"/>
              </a:spcBef>
            </a:pPr>
            <a:r>
              <a:rPr lang="en-GB" sz="3200" b="1" dirty="0" smtClean="0">
                <a:solidFill>
                  <a:srgbClr val="002060"/>
                </a:solidFill>
              </a:rPr>
              <a:t>Werner Mohr</a:t>
            </a:r>
          </a:p>
          <a:p>
            <a:pPr>
              <a:spcBef>
                <a:spcPts val="0"/>
              </a:spcBef>
            </a:pPr>
            <a:endParaRPr lang="en-GB" sz="1400" dirty="0" smtClean="0"/>
          </a:p>
          <a:p>
            <a:pPr algn="ctr">
              <a:spcBef>
                <a:spcPts val="0"/>
              </a:spcBef>
            </a:pPr>
            <a:r>
              <a:rPr lang="en-GB" sz="3200" b="1" dirty="0" smtClean="0">
                <a:solidFill>
                  <a:srgbClr val="002060"/>
                </a:solidFill>
              </a:rPr>
              <a:t>Chair of the board of 5G Infrastructure Association</a:t>
            </a:r>
          </a:p>
        </p:txBody>
      </p:sp>
      <p:sp>
        <p:nvSpPr>
          <p:cNvPr id="7" name="Rectangle 6"/>
          <p:cNvSpPr/>
          <p:nvPr/>
        </p:nvSpPr>
        <p:spPr>
          <a:xfrm>
            <a:off x="3317935" y="5769639"/>
            <a:ext cx="2485745" cy="461665"/>
          </a:xfrm>
          <a:prstGeom prst="rect">
            <a:avLst/>
          </a:prstGeom>
        </p:spPr>
        <p:txBody>
          <a:bodyPr wrap="none">
            <a:spAutoFit/>
          </a:bodyPr>
          <a:lstStyle/>
          <a:p>
            <a:pPr algn="ctr"/>
            <a:r>
              <a:rPr lang="en-GB" sz="2400" u="sng" smtClean="0">
                <a:solidFill>
                  <a:srgbClr val="002060"/>
                </a:solidFill>
                <a:hlinkClick r:id="rId2"/>
              </a:rPr>
              <a:t>http://5g-ppp.eu/</a:t>
            </a:r>
            <a:endParaRPr lang="en-GB" sz="2400" u="sng" smtClean="0">
              <a:solidFill>
                <a:srgbClr val="002060"/>
              </a:solidFill>
            </a:endParaRPr>
          </a:p>
        </p:txBody>
      </p:sp>
    </p:spTree>
    <p:extLst>
      <p:ext uri="{BB962C8B-B14F-4D97-AF65-F5344CB8AC3E}">
        <p14:creationId xmlns:p14="http://schemas.microsoft.com/office/powerpoint/2010/main" val="2298307651"/>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87624" y="260648"/>
            <a:ext cx="7056784" cy="792000"/>
          </a:xfrm>
          <a:ln>
            <a:solidFill>
              <a:srgbClr val="002060"/>
            </a:solidFill>
          </a:ln>
        </p:spPr>
        <p:txBody>
          <a:bodyPr/>
          <a:lstStyle/>
          <a:p>
            <a:r>
              <a:rPr lang="en-GB" sz="2600" noProof="1" smtClean="0">
                <a:solidFill>
                  <a:schemeClr val="tx2">
                    <a:lumMod val="75000"/>
                  </a:schemeClr>
                </a:solidFill>
              </a:rPr>
              <a:t>Vertical sectors</a:t>
            </a:r>
          </a:p>
        </p:txBody>
      </p:sp>
      <p:sp>
        <p:nvSpPr>
          <p:cNvPr id="3" name="Espace réservé du contenu 2"/>
          <p:cNvSpPr>
            <a:spLocks noGrp="1"/>
          </p:cNvSpPr>
          <p:nvPr>
            <p:ph idx="1"/>
          </p:nvPr>
        </p:nvSpPr>
        <p:spPr>
          <a:xfrm>
            <a:off x="1115616" y="1196752"/>
            <a:ext cx="7427168" cy="4752528"/>
          </a:xfrm>
        </p:spPr>
        <p:txBody>
          <a:bodyPr/>
          <a:lstStyle/>
          <a:p>
            <a:pPr>
              <a:spcBef>
                <a:spcPts val="1200"/>
              </a:spcBef>
            </a:pPr>
            <a:r>
              <a:rPr lang="en-GB" sz="2400" dirty="0" smtClean="0"/>
              <a:t>White papers on</a:t>
            </a:r>
          </a:p>
          <a:p>
            <a:pPr lvl="1">
              <a:spcBef>
                <a:spcPts val="0"/>
              </a:spcBef>
            </a:pPr>
            <a:r>
              <a:rPr lang="en-GB" sz="2000" dirty="0" smtClean="0"/>
              <a:t>5G and Factories of the Future</a:t>
            </a:r>
          </a:p>
          <a:p>
            <a:pPr lvl="1">
              <a:spcBef>
                <a:spcPts val="0"/>
              </a:spcBef>
            </a:pPr>
            <a:r>
              <a:rPr lang="en-GB" sz="2000" dirty="0" smtClean="0"/>
              <a:t>5G and Healthcare</a:t>
            </a:r>
          </a:p>
          <a:p>
            <a:pPr lvl="1">
              <a:spcBef>
                <a:spcPts val="0"/>
              </a:spcBef>
            </a:pPr>
            <a:r>
              <a:rPr lang="en-GB" sz="2000" dirty="0" smtClean="0"/>
              <a:t>5G and Energy</a:t>
            </a:r>
          </a:p>
          <a:p>
            <a:pPr lvl="1">
              <a:spcBef>
                <a:spcPts val="0"/>
              </a:spcBef>
            </a:pPr>
            <a:r>
              <a:rPr lang="en-GB" sz="2000" dirty="0" smtClean="0"/>
              <a:t>5G and Media (under preparation)</a:t>
            </a:r>
          </a:p>
          <a:p>
            <a:pPr lvl="1">
              <a:spcBef>
                <a:spcPts val="0"/>
              </a:spcBef>
            </a:pPr>
            <a:r>
              <a:rPr lang="en-GB" sz="2000" dirty="0" smtClean="0"/>
              <a:t>5G and Automotive</a:t>
            </a:r>
          </a:p>
          <a:p>
            <a:pPr>
              <a:spcBef>
                <a:spcPts val="1200"/>
              </a:spcBef>
            </a:pPr>
            <a:r>
              <a:rPr lang="en-GB" sz="2400" dirty="0" smtClean="0"/>
              <a:t>Identification of</a:t>
            </a:r>
          </a:p>
          <a:p>
            <a:pPr lvl="1">
              <a:spcBef>
                <a:spcPts val="0"/>
              </a:spcBef>
            </a:pPr>
            <a:r>
              <a:rPr lang="en-GB" sz="2000" dirty="0" smtClean="0"/>
              <a:t>main use cases</a:t>
            </a:r>
          </a:p>
          <a:p>
            <a:pPr lvl="1">
              <a:spcBef>
                <a:spcPts val="0"/>
              </a:spcBef>
            </a:pPr>
            <a:r>
              <a:rPr lang="en-GB" sz="2000" dirty="0" smtClean="0"/>
              <a:t>requirements and</a:t>
            </a:r>
          </a:p>
          <a:p>
            <a:pPr lvl="1">
              <a:spcBef>
                <a:spcPts val="0"/>
              </a:spcBef>
            </a:pPr>
            <a:r>
              <a:rPr lang="en-GB" sz="2000" dirty="0" smtClean="0"/>
              <a:t>areas for research and innovation</a:t>
            </a:r>
          </a:p>
          <a:p>
            <a:pPr marL="342865" lvl="1" indent="-342865">
              <a:spcBef>
                <a:spcPts val="1200"/>
              </a:spcBef>
              <a:buFont typeface="Arial" panose="020B0604020202020204" pitchFamily="34" charset="0"/>
              <a:buChar char="•"/>
            </a:pPr>
            <a:r>
              <a:rPr lang="en-GB" sz="2400" dirty="0" smtClean="0"/>
              <a:t>Vertical workshops</a:t>
            </a:r>
          </a:p>
          <a:p>
            <a:pPr lvl="1">
              <a:spcBef>
                <a:spcPts val="0"/>
              </a:spcBef>
            </a:pPr>
            <a:r>
              <a:rPr lang="en-GB" sz="2000" dirty="0" smtClean="0"/>
              <a:t>June 18, 2015</a:t>
            </a:r>
          </a:p>
          <a:p>
            <a:pPr lvl="1">
              <a:spcBef>
                <a:spcPts val="0"/>
              </a:spcBef>
            </a:pPr>
            <a:r>
              <a:rPr lang="en-GB" sz="2000" dirty="0" smtClean="0"/>
              <a:t>November 9, 2015</a:t>
            </a:r>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07403425-B7E0-46C9-8668-1D222311AF4A}" type="slidenum">
              <a:rPr lang="en-GB" smtClean="0"/>
              <a:pPr/>
              <a:t>10</a:t>
            </a:fld>
            <a:endParaRPr lang="en-GB"/>
          </a:p>
        </p:txBody>
      </p:sp>
      <p:sp>
        <p:nvSpPr>
          <p:cNvPr id="10" name="TextBox 19"/>
          <p:cNvSpPr txBox="1">
            <a:spLocks noChangeArrowheads="1"/>
          </p:cNvSpPr>
          <p:nvPr/>
        </p:nvSpPr>
        <p:spPr bwMode="auto">
          <a:xfrm>
            <a:off x="1437193" y="6287548"/>
            <a:ext cx="2127392" cy="232539"/>
          </a:xfrm>
          <a:prstGeom prst="rect">
            <a:avLst/>
          </a:prstGeom>
          <a:noFill/>
          <a:ln w="9525">
            <a:noFill/>
            <a:miter lim="800000"/>
            <a:headEnd/>
            <a:tailEnd/>
          </a:ln>
        </p:spPr>
        <p:txBody>
          <a:bodyPr wrap="none" lIns="77886" tIns="38943" rIns="77886" bIns="38943">
            <a:spAutoFit/>
          </a:bodyPr>
          <a:lstStyle/>
          <a:p>
            <a:r>
              <a:rPr lang="en-GB" sz="1000" dirty="0" smtClean="0">
                <a:solidFill>
                  <a:srgbClr val="002060"/>
                </a:solidFill>
                <a:latin typeface="+mj-lt"/>
              </a:rPr>
              <a:t>Source: 5G Infrastructure Association.</a:t>
            </a:r>
            <a:endParaRPr lang="en-GB" sz="1000" dirty="0">
              <a:solidFill>
                <a:srgbClr val="002060"/>
              </a:solidFill>
              <a:latin typeface="+mj-lt"/>
            </a:endParaRPr>
          </a:p>
        </p:txBody>
      </p:sp>
      <p:sp>
        <p:nvSpPr>
          <p:cNvPr id="15" name="Espace réservé de la date 3"/>
          <p:cNvSpPr txBox="1">
            <a:spLocks/>
          </p:cNvSpPr>
          <p:nvPr/>
        </p:nvSpPr>
        <p:spPr>
          <a:xfrm>
            <a:off x="1187624" y="6381328"/>
            <a:ext cx="2133600" cy="365125"/>
          </a:xfrm>
          <a:prstGeom prst="rect">
            <a:avLst/>
          </a:prstGeom>
        </p:spPr>
        <p:txBody>
          <a:bodyPr anchor="ctr"/>
          <a:lstStyle/>
          <a:p>
            <a:pPr marR="0" lvl="0" indent="0" fontAlgn="auto">
              <a:lnSpc>
                <a:spcPct val="100000"/>
              </a:lnSpc>
              <a:spcBef>
                <a:spcPts val="0"/>
              </a:spcBef>
              <a:spcAft>
                <a:spcPts val="0"/>
              </a:spcAft>
              <a:buClrTx/>
              <a:buSzTx/>
              <a:buFontTx/>
              <a:buNone/>
              <a:tabLst/>
              <a:defRPr/>
            </a:pPr>
            <a:fld id="{3A2457D5-21A3-4FB2-AB80-9404183B7CCC}" type="datetime1">
              <a:rPr lang="en-GB" sz="1200" smtClean="0">
                <a:solidFill>
                  <a:schemeClr val="tx1">
                    <a:tint val="75000"/>
                  </a:schemeClr>
                </a:solidFill>
              </a:rPr>
              <a:pPr marR="0" lvl="0" indent="0" fontAlgn="auto">
                <a:lnSpc>
                  <a:spcPct val="100000"/>
                </a:lnSpc>
                <a:spcBef>
                  <a:spcPts val="0"/>
                </a:spcBef>
                <a:spcAft>
                  <a:spcPts val="0"/>
                </a:spcAft>
                <a:buClrTx/>
                <a:buSzTx/>
                <a:buFontTx/>
                <a:buNone/>
                <a:tabLst/>
                <a:defRPr/>
              </a:pPr>
              <a:t>20/01/2016</a:t>
            </a:fld>
            <a:endParaRPr lang="en-GB" sz="1200" dirty="0">
              <a:solidFill>
                <a:schemeClr val="tx1">
                  <a:tint val="75000"/>
                </a:schemeClr>
              </a:solidFill>
            </a:endParaRPr>
          </a:p>
        </p:txBody>
      </p:sp>
    </p:spTree>
    <p:extLst>
      <p:ext uri="{BB962C8B-B14F-4D97-AF65-F5344CB8AC3E}">
        <p14:creationId xmlns:p14="http://schemas.microsoft.com/office/powerpoint/2010/main" val="335420742"/>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87624" y="260648"/>
            <a:ext cx="7056784" cy="792000"/>
          </a:xfrm>
          <a:ln>
            <a:solidFill>
              <a:srgbClr val="002060"/>
            </a:solidFill>
          </a:ln>
        </p:spPr>
        <p:txBody>
          <a:bodyPr/>
          <a:lstStyle/>
          <a:p>
            <a:r>
              <a:rPr lang="en-GB" sz="2600" noProof="1" smtClean="0">
                <a:solidFill>
                  <a:schemeClr val="tx2">
                    <a:lumMod val="75000"/>
                  </a:schemeClr>
                </a:solidFill>
              </a:rPr>
              <a:t>Vertical sectors</a:t>
            </a:r>
            <a:br>
              <a:rPr lang="en-GB" sz="2600" noProof="1" smtClean="0">
                <a:solidFill>
                  <a:schemeClr val="tx2">
                    <a:lumMod val="75000"/>
                  </a:schemeClr>
                </a:solidFill>
              </a:rPr>
            </a:br>
            <a:r>
              <a:rPr lang="en-GB" sz="2600" noProof="1" smtClean="0">
                <a:solidFill>
                  <a:schemeClr val="tx2">
                    <a:lumMod val="75000"/>
                  </a:schemeClr>
                </a:solidFill>
              </a:rPr>
              <a:t>Main technical requirements</a:t>
            </a:r>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07403425-B7E0-46C9-8668-1D222311AF4A}" type="slidenum">
              <a:rPr lang="en-GB" smtClean="0"/>
              <a:pPr/>
              <a:t>11</a:t>
            </a:fld>
            <a:endParaRPr lang="en-GB"/>
          </a:p>
        </p:txBody>
      </p:sp>
      <p:sp>
        <p:nvSpPr>
          <p:cNvPr id="15" name="Espace réservé de la date 3"/>
          <p:cNvSpPr txBox="1">
            <a:spLocks/>
          </p:cNvSpPr>
          <p:nvPr/>
        </p:nvSpPr>
        <p:spPr>
          <a:xfrm>
            <a:off x="1187624" y="6381328"/>
            <a:ext cx="2133600" cy="365125"/>
          </a:xfrm>
          <a:prstGeom prst="rect">
            <a:avLst/>
          </a:prstGeom>
        </p:spPr>
        <p:txBody>
          <a:bodyPr anchor="ctr"/>
          <a:lstStyle/>
          <a:p>
            <a:pPr marR="0" lvl="0" indent="0" fontAlgn="auto">
              <a:lnSpc>
                <a:spcPct val="100000"/>
              </a:lnSpc>
              <a:spcBef>
                <a:spcPts val="0"/>
              </a:spcBef>
              <a:spcAft>
                <a:spcPts val="0"/>
              </a:spcAft>
              <a:buClrTx/>
              <a:buSzTx/>
              <a:buFontTx/>
              <a:buNone/>
              <a:tabLst/>
              <a:defRPr/>
            </a:pPr>
            <a:fld id="{3A2457D5-21A3-4FB2-AB80-9404183B7CCC}" type="datetime1">
              <a:rPr lang="en-GB" sz="1200" smtClean="0">
                <a:solidFill>
                  <a:schemeClr val="tx1">
                    <a:tint val="75000"/>
                  </a:schemeClr>
                </a:solidFill>
              </a:rPr>
              <a:pPr marR="0" lvl="0" indent="0" fontAlgn="auto">
                <a:lnSpc>
                  <a:spcPct val="100000"/>
                </a:lnSpc>
                <a:spcBef>
                  <a:spcPts val="0"/>
                </a:spcBef>
                <a:spcAft>
                  <a:spcPts val="0"/>
                </a:spcAft>
                <a:buClrTx/>
                <a:buSzTx/>
                <a:buFontTx/>
                <a:buNone/>
                <a:tabLst/>
                <a:defRPr/>
              </a:pPr>
              <a:t>20/01/2016</a:t>
            </a:fld>
            <a:endParaRPr lang="en-GB" sz="1200" dirty="0">
              <a:solidFill>
                <a:schemeClr val="tx1">
                  <a:tint val="75000"/>
                </a:schemeClr>
              </a:solidFill>
            </a:endParaRPr>
          </a:p>
        </p:txBody>
      </p:sp>
      <p:pic>
        <p:nvPicPr>
          <p:cNvPr id="13" name="Picture 12"/>
          <p:cNvPicPr>
            <a:picLocks noChangeAspect="1"/>
          </p:cNvPicPr>
          <p:nvPr/>
        </p:nvPicPr>
        <p:blipFill>
          <a:blip r:embed="rId2"/>
          <a:stretch>
            <a:fillRect/>
          </a:stretch>
        </p:blipFill>
        <p:spPr>
          <a:xfrm>
            <a:off x="6377882" y="1099417"/>
            <a:ext cx="2095500" cy="2518410"/>
          </a:xfrm>
          <a:prstGeom prst="rect">
            <a:avLst/>
          </a:prstGeom>
        </p:spPr>
      </p:pic>
      <p:pic>
        <p:nvPicPr>
          <p:cNvPr id="14" name="Picture 13"/>
          <p:cNvPicPr>
            <a:picLocks noChangeAspect="1"/>
          </p:cNvPicPr>
          <p:nvPr/>
        </p:nvPicPr>
        <p:blipFill>
          <a:blip r:embed="rId3"/>
          <a:stretch>
            <a:fillRect/>
          </a:stretch>
        </p:blipFill>
        <p:spPr>
          <a:xfrm>
            <a:off x="2649818" y="3722143"/>
            <a:ext cx="1844040" cy="2819400"/>
          </a:xfrm>
          <a:prstGeom prst="rect">
            <a:avLst/>
          </a:prstGeom>
        </p:spPr>
      </p:pic>
      <p:sp>
        <p:nvSpPr>
          <p:cNvPr id="19" name="TextBox 19"/>
          <p:cNvSpPr txBox="1">
            <a:spLocks noChangeArrowheads="1"/>
          </p:cNvSpPr>
          <p:nvPr/>
        </p:nvSpPr>
        <p:spPr bwMode="auto">
          <a:xfrm>
            <a:off x="1458965" y="6580837"/>
            <a:ext cx="4001302" cy="232539"/>
          </a:xfrm>
          <a:prstGeom prst="rect">
            <a:avLst/>
          </a:prstGeom>
          <a:noFill/>
          <a:ln w="9525">
            <a:noFill/>
            <a:miter lim="800000"/>
            <a:headEnd/>
            <a:tailEnd/>
          </a:ln>
        </p:spPr>
        <p:txBody>
          <a:bodyPr wrap="none" lIns="77890" tIns="38945" rIns="77890" bIns="38945">
            <a:spAutoFit/>
          </a:bodyPr>
          <a:lstStyle/>
          <a:p>
            <a:r>
              <a:rPr lang="en-GB" sz="1000" dirty="0" smtClean="0">
                <a:solidFill>
                  <a:srgbClr val="002060"/>
                </a:solidFill>
                <a:latin typeface="+mj-lt"/>
              </a:rPr>
              <a:t>Source: 5G Infrastructure Association: Vision White Paper, February 2016.</a:t>
            </a:r>
            <a:endParaRPr lang="en-GB" sz="1000" dirty="0">
              <a:solidFill>
                <a:srgbClr val="002060"/>
              </a:solidFill>
              <a:latin typeface="+mj-lt"/>
            </a:endParaRPr>
          </a:p>
        </p:txBody>
      </p:sp>
      <p:pic>
        <p:nvPicPr>
          <p:cNvPr id="3" name="Picture 2"/>
          <p:cNvPicPr>
            <a:picLocks noChangeAspect="1"/>
          </p:cNvPicPr>
          <p:nvPr/>
        </p:nvPicPr>
        <p:blipFill>
          <a:blip r:embed="rId4"/>
          <a:stretch>
            <a:fillRect/>
          </a:stretch>
        </p:blipFill>
        <p:spPr>
          <a:xfrm>
            <a:off x="1307890" y="1092067"/>
            <a:ext cx="1988820" cy="2514600"/>
          </a:xfrm>
          <a:prstGeom prst="rect">
            <a:avLst/>
          </a:prstGeom>
        </p:spPr>
      </p:pic>
      <p:pic>
        <p:nvPicPr>
          <p:cNvPr id="7" name="Picture 6"/>
          <p:cNvPicPr>
            <a:picLocks noChangeAspect="1"/>
          </p:cNvPicPr>
          <p:nvPr/>
        </p:nvPicPr>
        <p:blipFill>
          <a:blip r:embed="rId5"/>
          <a:stretch>
            <a:fillRect/>
          </a:stretch>
        </p:blipFill>
        <p:spPr>
          <a:xfrm>
            <a:off x="5087931" y="3734142"/>
            <a:ext cx="2087880" cy="2503170"/>
          </a:xfrm>
          <a:prstGeom prst="rect">
            <a:avLst/>
          </a:prstGeom>
        </p:spPr>
      </p:pic>
      <p:pic>
        <p:nvPicPr>
          <p:cNvPr id="16" name="Picture 15"/>
          <p:cNvPicPr>
            <a:picLocks noChangeAspect="1"/>
          </p:cNvPicPr>
          <p:nvPr/>
        </p:nvPicPr>
        <p:blipFill>
          <a:blip r:embed="rId6"/>
          <a:stretch>
            <a:fillRect/>
          </a:stretch>
        </p:blipFill>
        <p:spPr>
          <a:xfrm>
            <a:off x="3791787" y="1089119"/>
            <a:ext cx="2116646" cy="2554034"/>
          </a:xfrm>
          <a:prstGeom prst="rect">
            <a:avLst/>
          </a:prstGeom>
        </p:spPr>
      </p:pic>
    </p:spTree>
    <p:extLst>
      <p:ext uri="{BB962C8B-B14F-4D97-AF65-F5344CB8AC3E}">
        <p14:creationId xmlns:p14="http://schemas.microsoft.com/office/powerpoint/2010/main" val="855282770"/>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294967295"/>
          </p:nvPr>
        </p:nvSpPr>
        <p:spPr>
          <a:xfrm>
            <a:off x="6553200" y="6356350"/>
            <a:ext cx="2133600" cy="365125"/>
          </a:xfrm>
        </p:spPr>
        <p:txBody>
          <a:bodyPr/>
          <a:lstStyle/>
          <a:p>
            <a:fld id="{C43BAD7C-254B-4E94-9BA8-FDC282365B5B}" type="slidenum">
              <a:rPr lang="en-GB" smtClean="0"/>
              <a:pPr/>
              <a:t>12</a:t>
            </a:fld>
            <a:endParaRPr lang="en-GB" dirty="0"/>
          </a:p>
        </p:txBody>
      </p:sp>
      <p:sp>
        <p:nvSpPr>
          <p:cNvPr id="6" name="Espace réservé du pied de page 5"/>
          <p:cNvSpPr>
            <a:spLocks noGrp="1"/>
          </p:cNvSpPr>
          <p:nvPr>
            <p:ph type="ftr" sz="quarter" idx="4294967295"/>
          </p:nvPr>
        </p:nvSpPr>
        <p:spPr>
          <a:xfrm>
            <a:off x="3124200" y="6356350"/>
            <a:ext cx="2895600" cy="365125"/>
          </a:xfrm>
        </p:spPr>
        <p:txBody>
          <a:bodyPr/>
          <a:lstStyle/>
          <a:p>
            <a:endParaRPr lang="en-GB"/>
          </a:p>
        </p:txBody>
      </p:sp>
      <p:sp>
        <p:nvSpPr>
          <p:cNvPr id="13" name="Content Placeholder 2"/>
          <p:cNvSpPr txBox="1">
            <a:spLocks/>
          </p:cNvSpPr>
          <p:nvPr/>
        </p:nvSpPr>
        <p:spPr bwMode="auto">
          <a:xfrm>
            <a:off x="5619462" y="2138383"/>
            <a:ext cx="1440160" cy="5705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defTabSz="576072" fontAlgn="base">
              <a:spcBef>
                <a:spcPct val="0"/>
              </a:spcBef>
              <a:defRPr/>
            </a:pPr>
            <a:r>
              <a:rPr lang="en-US" sz="1200" b="1" dirty="0" smtClean="0">
                <a:solidFill>
                  <a:srgbClr val="002060"/>
                </a:solidFill>
                <a:latin typeface="+mj-lt"/>
                <a:ea typeface="ヒラギノ角ゴ Pro W3" charset="0"/>
                <a:cs typeface="Arial" pitchFamily="34" charset="0"/>
              </a:rPr>
              <a:t>Ubiquitous </a:t>
            </a:r>
            <a:r>
              <a:rPr lang="en-US" sz="1200" b="1" dirty="0">
                <a:solidFill>
                  <a:srgbClr val="002060"/>
                </a:solidFill>
                <a:latin typeface="+mj-lt"/>
                <a:ea typeface="ヒラギノ角ゴ Pro W3" charset="0"/>
                <a:cs typeface="Arial" pitchFamily="34" charset="0"/>
              </a:rPr>
              <a:t>5G access leveraging optical technologies </a:t>
            </a:r>
            <a:endParaRPr lang="en-GB" sz="1100" dirty="0">
              <a:solidFill>
                <a:srgbClr val="002060"/>
              </a:solidFill>
              <a:latin typeface="+mj-lt"/>
              <a:ea typeface="ヒラギノ角ゴ Pro W3" charset="0"/>
              <a:cs typeface="Arial" pitchFamily="34" charset="0"/>
            </a:endParaRPr>
          </a:p>
          <a:p>
            <a:pPr marL="171450" indent="-171450" defTabSz="576072" fontAlgn="base">
              <a:spcBef>
                <a:spcPct val="0"/>
              </a:spcBef>
              <a:spcAft>
                <a:spcPct val="0"/>
              </a:spcAft>
              <a:buFont typeface="Arial" panose="020B0604020202020204" pitchFamily="34" charset="0"/>
              <a:buChar char="•"/>
              <a:defRPr/>
            </a:pPr>
            <a:r>
              <a:rPr lang="en-US" sz="900" dirty="0">
                <a:solidFill>
                  <a:srgbClr val="002060"/>
                </a:solidFill>
                <a:latin typeface="+mj-lt"/>
                <a:ea typeface="ヒラギノ角ゴ Pro W3" charset="0"/>
                <a:cs typeface="Arial" pitchFamily="34" charset="0"/>
              </a:rPr>
              <a:t>5G access networks have to dramatically grow in user capacity, quality of service, responsiveness, energy efficiency and number of connected devices while keeping a sustainable </a:t>
            </a:r>
            <a:r>
              <a:rPr lang="en-US" sz="900" dirty="0" smtClean="0">
                <a:solidFill>
                  <a:srgbClr val="002060"/>
                </a:solidFill>
                <a:latin typeface="+mj-lt"/>
                <a:ea typeface="ヒラギノ角ゴ Pro W3" charset="0"/>
                <a:cs typeface="Arial" pitchFamily="34" charset="0"/>
              </a:rPr>
              <a:t>cost</a:t>
            </a:r>
            <a:endParaRPr lang="en-US" sz="900" dirty="0">
              <a:solidFill>
                <a:srgbClr val="002060"/>
              </a:solidFill>
              <a:latin typeface="+mj-lt"/>
              <a:ea typeface="ヒラギノ角ゴ Pro W3" charset="0"/>
              <a:cs typeface="Arial" pitchFamily="34" charset="0"/>
            </a:endParaRPr>
          </a:p>
          <a:p>
            <a:pPr marL="171450" indent="-171450" defTabSz="576072" fontAlgn="base">
              <a:spcBef>
                <a:spcPct val="0"/>
              </a:spcBef>
              <a:spcAft>
                <a:spcPct val="0"/>
              </a:spcAft>
              <a:buFont typeface="Arial" panose="020B0604020202020204" pitchFamily="34" charset="0"/>
              <a:buChar char="•"/>
              <a:defRPr/>
            </a:pPr>
            <a:r>
              <a:rPr lang="en-US" sz="900" dirty="0" smtClean="0">
                <a:solidFill>
                  <a:srgbClr val="002060"/>
                </a:solidFill>
                <a:latin typeface="+mj-lt"/>
                <a:ea typeface="ヒラギノ角ゴ Pro W3" charset="0"/>
                <a:cs typeface="Arial" pitchFamily="34" charset="0"/>
              </a:rPr>
              <a:t>To </a:t>
            </a:r>
            <a:r>
              <a:rPr lang="en-US" sz="900" dirty="0">
                <a:solidFill>
                  <a:srgbClr val="002060"/>
                </a:solidFill>
                <a:latin typeface="+mj-lt"/>
                <a:ea typeface="ヒラギノ角ゴ Pro W3" charset="0"/>
                <a:cs typeface="Arial" pitchFamily="34" charset="0"/>
              </a:rPr>
              <a:t>develop and assess new optical access network solutions based on integrated optical device </a:t>
            </a:r>
            <a:r>
              <a:rPr lang="en-US" sz="900" dirty="0" smtClean="0">
                <a:solidFill>
                  <a:srgbClr val="002060"/>
                </a:solidFill>
                <a:latin typeface="+mj-lt"/>
                <a:ea typeface="ヒラギノ角ゴ Pro W3" charset="0"/>
                <a:cs typeface="Arial" pitchFamily="34" charset="0"/>
              </a:rPr>
              <a:t>prototypes</a:t>
            </a:r>
          </a:p>
          <a:p>
            <a:pPr marL="171450" indent="-171450" defTabSz="576072" fontAlgn="base">
              <a:spcBef>
                <a:spcPct val="0"/>
              </a:spcBef>
              <a:spcAft>
                <a:spcPct val="0"/>
              </a:spcAft>
              <a:buFont typeface="Arial" panose="020B0604020202020204" pitchFamily="34" charset="0"/>
              <a:buChar char="•"/>
              <a:defRPr/>
            </a:pPr>
            <a:r>
              <a:rPr lang="en-US" sz="900" dirty="0" smtClean="0">
                <a:solidFill>
                  <a:srgbClr val="002060"/>
                </a:solidFill>
                <a:latin typeface="+mj-lt"/>
                <a:ea typeface="ヒラギノ角ゴ Pro W3" charset="0"/>
                <a:cs typeface="Arial" pitchFamily="34" charset="0"/>
              </a:rPr>
              <a:t>Co-operative </a:t>
            </a:r>
            <a:r>
              <a:rPr lang="en-US" sz="900" dirty="0">
                <a:solidFill>
                  <a:srgbClr val="002060"/>
                </a:solidFill>
                <a:latin typeface="+mj-lt"/>
                <a:ea typeface="ヒラギノ角ゴ Pro W3" charset="0"/>
                <a:cs typeface="Arial" pitchFamily="34" charset="0"/>
              </a:rPr>
              <a:t>radio-optical approaches are seen as very promising, also to cover </a:t>
            </a:r>
            <a:r>
              <a:rPr lang="en-US" sz="900" dirty="0" smtClean="0">
                <a:solidFill>
                  <a:srgbClr val="002060"/>
                </a:solidFill>
                <a:latin typeface="+mj-lt"/>
                <a:ea typeface="ヒラギノ角ゴ Pro W3" charset="0"/>
                <a:cs typeface="Arial" pitchFamily="34" charset="0"/>
              </a:rPr>
              <a:t>intelligent </a:t>
            </a:r>
            <a:r>
              <a:rPr lang="en-US" sz="900" dirty="0">
                <a:solidFill>
                  <a:srgbClr val="002060"/>
                </a:solidFill>
                <a:latin typeface="+mj-lt"/>
                <a:ea typeface="ヒラギノ角ゴ Pro W3" charset="0"/>
                <a:cs typeface="Arial" pitchFamily="34" charset="0"/>
              </a:rPr>
              <a:t>interference </a:t>
            </a:r>
            <a:r>
              <a:rPr lang="en-US" sz="900" dirty="0" smtClean="0">
                <a:solidFill>
                  <a:srgbClr val="002060"/>
                </a:solidFill>
                <a:latin typeface="+mj-lt"/>
                <a:ea typeface="ヒラギノ角ゴ Pro W3" charset="0"/>
                <a:cs typeface="Arial" pitchFamily="34" charset="0"/>
              </a:rPr>
              <a:t>cancellation</a:t>
            </a:r>
          </a:p>
          <a:p>
            <a:pPr marL="171450" indent="-171450" defTabSz="576072" fontAlgn="base">
              <a:spcBef>
                <a:spcPct val="0"/>
              </a:spcBef>
              <a:spcAft>
                <a:spcPct val="0"/>
              </a:spcAft>
              <a:buFont typeface="Arial" panose="020B0604020202020204" pitchFamily="34" charset="0"/>
              <a:buChar char="•"/>
              <a:defRPr/>
            </a:pPr>
            <a:r>
              <a:rPr lang="en-US" sz="900" dirty="0" smtClean="0">
                <a:solidFill>
                  <a:srgbClr val="002060"/>
                </a:solidFill>
                <a:latin typeface="+mj-lt"/>
                <a:ea typeface="ヒラギノ角ゴ Pro W3" charset="0"/>
                <a:cs typeface="Arial" pitchFamily="34" charset="0"/>
              </a:rPr>
              <a:t>Techniques </a:t>
            </a:r>
            <a:r>
              <a:rPr lang="en-US" sz="900" dirty="0">
                <a:solidFill>
                  <a:srgbClr val="002060"/>
                </a:solidFill>
                <a:latin typeface="+mj-lt"/>
                <a:ea typeface="ヒラギノ角ゴ Pro W3" charset="0"/>
                <a:cs typeface="Arial" pitchFamily="34" charset="0"/>
              </a:rPr>
              <a:t>to map 5G channels to optical transport and a co-design of the optical and wireless interfaces and </a:t>
            </a:r>
            <a:r>
              <a:rPr lang="en-US" sz="900" dirty="0" smtClean="0">
                <a:solidFill>
                  <a:srgbClr val="002060"/>
                </a:solidFill>
                <a:latin typeface="+mj-lt"/>
                <a:ea typeface="ヒラギノ角ゴ Pro W3" charset="0"/>
                <a:cs typeface="Arial" pitchFamily="34" charset="0"/>
              </a:rPr>
              <a:t>protocols</a:t>
            </a:r>
          </a:p>
          <a:p>
            <a:pPr marL="171450" indent="-171450" defTabSz="576072" fontAlgn="base">
              <a:spcBef>
                <a:spcPct val="0"/>
              </a:spcBef>
              <a:spcAft>
                <a:spcPct val="0"/>
              </a:spcAft>
              <a:buFont typeface="Arial" panose="020B0604020202020204" pitchFamily="34" charset="0"/>
              <a:buChar char="•"/>
              <a:defRPr/>
            </a:pPr>
            <a:r>
              <a:rPr lang="en-US" sz="900" dirty="0" smtClean="0">
                <a:solidFill>
                  <a:srgbClr val="002060"/>
                </a:solidFill>
                <a:latin typeface="+mj-lt"/>
                <a:ea typeface="ヒラギノ角ゴ Pro W3" charset="0"/>
                <a:cs typeface="Arial" pitchFamily="34" charset="0"/>
              </a:rPr>
              <a:t>Scalable </a:t>
            </a:r>
            <a:r>
              <a:rPr lang="en-US" sz="900" dirty="0">
                <a:solidFill>
                  <a:srgbClr val="002060"/>
                </a:solidFill>
                <a:latin typeface="+mj-lt"/>
                <a:ea typeface="ヒラギノ角ゴ Pro W3" charset="0"/>
                <a:cs typeface="Arial" pitchFamily="34" charset="0"/>
              </a:rPr>
              <a:t>demonstrators validated through typical usage </a:t>
            </a:r>
            <a:r>
              <a:rPr lang="en-US" sz="900" dirty="0" smtClean="0">
                <a:solidFill>
                  <a:srgbClr val="002060"/>
                </a:solidFill>
                <a:latin typeface="+mj-lt"/>
                <a:ea typeface="ヒラギノ角ゴ Pro W3" charset="0"/>
                <a:cs typeface="Arial" pitchFamily="34" charset="0"/>
              </a:rPr>
              <a:t>scenario</a:t>
            </a:r>
            <a:endParaRPr lang="en-GB" sz="900" dirty="0">
              <a:solidFill>
                <a:srgbClr val="002060"/>
              </a:solidFill>
              <a:latin typeface="+mj-lt"/>
              <a:ea typeface="ヒラギノ角ゴ Pro W3" charset="0"/>
              <a:cs typeface="Arial" pitchFamily="34" charset="0"/>
            </a:endParaRPr>
          </a:p>
        </p:txBody>
      </p:sp>
      <p:sp>
        <p:nvSpPr>
          <p:cNvPr id="14" name="Content Placeholder 2"/>
          <p:cNvSpPr txBox="1">
            <a:spLocks/>
          </p:cNvSpPr>
          <p:nvPr/>
        </p:nvSpPr>
        <p:spPr bwMode="auto">
          <a:xfrm>
            <a:off x="3430230" y="2170510"/>
            <a:ext cx="2158476" cy="533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R="0" lvl="0" algn="l" defTabSz="576072" rtl="0" eaLnBrk="1" fontAlgn="base" latinLnBrk="0" hangingPunct="1">
              <a:lnSpc>
                <a:spcPct val="100000"/>
              </a:lnSpc>
              <a:spcBef>
                <a:spcPct val="0"/>
              </a:spcBef>
              <a:spcAft>
                <a:spcPts val="0"/>
              </a:spcAft>
              <a:buClrTx/>
              <a:buSzTx/>
              <a:buFont typeface="Arial" pitchFamily="34" charset="0"/>
              <a:buNone/>
              <a:tabLst/>
              <a:defRPr/>
            </a:pPr>
            <a:r>
              <a:rPr kumimoji="0" lang="en-GB" sz="1200" b="1" i="0" u="none" strike="noStrike" kern="1200" cap="none" spc="0" normalizeH="0" baseline="0" noProof="0" dirty="0" smtClean="0">
                <a:ln>
                  <a:noFill/>
                </a:ln>
                <a:effectLst/>
                <a:uLnTx/>
                <a:uFillTx/>
                <a:ea typeface="ヒラギノ角ゴ Pro W3" charset="0"/>
                <a:cs typeface="Arial" pitchFamily="34" charset="0"/>
              </a:rPr>
              <a:t>Software Networks</a:t>
            </a:r>
            <a:endParaRPr lang="en-US" sz="1200" dirty="0"/>
          </a:p>
          <a:p>
            <a:pPr marL="171450" indent="-171450">
              <a:buFont typeface="Arial" panose="020B0604020202020204" pitchFamily="34" charset="0"/>
              <a:buChar char="•"/>
            </a:pPr>
            <a:r>
              <a:rPr lang="en-US" sz="900" dirty="0"/>
              <a:t>Software network architecture to support </a:t>
            </a:r>
            <a:r>
              <a:rPr lang="en-US" sz="900" dirty="0" smtClean="0"/>
              <a:t>access </a:t>
            </a:r>
            <a:r>
              <a:rPr lang="en-US" sz="900" dirty="0"/>
              <a:t>agnostic converged core network and control framework enabling next generation </a:t>
            </a:r>
            <a:r>
              <a:rPr lang="en-US" sz="900" dirty="0" smtClean="0"/>
              <a:t>services</a:t>
            </a:r>
            <a:endParaRPr lang="en-US" sz="900" dirty="0"/>
          </a:p>
          <a:p>
            <a:pPr marL="171450" indent="-171450">
              <a:buFont typeface="Arial" panose="020B0604020202020204" pitchFamily="34" charset="0"/>
              <a:buChar char="•"/>
            </a:pPr>
            <a:r>
              <a:rPr lang="en-US" sz="900" dirty="0"/>
              <a:t>A</a:t>
            </a:r>
            <a:r>
              <a:rPr lang="en-US" sz="900" dirty="0" smtClean="0"/>
              <a:t>rchitecture </a:t>
            </a:r>
            <a:r>
              <a:rPr lang="en-US" sz="900" dirty="0"/>
              <a:t>leverages </a:t>
            </a:r>
            <a:r>
              <a:rPr lang="en-US" sz="900" dirty="0" smtClean="0"/>
              <a:t>SDN/NFV paradigm </a:t>
            </a:r>
            <a:r>
              <a:rPr lang="en-US" sz="900" dirty="0"/>
              <a:t>to integrate/manage next generation transport and optical </a:t>
            </a:r>
            <a:r>
              <a:rPr lang="en-US" sz="900" dirty="0" smtClean="0"/>
              <a:t>technologies</a:t>
            </a:r>
          </a:p>
          <a:p>
            <a:pPr marL="171450" indent="-171450">
              <a:buFont typeface="Arial" panose="020B0604020202020204" pitchFamily="34" charset="0"/>
              <a:buChar char="•"/>
            </a:pPr>
            <a:r>
              <a:rPr lang="en-US" sz="900" dirty="0"/>
              <a:t>U</a:t>
            </a:r>
            <a:r>
              <a:rPr lang="en-US" sz="900" dirty="0" smtClean="0"/>
              <a:t>nified </a:t>
            </a:r>
            <a:r>
              <a:rPr lang="en-US" sz="900" dirty="0"/>
              <a:t>management of connectivity, with end to end security mobility and </a:t>
            </a:r>
            <a:r>
              <a:rPr lang="en-US" sz="900" dirty="0" smtClean="0"/>
              <a:t>routing </a:t>
            </a:r>
            <a:r>
              <a:rPr lang="en-US" sz="900" dirty="0"/>
              <a:t>for flexible introduction of new </a:t>
            </a:r>
            <a:r>
              <a:rPr lang="en-US" sz="900" dirty="0" smtClean="0"/>
              <a:t>services</a:t>
            </a:r>
          </a:p>
          <a:p>
            <a:pPr marL="171450" indent="-171450">
              <a:buFont typeface="Arial" panose="020B0604020202020204" pitchFamily="34" charset="0"/>
              <a:buChar char="•"/>
            </a:pPr>
            <a:r>
              <a:rPr lang="en-US" sz="900" dirty="0" smtClean="0"/>
              <a:t>Scalability </a:t>
            </a:r>
            <a:r>
              <a:rPr lang="en-US" sz="900" dirty="0"/>
              <a:t>and efficiency related to increasing deployment of software-based network equipment and functions as well as corresponding more diverse services and </a:t>
            </a:r>
            <a:r>
              <a:rPr lang="en-US" sz="900" dirty="0" smtClean="0"/>
              <a:t>usages</a:t>
            </a:r>
            <a:endParaRPr lang="en-US" sz="900" dirty="0"/>
          </a:p>
          <a:p>
            <a:pPr marL="171450" indent="-171450">
              <a:buFont typeface="Arial" panose="020B0604020202020204" pitchFamily="34" charset="0"/>
              <a:buChar char="•"/>
            </a:pPr>
            <a:r>
              <a:rPr lang="en-US" sz="900" dirty="0"/>
              <a:t>E</a:t>
            </a:r>
            <a:r>
              <a:rPr lang="en-US" sz="900" dirty="0" smtClean="0"/>
              <a:t>ase </a:t>
            </a:r>
            <a:r>
              <a:rPr lang="en-US" sz="900" dirty="0"/>
              <a:t>of deployment of multitenant networks, cost and energy efficiency, "five 9" reliability, flexibility and perceived "zero latency" where </a:t>
            </a:r>
            <a:r>
              <a:rPr lang="en-US" sz="900" dirty="0" smtClean="0"/>
              <a:t>relevant</a:t>
            </a:r>
          </a:p>
          <a:p>
            <a:pPr marL="171450" indent="-171450">
              <a:buFont typeface="Arial" panose="020B0604020202020204" pitchFamily="34" charset="0"/>
              <a:buChar char="•"/>
            </a:pPr>
            <a:r>
              <a:rPr lang="en-US" sz="900" dirty="0" smtClean="0"/>
              <a:t>Target </a:t>
            </a:r>
            <a:r>
              <a:rPr lang="en-US" sz="900" dirty="0"/>
              <a:t>is for a Network Operating System (NOS) with hardware and user interfaces to manage and orchestrate unified access to computing, storage, memory and networking </a:t>
            </a:r>
            <a:r>
              <a:rPr lang="en-US" sz="900" dirty="0" smtClean="0"/>
              <a:t>resources</a:t>
            </a:r>
          </a:p>
          <a:p>
            <a:pPr marL="171450" indent="-171450">
              <a:buFont typeface="Arial" panose="020B0604020202020204" pitchFamily="34" charset="0"/>
              <a:buChar char="•"/>
            </a:pPr>
            <a:r>
              <a:rPr lang="en-US" sz="900" dirty="0" smtClean="0"/>
              <a:t>Management </a:t>
            </a:r>
            <a:r>
              <a:rPr lang="en-US" sz="900" dirty="0"/>
              <a:t>and security for </a:t>
            </a:r>
            <a:r>
              <a:rPr lang="en-US" sz="900" dirty="0" err="1"/>
              <a:t>virtualised</a:t>
            </a:r>
            <a:r>
              <a:rPr lang="en-US" sz="900" dirty="0"/>
              <a:t> networks and services </a:t>
            </a:r>
          </a:p>
          <a:p>
            <a:pPr marL="171450" indent="-171450">
              <a:buFont typeface="Arial" panose="020B0604020202020204" pitchFamily="34" charset="0"/>
              <a:buChar char="•"/>
            </a:pPr>
            <a:r>
              <a:rPr lang="en-US" sz="900" dirty="0" smtClean="0"/>
              <a:t>Network </a:t>
            </a:r>
            <a:r>
              <a:rPr lang="en-US" sz="900" dirty="0"/>
              <a:t>analytics tools, knowledge reasoning and cognition, may be extended towards network </a:t>
            </a:r>
            <a:r>
              <a:rPr lang="en-US" sz="900" dirty="0" smtClean="0"/>
              <a:t>operations</a:t>
            </a:r>
          </a:p>
          <a:p>
            <a:pPr marL="171450" indent="-171450">
              <a:buFont typeface="Arial" panose="020B0604020202020204" pitchFamily="34" charset="0"/>
              <a:buChar char="•"/>
            </a:pPr>
            <a:r>
              <a:rPr lang="en-US" sz="900" dirty="0" smtClean="0"/>
              <a:t>Management </a:t>
            </a:r>
            <a:r>
              <a:rPr lang="en-US" sz="900" dirty="0"/>
              <a:t>of </a:t>
            </a:r>
            <a:r>
              <a:rPr lang="en-US" sz="900" dirty="0" smtClean="0"/>
              <a:t>security </a:t>
            </a:r>
            <a:r>
              <a:rPr lang="en-US" sz="900" dirty="0"/>
              <a:t>across multiple </a:t>
            </a:r>
            <a:r>
              <a:rPr lang="en-US" sz="900" dirty="0" err="1"/>
              <a:t>virtualised</a:t>
            </a:r>
            <a:r>
              <a:rPr lang="en-US" sz="900" dirty="0"/>
              <a:t> </a:t>
            </a:r>
            <a:r>
              <a:rPr lang="en-US" sz="900" dirty="0" smtClean="0"/>
              <a:t>domains</a:t>
            </a:r>
            <a:endParaRPr lang="en-US" sz="900" dirty="0"/>
          </a:p>
        </p:txBody>
      </p:sp>
      <p:sp>
        <p:nvSpPr>
          <p:cNvPr id="16" name="Content Placeholder 2"/>
          <p:cNvSpPr>
            <a:spLocks noGrp="1"/>
          </p:cNvSpPr>
          <p:nvPr>
            <p:ph idx="1"/>
          </p:nvPr>
        </p:nvSpPr>
        <p:spPr>
          <a:xfrm>
            <a:off x="25341" y="2129745"/>
            <a:ext cx="1879774" cy="5302868"/>
          </a:xfrm>
          <a:solidFill>
            <a:schemeClr val="bg1"/>
          </a:solidFill>
        </p:spPr>
        <p:txBody>
          <a:bodyPr>
            <a:normAutofit fontScale="25000" lnSpcReduction="20000"/>
          </a:bodyPr>
          <a:lstStyle/>
          <a:p>
            <a:pPr marL="0" indent="0">
              <a:lnSpc>
                <a:spcPct val="120000"/>
              </a:lnSpc>
              <a:spcAft>
                <a:spcPts val="0"/>
              </a:spcAft>
              <a:buNone/>
            </a:pPr>
            <a:r>
              <a:rPr lang="en-US" sz="4800" b="1" dirty="0">
                <a:solidFill>
                  <a:schemeClr val="tx1"/>
                </a:solidFill>
                <a:latin typeface="+mj-lt"/>
                <a:cs typeface="Arial" pitchFamily="34" charset="0"/>
              </a:rPr>
              <a:t>W</a:t>
            </a:r>
            <a:r>
              <a:rPr lang="en-US" sz="4800" b="1" dirty="0" smtClean="0">
                <a:solidFill>
                  <a:schemeClr val="tx1"/>
                </a:solidFill>
                <a:latin typeface="+mj-lt"/>
                <a:cs typeface="Arial" pitchFamily="34" charset="0"/>
              </a:rPr>
              <a:t>ireless </a:t>
            </a:r>
            <a:r>
              <a:rPr lang="en-US" sz="4800" b="1" dirty="0">
                <a:solidFill>
                  <a:schemeClr val="tx1"/>
                </a:solidFill>
                <a:latin typeface="+mj-lt"/>
                <a:cs typeface="Arial" pitchFamily="34" charset="0"/>
              </a:rPr>
              <a:t>access and radio network </a:t>
            </a:r>
            <a:r>
              <a:rPr lang="en-US" sz="4800" b="1" dirty="0" smtClean="0">
                <a:solidFill>
                  <a:schemeClr val="tx1"/>
                </a:solidFill>
                <a:latin typeface="+mj-lt"/>
                <a:cs typeface="Arial" pitchFamily="34" charset="0"/>
              </a:rPr>
              <a:t>architecture/ technologies</a:t>
            </a:r>
            <a:r>
              <a:rPr lang="en-GB" sz="4800" b="1" dirty="0" smtClean="0">
                <a:solidFill>
                  <a:schemeClr val="tx1"/>
                </a:solidFill>
                <a:latin typeface="+mj-lt"/>
                <a:cs typeface="Arial" pitchFamily="34" charset="0"/>
              </a:rPr>
              <a:t> </a:t>
            </a:r>
          </a:p>
          <a:p>
            <a:pPr marL="174625" indent="-174625">
              <a:lnSpc>
                <a:spcPct val="120000"/>
              </a:lnSpc>
            </a:pPr>
            <a:r>
              <a:rPr lang="en-US" sz="3600" dirty="0" smtClean="0">
                <a:solidFill>
                  <a:schemeClr val="tx1"/>
                </a:solidFill>
                <a:latin typeface="+mj-lt"/>
                <a:cs typeface="Arial" pitchFamily="34" charset="0"/>
              </a:rPr>
              <a:t>Novel </a:t>
            </a:r>
            <a:r>
              <a:rPr lang="en-US" sz="3600" dirty="0">
                <a:solidFill>
                  <a:schemeClr val="tx1"/>
                </a:solidFill>
                <a:latin typeface="+mj-lt"/>
                <a:cs typeface="Arial" pitchFamily="34" charset="0"/>
              </a:rPr>
              <a:t>air interface </a:t>
            </a:r>
            <a:r>
              <a:rPr lang="en-US" sz="3600" dirty="0" smtClean="0">
                <a:solidFill>
                  <a:schemeClr val="tx1"/>
                </a:solidFill>
                <a:latin typeface="+mj-lt"/>
                <a:cs typeface="Arial" pitchFamily="34" charset="0"/>
              </a:rPr>
              <a:t>technologies, heterogeneous </a:t>
            </a:r>
            <a:r>
              <a:rPr lang="en-US" sz="3600" dirty="0">
                <a:solidFill>
                  <a:schemeClr val="tx1"/>
                </a:solidFill>
                <a:latin typeface="+mj-lt"/>
                <a:cs typeface="Arial" pitchFamily="34" charset="0"/>
              </a:rPr>
              <a:t>set of requirements (</a:t>
            </a:r>
            <a:r>
              <a:rPr lang="en-US" sz="3600" dirty="0" smtClean="0">
                <a:solidFill>
                  <a:schemeClr val="tx1"/>
                </a:solidFill>
                <a:latin typeface="+mj-lt"/>
                <a:cs typeface="Arial" pitchFamily="34" charset="0"/>
              </a:rPr>
              <a:t>low </a:t>
            </a:r>
            <a:r>
              <a:rPr lang="en-US" sz="3600" dirty="0">
                <a:solidFill>
                  <a:schemeClr val="tx1"/>
                </a:solidFill>
                <a:latin typeface="+mj-lt"/>
                <a:cs typeface="Arial" pitchFamily="34" charset="0"/>
              </a:rPr>
              <a:t>rate sensors including mission critical M2M </a:t>
            </a:r>
            <a:r>
              <a:rPr lang="en-US" sz="3600" dirty="0" smtClean="0">
                <a:solidFill>
                  <a:schemeClr val="tx1"/>
                </a:solidFill>
                <a:latin typeface="+mj-lt"/>
                <a:cs typeface="Arial" pitchFamily="34" charset="0"/>
              </a:rPr>
              <a:t>to </a:t>
            </a:r>
            <a:r>
              <a:rPr lang="en-US" sz="3600" dirty="0">
                <a:solidFill>
                  <a:schemeClr val="tx1"/>
                </a:solidFill>
                <a:latin typeface="+mj-lt"/>
                <a:cs typeface="Arial" pitchFamily="34" charset="0"/>
              </a:rPr>
              <a:t>very high rate HD/3D TV and immersive </a:t>
            </a:r>
            <a:r>
              <a:rPr lang="en-US" sz="3600" dirty="0" smtClean="0">
                <a:solidFill>
                  <a:schemeClr val="tx1"/>
                </a:solidFill>
                <a:latin typeface="+mj-lt"/>
                <a:cs typeface="Arial" pitchFamily="34" charset="0"/>
              </a:rPr>
              <a:t>services</a:t>
            </a:r>
            <a:r>
              <a:rPr lang="en-US" sz="3600" dirty="0">
                <a:solidFill>
                  <a:schemeClr val="tx1"/>
                </a:solidFill>
                <a:latin typeface="+mj-lt"/>
                <a:cs typeface="Arial" pitchFamily="34" charset="0"/>
              </a:rPr>
              <a:t>,</a:t>
            </a:r>
            <a:r>
              <a:rPr lang="en-US" sz="3600" dirty="0" smtClean="0">
                <a:solidFill>
                  <a:schemeClr val="tx1"/>
                </a:solidFill>
                <a:latin typeface="+mj-lt"/>
                <a:cs typeface="Arial" pitchFamily="34" charset="0"/>
              </a:rPr>
              <a:t> </a:t>
            </a:r>
            <a:r>
              <a:rPr lang="en-US" sz="3600" dirty="0">
                <a:solidFill>
                  <a:schemeClr val="tx1"/>
                </a:solidFill>
                <a:latin typeface="+mj-lt"/>
                <a:cs typeface="Arial" pitchFamily="34" charset="0"/>
              </a:rPr>
              <a:t>supporting local and wide area </a:t>
            </a:r>
            <a:r>
              <a:rPr lang="en-US" sz="3600" dirty="0" smtClean="0">
                <a:solidFill>
                  <a:schemeClr val="tx1"/>
                </a:solidFill>
                <a:latin typeface="+mj-lt"/>
                <a:cs typeface="Arial" pitchFamily="34" charset="0"/>
              </a:rPr>
              <a:t>systems), enabling </a:t>
            </a:r>
            <a:r>
              <a:rPr lang="en-US" sz="3600" dirty="0">
                <a:solidFill>
                  <a:schemeClr val="tx1"/>
                </a:solidFill>
                <a:latin typeface="+mj-lt"/>
                <a:cs typeface="Arial" pitchFamily="34" charset="0"/>
              </a:rPr>
              <a:t>usage of frequency bands above </a:t>
            </a:r>
            <a:r>
              <a:rPr lang="en-US" sz="3600" dirty="0" smtClean="0">
                <a:solidFill>
                  <a:schemeClr val="tx1"/>
                </a:solidFill>
                <a:latin typeface="+mj-lt"/>
                <a:cs typeface="Arial" pitchFamily="34" charset="0"/>
              </a:rPr>
              <a:t>6 GHz</a:t>
            </a:r>
          </a:p>
          <a:p>
            <a:pPr marL="174625" indent="-174625">
              <a:lnSpc>
                <a:spcPct val="120000"/>
              </a:lnSpc>
            </a:pPr>
            <a:r>
              <a:rPr lang="en-US" sz="3600" dirty="0" smtClean="0">
                <a:solidFill>
                  <a:schemeClr val="tx1"/>
                </a:solidFill>
                <a:latin typeface="+mj-lt"/>
                <a:cs typeface="Arial" pitchFamily="34" charset="0"/>
              </a:rPr>
              <a:t>Hardware </a:t>
            </a:r>
            <a:r>
              <a:rPr lang="en-US" sz="3600" dirty="0">
                <a:solidFill>
                  <a:schemeClr val="tx1"/>
                </a:solidFill>
                <a:latin typeface="+mj-lt"/>
                <a:cs typeface="Arial" pitchFamily="34" charset="0"/>
              </a:rPr>
              <a:t>architectures technologies and building </a:t>
            </a:r>
            <a:r>
              <a:rPr lang="en-US" sz="3600" dirty="0" smtClean="0">
                <a:solidFill>
                  <a:schemeClr val="tx1"/>
                </a:solidFill>
                <a:latin typeface="+mj-lt"/>
                <a:cs typeface="Arial" pitchFamily="34" charset="0"/>
              </a:rPr>
              <a:t>blocks</a:t>
            </a:r>
            <a:endParaRPr lang="en-US" sz="3600" dirty="0">
              <a:solidFill>
                <a:schemeClr val="tx1"/>
              </a:solidFill>
              <a:latin typeface="+mj-lt"/>
              <a:cs typeface="Arial" pitchFamily="34" charset="0"/>
            </a:endParaRPr>
          </a:p>
          <a:p>
            <a:pPr marL="174625" indent="-174625">
              <a:lnSpc>
                <a:spcPct val="120000"/>
              </a:lnSpc>
            </a:pPr>
            <a:r>
              <a:rPr lang="en-US" sz="3600" dirty="0">
                <a:solidFill>
                  <a:schemeClr val="tx1"/>
                </a:solidFill>
                <a:latin typeface="+mj-lt"/>
                <a:cs typeface="Arial" pitchFamily="34" charset="0"/>
              </a:rPr>
              <a:t>(Radio) Network functional architectures and interfaces leading </a:t>
            </a:r>
            <a:r>
              <a:rPr lang="en-US" sz="3600" dirty="0" smtClean="0">
                <a:solidFill>
                  <a:schemeClr val="tx1"/>
                </a:solidFill>
                <a:latin typeface="+mj-lt"/>
                <a:cs typeface="Arial" pitchFamily="34" charset="0"/>
              </a:rPr>
              <a:t>to </a:t>
            </a:r>
            <a:r>
              <a:rPr lang="en-US" sz="3600" dirty="0">
                <a:solidFill>
                  <a:schemeClr val="tx1"/>
                </a:solidFill>
                <a:latin typeface="+mj-lt"/>
                <a:cs typeface="Arial" pitchFamily="34" charset="0"/>
              </a:rPr>
              <a:t>vision / reference architecture for </a:t>
            </a:r>
            <a:r>
              <a:rPr lang="en-US" sz="3600" dirty="0" smtClean="0">
                <a:solidFill>
                  <a:schemeClr val="tx1"/>
                </a:solidFill>
                <a:latin typeface="+mj-lt"/>
                <a:cs typeface="Arial" pitchFamily="34" charset="0"/>
              </a:rPr>
              <a:t>5G</a:t>
            </a:r>
            <a:endParaRPr lang="en-US" sz="3600" dirty="0">
              <a:solidFill>
                <a:schemeClr val="tx1"/>
              </a:solidFill>
              <a:latin typeface="+mj-lt"/>
              <a:cs typeface="Arial" pitchFamily="34" charset="0"/>
            </a:endParaRPr>
          </a:p>
          <a:p>
            <a:pPr marL="174625" indent="-174625">
              <a:lnSpc>
                <a:spcPct val="120000"/>
              </a:lnSpc>
            </a:pPr>
            <a:r>
              <a:rPr lang="en-US" sz="3600" dirty="0">
                <a:solidFill>
                  <a:schemeClr val="tx1"/>
                </a:solidFill>
                <a:latin typeface="+mj-lt"/>
                <a:cs typeface="Arial" pitchFamily="34" charset="0"/>
              </a:rPr>
              <a:t>Co-operative operation of heterogeneous access </a:t>
            </a:r>
            <a:r>
              <a:rPr lang="en-US" sz="3600" dirty="0" smtClean="0">
                <a:solidFill>
                  <a:schemeClr val="tx1"/>
                </a:solidFill>
                <a:latin typeface="+mj-lt"/>
                <a:cs typeface="Arial" pitchFamily="34" charset="0"/>
              </a:rPr>
              <a:t>networks, </a:t>
            </a:r>
            <a:r>
              <a:rPr lang="en-US" sz="3600" dirty="0">
                <a:solidFill>
                  <a:schemeClr val="tx1"/>
                </a:solidFill>
                <a:latin typeface="+mj-lt"/>
                <a:cs typeface="Arial" pitchFamily="34" charset="0"/>
              </a:rPr>
              <a:t>including </a:t>
            </a:r>
            <a:r>
              <a:rPr lang="en-US" sz="3600" dirty="0" smtClean="0">
                <a:solidFill>
                  <a:schemeClr val="tx1"/>
                </a:solidFill>
                <a:latin typeface="+mj-lt"/>
                <a:cs typeface="Arial" pitchFamily="34" charset="0"/>
              </a:rPr>
              <a:t>broadcast/multicast </a:t>
            </a:r>
            <a:r>
              <a:rPr lang="en-US" sz="3600" dirty="0">
                <a:solidFill>
                  <a:schemeClr val="tx1"/>
                </a:solidFill>
                <a:latin typeface="+mj-lt"/>
                <a:cs typeface="Arial" pitchFamily="34" charset="0"/>
              </a:rPr>
              <a:t>(terrestrial and satellite based) and supporting </a:t>
            </a:r>
            <a:r>
              <a:rPr lang="en-US" sz="3600" dirty="0" smtClean="0">
                <a:solidFill>
                  <a:schemeClr val="tx1"/>
                </a:solidFill>
                <a:latin typeface="+mj-lt"/>
                <a:cs typeface="Arial" pitchFamily="34" charset="0"/>
              </a:rPr>
              <a:t>SDN </a:t>
            </a:r>
            <a:r>
              <a:rPr lang="en-US" sz="3600" dirty="0">
                <a:solidFill>
                  <a:schemeClr val="tx1"/>
                </a:solidFill>
                <a:latin typeface="+mj-lt"/>
                <a:cs typeface="Arial" pitchFamily="34" charset="0"/>
              </a:rPr>
              <a:t>and </a:t>
            </a:r>
            <a:r>
              <a:rPr lang="en-US" sz="3600" dirty="0" smtClean="0">
                <a:solidFill>
                  <a:schemeClr val="tx1"/>
                </a:solidFill>
                <a:latin typeface="+mj-lt"/>
                <a:cs typeface="Arial" pitchFamily="34" charset="0"/>
              </a:rPr>
              <a:t>virtualization</a:t>
            </a:r>
          </a:p>
          <a:p>
            <a:pPr marL="174625" indent="-174625">
              <a:lnSpc>
                <a:spcPct val="120000"/>
              </a:lnSpc>
            </a:pPr>
            <a:r>
              <a:rPr lang="en-US" sz="3600" dirty="0" smtClean="0">
                <a:solidFill>
                  <a:schemeClr val="tx1"/>
                </a:solidFill>
                <a:latin typeface="+mj-lt"/>
                <a:cs typeface="Arial" pitchFamily="34" charset="0"/>
              </a:rPr>
              <a:t>Multi-tenancy </a:t>
            </a:r>
            <a:r>
              <a:rPr lang="en-US" sz="3600" dirty="0">
                <a:solidFill>
                  <a:schemeClr val="tx1"/>
                </a:solidFill>
                <a:latin typeface="+mj-lt"/>
                <a:cs typeface="Arial" pitchFamily="34" charset="0"/>
              </a:rPr>
              <a:t>for Radio Access Network (RAN) </a:t>
            </a:r>
            <a:r>
              <a:rPr lang="en-US" sz="3600" dirty="0" smtClean="0">
                <a:solidFill>
                  <a:schemeClr val="tx1"/>
                </a:solidFill>
                <a:latin typeface="+mj-lt"/>
                <a:cs typeface="Arial" pitchFamily="34" charset="0"/>
              </a:rPr>
              <a:t>sharing</a:t>
            </a:r>
          </a:p>
          <a:p>
            <a:pPr marL="174625" indent="-174625">
              <a:lnSpc>
                <a:spcPct val="120000"/>
              </a:lnSpc>
            </a:pPr>
            <a:r>
              <a:rPr lang="en-US" sz="3600" dirty="0" smtClean="0">
                <a:solidFill>
                  <a:schemeClr val="tx1"/>
                </a:solidFill>
                <a:latin typeface="+mj-lt"/>
                <a:cs typeface="Arial" pitchFamily="34" charset="0"/>
              </a:rPr>
              <a:t>Integration </a:t>
            </a:r>
            <a:r>
              <a:rPr lang="en-US" sz="3600" dirty="0">
                <a:solidFill>
                  <a:schemeClr val="tx1"/>
                </a:solidFill>
                <a:latin typeface="+mj-lt"/>
                <a:cs typeface="Arial" pitchFamily="34" charset="0"/>
              </a:rPr>
              <a:t>of Satellite Networks to support ubiquitous coverage, resilience, specific </a:t>
            </a:r>
            <a:r>
              <a:rPr lang="en-US" sz="3600" dirty="0" smtClean="0">
                <a:solidFill>
                  <a:schemeClr val="tx1"/>
                </a:solidFill>
                <a:latin typeface="+mj-lt"/>
                <a:cs typeface="Arial" pitchFamily="34" charset="0"/>
              </a:rPr>
              <a:t>markets</a:t>
            </a:r>
          </a:p>
        </p:txBody>
      </p:sp>
      <p:sp>
        <p:nvSpPr>
          <p:cNvPr id="17" name="TextBox 19"/>
          <p:cNvSpPr txBox="1">
            <a:spLocks noChangeArrowheads="1"/>
          </p:cNvSpPr>
          <p:nvPr/>
        </p:nvSpPr>
        <p:spPr bwMode="auto">
          <a:xfrm>
            <a:off x="1442044" y="6652845"/>
            <a:ext cx="4608512" cy="232539"/>
          </a:xfrm>
          <a:prstGeom prst="rect">
            <a:avLst/>
          </a:prstGeom>
          <a:noFill/>
          <a:ln w="9525">
            <a:noFill/>
            <a:miter lim="800000"/>
            <a:headEnd/>
            <a:tailEnd/>
          </a:ln>
        </p:spPr>
        <p:txBody>
          <a:bodyPr wrap="square" lIns="77890" tIns="38945" rIns="77890" bIns="38945">
            <a:spAutoFit/>
          </a:bodyPr>
          <a:lstStyle/>
          <a:p>
            <a:pPr marL="450850" indent="-450850"/>
            <a:r>
              <a:rPr lang="en-GB" sz="1000" dirty="0" smtClean="0">
                <a:solidFill>
                  <a:srgbClr val="002060"/>
                </a:solidFill>
                <a:latin typeface="+mj-lt"/>
              </a:rPr>
              <a:t>Source: 	EU Commission Work Program 2016-2017 / 5G Infrastructure Association.</a:t>
            </a:r>
            <a:endParaRPr lang="en-GB" sz="1000" dirty="0">
              <a:solidFill>
                <a:srgbClr val="002060"/>
              </a:solidFill>
              <a:latin typeface="+mj-lt"/>
            </a:endParaRPr>
          </a:p>
        </p:txBody>
      </p:sp>
      <p:sp>
        <p:nvSpPr>
          <p:cNvPr id="11" name="Titre 6"/>
          <p:cNvSpPr>
            <a:spLocks noGrp="1"/>
          </p:cNvSpPr>
          <p:nvPr>
            <p:ph type="ctrTitle"/>
          </p:nvPr>
        </p:nvSpPr>
        <p:spPr>
          <a:xfrm>
            <a:off x="1187624" y="260648"/>
            <a:ext cx="7056784" cy="792088"/>
          </a:xfrm>
          <a:ln>
            <a:solidFill>
              <a:srgbClr val="002060"/>
            </a:solidFill>
          </a:ln>
        </p:spPr>
        <p:txBody>
          <a:bodyPr/>
          <a:lstStyle/>
          <a:p>
            <a:pPr algn="ctr"/>
            <a:r>
              <a:rPr lang="en-GB" sz="2600" noProof="1" smtClean="0">
                <a:solidFill>
                  <a:srgbClr val="002060"/>
                </a:solidFill>
              </a:rPr>
              <a:t>Horizon 2020 5G PPP Call 2 objectives</a:t>
            </a:r>
            <a:br>
              <a:rPr lang="en-GB" sz="2600" noProof="1" smtClean="0">
                <a:solidFill>
                  <a:srgbClr val="002060"/>
                </a:solidFill>
              </a:rPr>
            </a:br>
            <a:r>
              <a:rPr lang="en-GB" sz="2600" noProof="1" smtClean="0">
                <a:solidFill>
                  <a:srgbClr val="002060"/>
                </a:solidFill>
              </a:rPr>
              <a:t>154 million € Funding including joint calls</a:t>
            </a:r>
            <a:endParaRPr lang="en-GB" sz="2600" noProof="1">
              <a:solidFill>
                <a:srgbClr val="002060"/>
              </a:solidFill>
            </a:endParaRPr>
          </a:p>
        </p:txBody>
      </p:sp>
      <p:sp>
        <p:nvSpPr>
          <p:cNvPr id="12" name="Espace réservé de la date 3"/>
          <p:cNvSpPr txBox="1">
            <a:spLocks/>
          </p:cNvSpPr>
          <p:nvPr/>
        </p:nvSpPr>
        <p:spPr>
          <a:xfrm>
            <a:off x="1187624" y="6381328"/>
            <a:ext cx="2133600" cy="365125"/>
          </a:xfrm>
          <a:prstGeom prst="rect">
            <a:avLst/>
          </a:prstGeo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3A2457D5-21A3-4FB2-AB80-9404183B7CCC}" type="datetime1">
              <a:rPr lang="en-GB" sz="1200" smtClean="0">
                <a:solidFill>
                  <a:schemeClr val="tx1">
                    <a:tint val="75000"/>
                  </a:schemeClr>
                </a:solidFill>
              </a:rPr>
              <a:pPr marL="0" marR="0" lvl="0" indent="0" algn="l" defTabSz="914400" rtl="0" eaLnBrk="1" fontAlgn="auto" latinLnBrk="0" hangingPunct="1">
                <a:lnSpc>
                  <a:spcPct val="100000"/>
                </a:lnSpc>
                <a:spcBef>
                  <a:spcPts val="0"/>
                </a:spcBef>
                <a:spcAft>
                  <a:spcPts val="0"/>
                </a:spcAft>
                <a:buClrTx/>
                <a:buSzTx/>
                <a:buFontTx/>
                <a:buNone/>
                <a:tabLst/>
                <a:defRPr/>
              </a:pPr>
              <a:t>20/01/2016</a:t>
            </a:fld>
            <a:endParaRPr lang="en-GB" sz="1200" dirty="0">
              <a:solidFill>
                <a:schemeClr val="tx1">
                  <a:tint val="75000"/>
                </a:schemeClr>
              </a:solidFill>
            </a:endParaRPr>
          </a:p>
        </p:txBody>
      </p:sp>
      <p:sp>
        <p:nvSpPr>
          <p:cNvPr id="24" name="Sous-titre 2"/>
          <p:cNvSpPr txBox="1">
            <a:spLocks/>
          </p:cNvSpPr>
          <p:nvPr/>
        </p:nvSpPr>
        <p:spPr>
          <a:xfrm>
            <a:off x="1138766" y="1041719"/>
            <a:ext cx="8005234" cy="1107160"/>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2400" kern="1200">
                <a:solidFill>
                  <a:schemeClr val="accent5"/>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63525" indent="-263525">
              <a:spcBef>
                <a:spcPts val="0"/>
              </a:spcBef>
            </a:pPr>
            <a:r>
              <a:rPr lang="en-GB" sz="1400" dirty="0" smtClean="0">
                <a:solidFill>
                  <a:schemeClr val="tx2">
                    <a:lumMod val="75000"/>
                  </a:schemeClr>
                </a:solidFill>
                <a:latin typeface="+mj-lt"/>
              </a:rPr>
              <a:t>ICT-07-2017: 5G PPP Research and Validation of critical technologies and systems</a:t>
            </a:r>
          </a:p>
          <a:p>
            <a:pPr marL="263525" indent="-263525">
              <a:spcBef>
                <a:spcPts val="0"/>
              </a:spcBef>
            </a:pPr>
            <a:r>
              <a:rPr lang="en-GB" sz="1400" dirty="0" smtClean="0">
                <a:solidFill>
                  <a:schemeClr val="tx2">
                    <a:lumMod val="75000"/>
                  </a:schemeClr>
                </a:solidFill>
                <a:latin typeface="+mj-lt"/>
              </a:rPr>
              <a:t>ICT-08-2017: 5G PPP Convergent Technologies</a:t>
            </a:r>
          </a:p>
          <a:p>
            <a:pPr marL="263525" indent="-263525">
              <a:spcBef>
                <a:spcPts val="0"/>
              </a:spcBef>
            </a:pPr>
            <a:r>
              <a:rPr lang="en-GB" sz="1400" dirty="0" smtClean="0">
                <a:solidFill>
                  <a:schemeClr val="tx2">
                    <a:lumMod val="75000"/>
                  </a:schemeClr>
                </a:solidFill>
                <a:latin typeface="+mj-lt"/>
              </a:rPr>
              <a:t>(EUJ-01-2016: Joint Call EU-Japan, different timing)</a:t>
            </a:r>
          </a:p>
          <a:p>
            <a:pPr marL="263525" indent="-263525">
              <a:spcBef>
                <a:spcPts val="0"/>
              </a:spcBef>
            </a:pPr>
            <a:r>
              <a:rPr lang="en-GB" sz="1400" dirty="0" smtClean="0">
                <a:solidFill>
                  <a:schemeClr val="tx2">
                    <a:lumMod val="75000"/>
                  </a:schemeClr>
                </a:solidFill>
                <a:latin typeface="+mj-lt"/>
              </a:rPr>
              <a:t>(EUK-01-2016: Joint Call EU-Korea, different timing)</a:t>
            </a:r>
          </a:p>
          <a:p>
            <a:pPr marL="263525" indent="-263525">
              <a:spcBef>
                <a:spcPts val="0"/>
              </a:spcBef>
            </a:pPr>
            <a:r>
              <a:rPr lang="en-GB" sz="1400" dirty="0" smtClean="0">
                <a:solidFill>
                  <a:schemeClr val="tx2">
                    <a:lumMod val="75000"/>
                  </a:schemeClr>
                </a:solidFill>
                <a:latin typeface="+mj-lt"/>
              </a:rPr>
              <a:t>Call 2: Opening May 10, 2016, Closing November 8, 2016</a:t>
            </a:r>
          </a:p>
        </p:txBody>
      </p:sp>
      <p:sp>
        <p:nvSpPr>
          <p:cNvPr id="15" name="Content Placeholder 2"/>
          <p:cNvSpPr txBox="1">
            <a:spLocks/>
          </p:cNvSpPr>
          <p:nvPr/>
        </p:nvSpPr>
        <p:spPr bwMode="auto">
          <a:xfrm>
            <a:off x="1837277" y="2202331"/>
            <a:ext cx="1584176" cy="496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576072" fontAlgn="base">
              <a:spcBef>
                <a:spcPct val="0"/>
              </a:spcBef>
              <a:defRPr/>
            </a:pPr>
            <a:r>
              <a:rPr lang="en-US" sz="1200" b="1" dirty="0">
                <a:ea typeface="ヒラギノ角ゴ Pro W3" charset="0"/>
                <a:cs typeface="Arial" pitchFamily="34" charset="0"/>
              </a:rPr>
              <a:t>High capacity elastic - optical networks</a:t>
            </a:r>
          </a:p>
          <a:p>
            <a:pPr marL="171450" indent="-171450">
              <a:buFont typeface="Arial" panose="020B0604020202020204" pitchFamily="34" charset="0"/>
              <a:buChar char="•"/>
            </a:pPr>
            <a:r>
              <a:rPr lang="en-GB" sz="900" dirty="0">
                <a:cs typeface="Arial" pitchFamily="34" charset="0"/>
              </a:rPr>
              <a:t>S</a:t>
            </a:r>
            <a:r>
              <a:rPr lang="en-US" sz="900" dirty="0" err="1" smtClean="0"/>
              <a:t>upport</a:t>
            </a:r>
            <a:r>
              <a:rPr lang="en-US" sz="900" dirty="0" smtClean="0"/>
              <a:t> </a:t>
            </a:r>
            <a:r>
              <a:rPr lang="en-US" sz="900" dirty="0"/>
              <a:t>very high traffic and capacity increase originating from an (5G) heterogeneous access networks with matching capabilities from the core and metro environments, at ever increasing speeds and in more flexible and adaptive </a:t>
            </a:r>
            <a:r>
              <a:rPr lang="en-US" sz="900" dirty="0" smtClean="0"/>
              <a:t>form</a:t>
            </a:r>
          </a:p>
          <a:p>
            <a:pPr marL="171450" indent="-171450">
              <a:buFont typeface="Arial" panose="020B0604020202020204" pitchFamily="34" charset="0"/>
              <a:buChar char="•"/>
            </a:pPr>
            <a:r>
              <a:rPr lang="en-US" sz="900" dirty="0" smtClean="0"/>
              <a:t>New </a:t>
            </a:r>
            <a:r>
              <a:rPr lang="en-US" sz="900" dirty="0"/>
              <a:t>spectrally efficient, adaptive transmission, networking, control and management approaches to increase network capacity by a factor of &gt;100 while at the same time providing high service granularity, guarantees for end-to-end optimization and </a:t>
            </a:r>
            <a:r>
              <a:rPr lang="en-US" sz="900" dirty="0" err="1"/>
              <a:t>QoS</a:t>
            </a:r>
            <a:r>
              <a:rPr lang="en-US" sz="900" dirty="0"/>
              <a:t> - reducing power consumption, footprint and cost per bit and maintaining </a:t>
            </a:r>
            <a:r>
              <a:rPr lang="en-US" sz="900" dirty="0" smtClean="0"/>
              <a:t>reach</a:t>
            </a:r>
          </a:p>
          <a:p>
            <a:pPr marL="171450" indent="-171450">
              <a:buFont typeface="Arial" panose="020B0604020202020204" pitchFamily="34" charset="0"/>
              <a:buChar char="•"/>
            </a:pPr>
            <a:r>
              <a:rPr lang="en-US" sz="900" dirty="0" smtClean="0"/>
              <a:t>Integration of </a:t>
            </a:r>
            <a:r>
              <a:rPr lang="en-US" sz="900" dirty="0"/>
              <a:t>new optical transport and transmission designs with novel network control and management paradigms (e.g., SDN) are expected to enable </a:t>
            </a:r>
            <a:r>
              <a:rPr lang="en-US" sz="900" dirty="0" smtClean="0"/>
              <a:t>programmability</a:t>
            </a:r>
            <a:endParaRPr kumimoji="0" lang="en-GB" sz="900" b="0" i="0" u="none" strike="noStrike" kern="1200" cap="none" spc="0" normalizeH="0" baseline="0" noProof="0" dirty="0" smtClean="0">
              <a:ln>
                <a:noFill/>
              </a:ln>
              <a:effectLst/>
              <a:uLnTx/>
              <a:uFillTx/>
              <a:ea typeface="ヒラギノ角ゴ Pro W3" charset="0"/>
              <a:cs typeface="Arial" pitchFamily="34" charset="0"/>
            </a:endParaRPr>
          </a:p>
        </p:txBody>
      </p:sp>
      <p:sp>
        <p:nvSpPr>
          <p:cNvPr id="25" name="Content Placeholder 2"/>
          <p:cNvSpPr txBox="1">
            <a:spLocks/>
          </p:cNvSpPr>
          <p:nvPr/>
        </p:nvSpPr>
        <p:spPr bwMode="auto">
          <a:xfrm>
            <a:off x="7068399" y="2201097"/>
            <a:ext cx="1868771" cy="503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defTabSz="576072" fontAlgn="base">
              <a:spcBef>
                <a:spcPct val="0"/>
              </a:spcBef>
              <a:defRPr/>
            </a:pPr>
            <a:r>
              <a:rPr lang="en-US" sz="1200" b="1" dirty="0" smtClean="0">
                <a:solidFill>
                  <a:srgbClr val="002060"/>
                </a:solidFill>
                <a:latin typeface="+mj-lt"/>
                <a:ea typeface="ヒラギノ角ゴ Pro W3" charset="0"/>
                <a:cs typeface="Arial" pitchFamily="34" charset="0"/>
              </a:rPr>
              <a:t>Flexible </a:t>
            </a:r>
            <a:r>
              <a:rPr lang="en-US" sz="1200" b="1" dirty="0">
                <a:solidFill>
                  <a:srgbClr val="002060"/>
                </a:solidFill>
                <a:latin typeface="+mj-lt"/>
                <a:ea typeface="ヒラギノ角ゴ Pro W3" charset="0"/>
                <a:cs typeface="Arial" pitchFamily="34" charset="0"/>
              </a:rPr>
              <a:t>network applications </a:t>
            </a:r>
            <a:endParaRPr lang="en-GB" sz="900" dirty="0">
              <a:solidFill>
                <a:srgbClr val="002060"/>
              </a:solidFill>
              <a:latin typeface="+mj-lt"/>
              <a:ea typeface="ヒラギノ角ゴ Pro W3" charset="0"/>
              <a:cs typeface="Arial" pitchFamily="34" charset="0"/>
            </a:endParaRPr>
          </a:p>
          <a:p>
            <a:pPr marL="171450" lvl="0" indent="-171450" defTabSz="576072" fontAlgn="base">
              <a:spcBef>
                <a:spcPct val="0"/>
              </a:spcBef>
              <a:spcAft>
                <a:spcPct val="0"/>
              </a:spcAft>
              <a:buFont typeface="Arial" panose="020B0604020202020204" pitchFamily="34" charset="0"/>
              <a:buChar char="•"/>
              <a:defRPr/>
            </a:pPr>
            <a:r>
              <a:rPr lang="en-US" sz="900" dirty="0" smtClean="0">
                <a:solidFill>
                  <a:srgbClr val="002060"/>
                </a:solidFill>
                <a:latin typeface="+mj-lt"/>
                <a:ea typeface="ヒラギノ角ゴ Pro W3" charset="0"/>
                <a:cs typeface="Arial" pitchFamily="34" charset="0"/>
              </a:rPr>
              <a:t>Leveraging </a:t>
            </a:r>
            <a:r>
              <a:rPr lang="en-US" sz="900" dirty="0">
                <a:solidFill>
                  <a:srgbClr val="002060"/>
                </a:solidFill>
                <a:latin typeface="+mj-lt"/>
                <a:ea typeface="ヒラギノ角ゴ Pro W3" charset="0"/>
                <a:cs typeface="Arial" pitchFamily="34" charset="0"/>
              </a:rPr>
              <a:t>current intense research activities in relation to </a:t>
            </a:r>
            <a:r>
              <a:rPr lang="en-US" sz="900" dirty="0" err="1">
                <a:solidFill>
                  <a:srgbClr val="002060"/>
                </a:solidFill>
                <a:latin typeface="+mj-lt"/>
                <a:ea typeface="ヒラギノ角ゴ Pro W3" charset="0"/>
                <a:cs typeface="Arial" pitchFamily="34" charset="0"/>
              </a:rPr>
              <a:t>Virtualised</a:t>
            </a:r>
            <a:r>
              <a:rPr lang="en-US" sz="900" dirty="0">
                <a:solidFill>
                  <a:srgbClr val="002060"/>
                </a:solidFill>
                <a:latin typeface="+mj-lt"/>
                <a:ea typeface="ヒラギノ角ゴ Pro W3" charset="0"/>
                <a:cs typeface="Arial" pitchFamily="34" charset="0"/>
              </a:rPr>
              <a:t> Network Functions (VNF) and </a:t>
            </a:r>
            <a:r>
              <a:rPr lang="en-US" sz="900" dirty="0" smtClean="0">
                <a:solidFill>
                  <a:srgbClr val="002060"/>
                </a:solidFill>
                <a:latin typeface="+mj-lt"/>
                <a:ea typeface="ヒラギノ角ゴ Pro W3" charset="0"/>
                <a:cs typeface="Arial" pitchFamily="34" charset="0"/>
              </a:rPr>
              <a:t>targeting </a:t>
            </a:r>
            <a:r>
              <a:rPr lang="en-US" sz="900" dirty="0">
                <a:solidFill>
                  <a:srgbClr val="002060"/>
                </a:solidFill>
                <a:latin typeface="+mj-lt"/>
                <a:ea typeface="ヒラギノ角ゴ Pro W3" charset="0"/>
                <a:cs typeface="Arial" pitchFamily="34" charset="0"/>
              </a:rPr>
              <a:t>development of a multiplicity of VNF's useful to operators, service providers and </a:t>
            </a:r>
            <a:r>
              <a:rPr lang="en-US" sz="900" dirty="0" smtClean="0">
                <a:solidFill>
                  <a:srgbClr val="002060"/>
                </a:solidFill>
                <a:latin typeface="+mj-lt"/>
                <a:ea typeface="ヒラギノ角ゴ Pro W3" charset="0"/>
                <a:cs typeface="Arial" pitchFamily="34" charset="0"/>
              </a:rPr>
              <a:t>users</a:t>
            </a:r>
            <a:endParaRPr lang="en-US" sz="900" dirty="0">
              <a:solidFill>
                <a:srgbClr val="002060"/>
              </a:solidFill>
              <a:latin typeface="+mj-lt"/>
              <a:ea typeface="ヒラギノ角ゴ Pro W3" charset="0"/>
              <a:cs typeface="Arial" pitchFamily="34" charset="0"/>
            </a:endParaRPr>
          </a:p>
          <a:p>
            <a:pPr marL="171450" lvl="0" indent="-171450" defTabSz="576072" fontAlgn="base">
              <a:spcBef>
                <a:spcPct val="0"/>
              </a:spcBef>
              <a:spcAft>
                <a:spcPct val="0"/>
              </a:spcAft>
              <a:buFont typeface="Arial" panose="020B0604020202020204" pitchFamily="34" charset="0"/>
              <a:buChar char="•"/>
              <a:defRPr/>
            </a:pPr>
            <a:r>
              <a:rPr lang="en-US" sz="900" dirty="0" smtClean="0">
                <a:solidFill>
                  <a:srgbClr val="002060"/>
                </a:solidFill>
                <a:latin typeface="+mj-lt"/>
                <a:ea typeface="ヒラギノ角ゴ Pro W3" charset="0"/>
                <a:cs typeface="Arial" pitchFamily="34" charset="0"/>
              </a:rPr>
              <a:t>Service </a:t>
            </a:r>
            <a:r>
              <a:rPr lang="en-US" sz="900" dirty="0">
                <a:solidFill>
                  <a:srgbClr val="002060"/>
                </a:solidFill>
                <a:latin typeface="+mj-lt"/>
                <a:ea typeface="ヒラギノ角ゴ Pro W3" charset="0"/>
                <a:cs typeface="Arial" pitchFamily="34" charset="0"/>
              </a:rPr>
              <a:t>providers or third party providers should be able to </a:t>
            </a:r>
            <a:r>
              <a:rPr lang="en-US" sz="900" dirty="0" smtClean="0">
                <a:solidFill>
                  <a:srgbClr val="002060"/>
                </a:solidFill>
                <a:latin typeface="+mj-lt"/>
                <a:ea typeface="ヒラギノ角ゴ Pro W3" charset="0"/>
                <a:cs typeface="Arial" pitchFamily="34" charset="0"/>
              </a:rPr>
              <a:t>assemble </a:t>
            </a:r>
            <a:r>
              <a:rPr lang="en-US" sz="900" dirty="0" err="1">
                <a:solidFill>
                  <a:srgbClr val="002060"/>
                </a:solidFill>
                <a:latin typeface="+mj-lt"/>
                <a:ea typeface="ヒラギノ角ゴ Pro W3" charset="0"/>
                <a:cs typeface="Arial" pitchFamily="34" charset="0"/>
              </a:rPr>
              <a:t>virtualised</a:t>
            </a:r>
            <a:r>
              <a:rPr lang="en-US" sz="900" dirty="0">
                <a:solidFill>
                  <a:srgbClr val="002060"/>
                </a:solidFill>
                <a:latin typeface="+mj-lt"/>
                <a:ea typeface="ヒラギノ角ゴ Pro W3" charset="0"/>
                <a:cs typeface="Arial" pitchFamily="34" charset="0"/>
              </a:rPr>
              <a:t> 5G functions as "network apps" </a:t>
            </a:r>
            <a:r>
              <a:rPr lang="en-US" sz="900" dirty="0" smtClean="0">
                <a:solidFill>
                  <a:srgbClr val="002060"/>
                </a:solidFill>
                <a:latin typeface="+mj-lt"/>
                <a:ea typeface="ヒラギノ角ゴ Pro W3" charset="0"/>
                <a:cs typeface="Arial" pitchFamily="34" charset="0"/>
              </a:rPr>
              <a:t>from </a:t>
            </a:r>
            <a:r>
              <a:rPr lang="en-US" sz="900" dirty="0">
                <a:solidFill>
                  <a:srgbClr val="002060"/>
                </a:solidFill>
                <a:latin typeface="+mj-lt"/>
                <a:ea typeface="ヒラギノ角ゴ Pro W3" charset="0"/>
                <a:cs typeface="Arial" pitchFamily="34" charset="0"/>
              </a:rPr>
              <a:t>NFV hosting infrastructure, to deploy them in the relevant network nodes, to orchestrate and </a:t>
            </a:r>
            <a:r>
              <a:rPr lang="en-US" sz="900" dirty="0" err="1">
                <a:solidFill>
                  <a:srgbClr val="002060"/>
                </a:solidFill>
                <a:latin typeface="+mj-lt"/>
                <a:ea typeface="ヒラギノ角ゴ Pro W3" charset="0"/>
                <a:cs typeface="Arial" pitchFamily="34" charset="0"/>
              </a:rPr>
              <a:t>customise</a:t>
            </a:r>
            <a:r>
              <a:rPr lang="en-US" sz="900" dirty="0">
                <a:solidFill>
                  <a:srgbClr val="002060"/>
                </a:solidFill>
                <a:latin typeface="+mj-lt"/>
                <a:ea typeface="ヒラギノ角ゴ Pro W3" charset="0"/>
                <a:cs typeface="Arial" pitchFamily="34" charset="0"/>
              </a:rPr>
              <a:t> resources to provision user </a:t>
            </a:r>
            <a:r>
              <a:rPr lang="en-US" sz="900" dirty="0" smtClean="0">
                <a:solidFill>
                  <a:srgbClr val="002060"/>
                </a:solidFill>
                <a:latin typeface="+mj-lt"/>
                <a:ea typeface="ヒラギノ角ゴ Pro W3" charset="0"/>
                <a:cs typeface="Arial" pitchFamily="34" charset="0"/>
              </a:rPr>
              <a:t>services</a:t>
            </a:r>
            <a:endParaRPr lang="en-US" sz="900" dirty="0">
              <a:solidFill>
                <a:srgbClr val="002060"/>
              </a:solidFill>
              <a:latin typeface="+mj-lt"/>
              <a:ea typeface="ヒラギノ角ゴ Pro W3" charset="0"/>
              <a:cs typeface="Arial" pitchFamily="34" charset="0"/>
            </a:endParaRPr>
          </a:p>
          <a:p>
            <a:pPr marL="171450" lvl="0" indent="-171450" defTabSz="576072" fontAlgn="base">
              <a:spcBef>
                <a:spcPct val="0"/>
              </a:spcBef>
              <a:spcAft>
                <a:spcPct val="0"/>
              </a:spcAft>
              <a:buFont typeface="Arial" panose="020B0604020202020204" pitchFamily="34" charset="0"/>
              <a:buChar char="•"/>
              <a:defRPr/>
            </a:pPr>
            <a:r>
              <a:rPr lang="en-US" sz="900" dirty="0" smtClean="0">
                <a:solidFill>
                  <a:srgbClr val="002060"/>
                </a:solidFill>
                <a:latin typeface="+mj-lt"/>
                <a:ea typeface="ヒラギノ角ゴ Pro W3" charset="0"/>
                <a:cs typeface="Arial" pitchFamily="34" charset="0"/>
              </a:rPr>
              <a:t>Target </a:t>
            </a:r>
            <a:r>
              <a:rPr lang="en-US" sz="900" dirty="0">
                <a:solidFill>
                  <a:srgbClr val="002060"/>
                </a:solidFill>
                <a:latin typeface="+mj-lt"/>
                <a:ea typeface="ヒラギノ角ゴ Pro W3" charset="0"/>
                <a:cs typeface="Arial" pitchFamily="34" charset="0"/>
              </a:rPr>
              <a:t>is for </a:t>
            </a:r>
            <a:r>
              <a:rPr lang="en-US" sz="900" dirty="0" smtClean="0">
                <a:solidFill>
                  <a:srgbClr val="002060"/>
                </a:solidFill>
                <a:latin typeface="+mj-lt"/>
                <a:ea typeface="ヒラギノ角ゴ Pro W3" charset="0"/>
                <a:cs typeface="Arial" pitchFamily="34" charset="0"/>
              </a:rPr>
              <a:t>a cloud </a:t>
            </a:r>
            <a:r>
              <a:rPr lang="en-US" sz="900" dirty="0">
                <a:solidFill>
                  <a:srgbClr val="002060"/>
                </a:solidFill>
                <a:latin typeface="+mj-lt"/>
                <a:ea typeface="ヒラギノ角ゴ Pro W3" charset="0"/>
                <a:cs typeface="Arial" pitchFamily="34" charset="0"/>
              </a:rPr>
              <a:t>like 5G infrastructures, supporting network services, resource and service </a:t>
            </a:r>
            <a:r>
              <a:rPr lang="en-US" sz="900" dirty="0" smtClean="0">
                <a:solidFill>
                  <a:srgbClr val="002060"/>
                </a:solidFill>
                <a:latin typeface="+mj-lt"/>
                <a:ea typeface="ヒラギノ角ゴ Pro W3" charset="0"/>
                <a:cs typeface="Arial" pitchFamily="34" charset="0"/>
              </a:rPr>
              <a:t>orchestration</a:t>
            </a:r>
            <a:endParaRPr lang="en-US" sz="900" dirty="0">
              <a:solidFill>
                <a:srgbClr val="002060"/>
              </a:solidFill>
              <a:latin typeface="+mj-lt"/>
              <a:ea typeface="ヒラギノ角ゴ Pro W3" charset="0"/>
              <a:cs typeface="Arial" pitchFamily="34" charset="0"/>
            </a:endParaRPr>
          </a:p>
          <a:p>
            <a:pPr marL="171450" lvl="0" indent="-171450" defTabSz="576072" fontAlgn="base">
              <a:spcBef>
                <a:spcPct val="0"/>
              </a:spcBef>
              <a:spcAft>
                <a:spcPct val="0"/>
              </a:spcAft>
              <a:buFont typeface="Arial" panose="020B0604020202020204" pitchFamily="34" charset="0"/>
              <a:buChar char="•"/>
              <a:defRPr/>
            </a:pPr>
            <a:r>
              <a:rPr lang="en-US" sz="900" dirty="0" smtClean="0">
                <a:solidFill>
                  <a:srgbClr val="002060"/>
                </a:solidFill>
                <a:latin typeface="+mj-lt"/>
                <a:ea typeface="ヒラギノ角ゴ Pro W3" charset="0"/>
                <a:cs typeface="Arial" pitchFamily="34" charset="0"/>
              </a:rPr>
              <a:t>This </a:t>
            </a:r>
            <a:r>
              <a:rPr lang="en-US" sz="900" dirty="0">
                <a:solidFill>
                  <a:srgbClr val="002060"/>
                </a:solidFill>
                <a:latin typeface="+mj-lt"/>
                <a:ea typeface="ヒラギノ角ゴ Pro W3" charset="0"/>
                <a:cs typeface="Arial" pitchFamily="34" charset="0"/>
              </a:rPr>
              <a:t>environment also provides an open source development framework for control functionalities and application </a:t>
            </a:r>
            <a:r>
              <a:rPr lang="en-US" sz="900" dirty="0" smtClean="0">
                <a:solidFill>
                  <a:srgbClr val="002060"/>
                </a:solidFill>
                <a:latin typeface="+mj-lt"/>
                <a:ea typeface="ヒラギノ角ゴ Pro W3" charset="0"/>
                <a:cs typeface="Arial" pitchFamily="34" charset="0"/>
              </a:rPr>
              <a:t>developments</a:t>
            </a:r>
            <a:endParaRPr lang="en-US" sz="900" dirty="0">
              <a:solidFill>
                <a:srgbClr val="002060"/>
              </a:solidFill>
              <a:latin typeface="+mj-lt"/>
              <a:ea typeface="ヒラギノ角ゴ Pro W3" charset="0"/>
              <a:cs typeface="Arial" pitchFamily="34" charset="0"/>
            </a:endParaRPr>
          </a:p>
          <a:p>
            <a:pPr marL="171450" lvl="0" indent="-171450" defTabSz="576072" fontAlgn="base">
              <a:spcBef>
                <a:spcPct val="0"/>
              </a:spcBef>
              <a:spcAft>
                <a:spcPct val="0"/>
              </a:spcAft>
              <a:buFont typeface="Arial" panose="020B0604020202020204" pitchFamily="34" charset="0"/>
              <a:buChar char="•"/>
              <a:defRPr/>
            </a:pPr>
            <a:r>
              <a:rPr lang="en-US" sz="900" dirty="0" smtClean="0">
                <a:solidFill>
                  <a:srgbClr val="002060"/>
                </a:solidFill>
                <a:latin typeface="+mj-lt"/>
                <a:ea typeface="ヒラギノ角ゴ Pro W3" charset="0"/>
                <a:cs typeface="Arial" pitchFamily="34" charset="0"/>
              </a:rPr>
              <a:t>It </a:t>
            </a:r>
            <a:r>
              <a:rPr lang="en-US" sz="900" dirty="0">
                <a:solidFill>
                  <a:srgbClr val="002060"/>
                </a:solidFill>
                <a:latin typeface="+mj-lt"/>
                <a:ea typeface="ヒラギノ角ゴ Pro W3" charset="0"/>
                <a:cs typeface="Arial" pitchFamily="34" charset="0"/>
              </a:rPr>
              <a:t>also provides the link between the network –terminal functions and the app/content providers towards standards </a:t>
            </a:r>
            <a:r>
              <a:rPr lang="en-US" sz="900" dirty="0" smtClean="0">
                <a:solidFill>
                  <a:srgbClr val="002060"/>
                </a:solidFill>
                <a:latin typeface="+mj-lt"/>
                <a:ea typeface="ヒラギノ角ゴ Pro W3" charset="0"/>
                <a:cs typeface="Arial" pitchFamily="34" charset="0"/>
              </a:rPr>
              <a:t>developments</a:t>
            </a:r>
            <a:endParaRPr lang="en-US" sz="900" dirty="0">
              <a:solidFill>
                <a:srgbClr val="002060"/>
              </a:solidFill>
              <a:latin typeface="+mj-lt"/>
              <a:ea typeface="ヒラギノ角ゴ Pro W3" charset="0"/>
              <a:cs typeface="Arial" pitchFamily="34" charset="0"/>
            </a:endParaRPr>
          </a:p>
        </p:txBody>
      </p:sp>
    </p:spTree>
    <p:extLst>
      <p:ext uri="{BB962C8B-B14F-4D97-AF65-F5344CB8AC3E}">
        <p14:creationId xmlns:p14="http://schemas.microsoft.com/office/powerpoint/2010/main" val="3566679532"/>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294967295"/>
          </p:nvPr>
        </p:nvSpPr>
        <p:spPr>
          <a:xfrm>
            <a:off x="6553200" y="6356350"/>
            <a:ext cx="2133600" cy="365125"/>
          </a:xfrm>
        </p:spPr>
        <p:txBody>
          <a:bodyPr/>
          <a:lstStyle/>
          <a:p>
            <a:fld id="{C43BAD7C-254B-4E94-9BA8-FDC282365B5B}" type="slidenum">
              <a:rPr lang="en-GB" smtClean="0"/>
              <a:pPr/>
              <a:t>13</a:t>
            </a:fld>
            <a:endParaRPr lang="en-GB"/>
          </a:p>
        </p:txBody>
      </p:sp>
      <p:sp>
        <p:nvSpPr>
          <p:cNvPr id="6" name="Espace réservé du pied de page 5"/>
          <p:cNvSpPr>
            <a:spLocks noGrp="1"/>
          </p:cNvSpPr>
          <p:nvPr>
            <p:ph type="ftr" sz="quarter" idx="4294967295"/>
          </p:nvPr>
        </p:nvSpPr>
        <p:spPr>
          <a:xfrm>
            <a:off x="3124200" y="6356350"/>
            <a:ext cx="2895600" cy="365125"/>
          </a:xfrm>
        </p:spPr>
        <p:txBody>
          <a:bodyPr/>
          <a:lstStyle/>
          <a:p>
            <a:endParaRPr lang="en-GB" dirty="0"/>
          </a:p>
        </p:txBody>
      </p:sp>
      <p:sp>
        <p:nvSpPr>
          <p:cNvPr id="9" name="Titre 6"/>
          <p:cNvSpPr>
            <a:spLocks noGrp="1"/>
          </p:cNvSpPr>
          <p:nvPr>
            <p:ph type="ctrTitle"/>
          </p:nvPr>
        </p:nvSpPr>
        <p:spPr>
          <a:xfrm>
            <a:off x="1187624" y="260648"/>
            <a:ext cx="7056784" cy="792088"/>
          </a:xfrm>
          <a:ln>
            <a:solidFill>
              <a:srgbClr val="002060"/>
            </a:solidFill>
          </a:ln>
        </p:spPr>
        <p:txBody>
          <a:bodyPr/>
          <a:lstStyle/>
          <a:p>
            <a:pPr algn="ctr"/>
            <a:r>
              <a:rPr lang="en-GB" sz="2600" noProof="1" smtClean="0">
                <a:solidFill>
                  <a:srgbClr val="002060"/>
                </a:solidFill>
              </a:rPr>
              <a:t>5G PPP Vision and Requirements </a:t>
            </a:r>
            <a:br>
              <a:rPr lang="en-GB" sz="2600" noProof="1" smtClean="0">
                <a:solidFill>
                  <a:srgbClr val="002060"/>
                </a:solidFill>
              </a:rPr>
            </a:br>
            <a:r>
              <a:rPr lang="en-US" sz="2600" noProof="1" smtClean="0">
                <a:solidFill>
                  <a:srgbClr val="002060"/>
                </a:solidFill>
              </a:rPr>
              <a:t>5G roadmap</a:t>
            </a:r>
            <a:endParaRPr lang="en-GB" sz="2600" dirty="0">
              <a:solidFill>
                <a:srgbClr val="002060"/>
              </a:solidFill>
            </a:endParaRPr>
          </a:p>
        </p:txBody>
      </p:sp>
      <p:sp>
        <p:nvSpPr>
          <p:cNvPr id="11" name="TextBox 19"/>
          <p:cNvSpPr txBox="1">
            <a:spLocks noChangeArrowheads="1"/>
          </p:cNvSpPr>
          <p:nvPr/>
        </p:nvSpPr>
        <p:spPr bwMode="auto">
          <a:xfrm>
            <a:off x="1458965" y="6580837"/>
            <a:ext cx="4001302" cy="232539"/>
          </a:xfrm>
          <a:prstGeom prst="rect">
            <a:avLst/>
          </a:prstGeom>
          <a:noFill/>
          <a:ln w="9525">
            <a:noFill/>
            <a:miter lim="800000"/>
            <a:headEnd/>
            <a:tailEnd/>
          </a:ln>
        </p:spPr>
        <p:txBody>
          <a:bodyPr wrap="none" lIns="77890" tIns="38945" rIns="77890" bIns="38945">
            <a:spAutoFit/>
          </a:bodyPr>
          <a:lstStyle/>
          <a:p>
            <a:r>
              <a:rPr lang="en-GB" sz="1000" dirty="0" smtClean="0">
                <a:solidFill>
                  <a:srgbClr val="002060"/>
                </a:solidFill>
                <a:latin typeface="+mj-lt"/>
              </a:rPr>
              <a:t>Source: 5G Infrastructure Association: Vision White Paper, February 2016.</a:t>
            </a:r>
            <a:endParaRPr lang="en-GB" sz="1000" dirty="0">
              <a:solidFill>
                <a:srgbClr val="002060"/>
              </a:solidFill>
              <a:latin typeface="+mj-lt"/>
            </a:endParaRPr>
          </a:p>
        </p:txBody>
      </p:sp>
      <p:sp>
        <p:nvSpPr>
          <p:cNvPr id="12" name="Espace réservé de la date 3"/>
          <p:cNvSpPr txBox="1">
            <a:spLocks/>
          </p:cNvSpPr>
          <p:nvPr/>
        </p:nvSpPr>
        <p:spPr>
          <a:xfrm>
            <a:off x="1187624" y="6381328"/>
            <a:ext cx="2133600" cy="365125"/>
          </a:xfrm>
          <a:prstGeom prst="rect">
            <a:avLst/>
          </a:prstGeom>
        </p:spPr>
        <p:txBody>
          <a:bodyPr vert="horz" lIns="91440" tIns="45720" rIns="91440" bIns="45720" rtlCol="0" anchor="ctr"/>
          <a:lstStyle/>
          <a:p>
            <a:pPr marR="0" lvl="0" indent="0" fontAlgn="auto">
              <a:lnSpc>
                <a:spcPct val="100000"/>
              </a:lnSpc>
              <a:spcBef>
                <a:spcPts val="0"/>
              </a:spcBef>
              <a:spcAft>
                <a:spcPts val="0"/>
              </a:spcAft>
              <a:buClrTx/>
              <a:buSzTx/>
              <a:buFontTx/>
              <a:buNone/>
              <a:tabLst/>
              <a:defRPr/>
            </a:pPr>
            <a:fld id="{3A2457D5-21A3-4FB2-AB80-9404183B7CCC}" type="datetime1">
              <a:rPr lang="en-GB" sz="1200" smtClean="0">
                <a:solidFill>
                  <a:schemeClr val="tx1">
                    <a:tint val="75000"/>
                  </a:schemeClr>
                </a:solidFill>
              </a:rPr>
              <a:pPr marR="0" lvl="0" indent="0" fontAlgn="auto">
                <a:lnSpc>
                  <a:spcPct val="100000"/>
                </a:lnSpc>
                <a:spcBef>
                  <a:spcPts val="0"/>
                </a:spcBef>
                <a:spcAft>
                  <a:spcPts val="0"/>
                </a:spcAft>
                <a:buClrTx/>
                <a:buSzTx/>
                <a:buFontTx/>
                <a:buNone/>
                <a:tabLst/>
                <a:defRPr/>
              </a:pPr>
              <a:t>20/01/2016</a:t>
            </a:fld>
            <a:endParaRPr lang="en-GB" sz="1200" dirty="0">
              <a:solidFill>
                <a:schemeClr val="tx1">
                  <a:tint val="75000"/>
                </a:schemeClr>
              </a:solidFill>
            </a:endParaRPr>
          </a:p>
        </p:txBody>
      </p:sp>
      <p:pic>
        <p:nvPicPr>
          <p:cNvPr id="3" name="Picture 2"/>
          <p:cNvPicPr>
            <a:picLocks noChangeAspect="1"/>
          </p:cNvPicPr>
          <p:nvPr/>
        </p:nvPicPr>
        <p:blipFill>
          <a:blip r:embed="rId2"/>
          <a:stretch>
            <a:fillRect/>
          </a:stretch>
        </p:blipFill>
        <p:spPr>
          <a:xfrm>
            <a:off x="1187644" y="1253844"/>
            <a:ext cx="7714506" cy="4839452"/>
          </a:xfrm>
          <a:prstGeom prst="rect">
            <a:avLst/>
          </a:prstGeom>
        </p:spPr>
      </p:pic>
    </p:spTree>
    <p:extLst>
      <p:ext uri="{BB962C8B-B14F-4D97-AF65-F5344CB8AC3E}">
        <p14:creationId xmlns:p14="http://schemas.microsoft.com/office/powerpoint/2010/main" val="2939161542"/>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294967295"/>
          </p:nvPr>
        </p:nvSpPr>
        <p:spPr>
          <a:xfrm>
            <a:off x="6553200" y="6356350"/>
            <a:ext cx="2133600" cy="365125"/>
          </a:xfrm>
        </p:spPr>
        <p:txBody>
          <a:bodyPr/>
          <a:lstStyle/>
          <a:p>
            <a:fld id="{C43BAD7C-254B-4E94-9BA8-FDC282365B5B}" type="slidenum">
              <a:rPr lang="en-GB" smtClean="0"/>
              <a:pPr/>
              <a:t>14</a:t>
            </a:fld>
            <a:endParaRPr lang="en-GB"/>
          </a:p>
        </p:txBody>
      </p:sp>
      <p:sp>
        <p:nvSpPr>
          <p:cNvPr id="6" name="Espace réservé du pied de page 5"/>
          <p:cNvSpPr>
            <a:spLocks noGrp="1"/>
          </p:cNvSpPr>
          <p:nvPr>
            <p:ph type="ftr" sz="quarter" idx="4294967295"/>
          </p:nvPr>
        </p:nvSpPr>
        <p:spPr>
          <a:xfrm>
            <a:off x="3124200" y="6356350"/>
            <a:ext cx="2895600" cy="365125"/>
          </a:xfrm>
        </p:spPr>
        <p:txBody>
          <a:bodyPr/>
          <a:lstStyle/>
          <a:p>
            <a:endParaRPr lang="en-GB"/>
          </a:p>
        </p:txBody>
      </p:sp>
      <p:sp>
        <p:nvSpPr>
          <p:cNvPr id="9" name="Titre 6"/>
          <p:cNvSpPr>
            <a:spLocks noGrp="1"/>
          </p:cNvSpPr>
          <p:nvPr>
            <p:ph type="ctrTitle"/>
          </p:nvPr>
        </p:nvSpPr>
        <p:spPr>
          <a:xfrm>
            <a:off x="1187624" y="260648"/>
            <a:ext cx="7056784" cy="792088"/>
          </a:xfrm>
          <a:ln>
            <a:solidFill>
              <a:srgbClr val="002060"/>
            </a:solidFill>
          </a:ln>
        </p:spPr>
        <p:txBody>
          <a:bodyPr/>
          <a:lstStyle/>
          <a:p>
            <a:pPr algn="ctr"/>
            <a:r>
              <a:rPr lang="en-GB" sz="2600" noProof="1" smtClean="0">
                <a:solidFill>
                  <a:srgbClr val="002060"/>
                </a:solidFill>
              </a:rPr>
              <a:t>3GPP tentative time plan on 5G standardisation</a:t>
            </a:r>
            <a:endParaRPr lang="en-GB" sz="2600" dirty="0">
              <a:solidFill>
                <a:srgbClr val="002060"/>
              </a:solidFill>
            </a:endParaRPr>
          </a:p>
        </p:txBody>
      </p:sp>
      <p:sp>
        <p:nvSpPr>
          <p:cNvPr id="10" name="TextBox 19"/>
          <p:cNvSpPr txBox="1">
            <a:spLocks noChangeArrowheads="1"/>
          </p:cNvSpPr>
          <p:nvPr/>
        </p:nvSpPr>
        <p:spPr bwMode="auto">
          <a:xfrm>
            <a:off x="1458965" y="6580837"/>
            <a:ext cx="5001576" cy="232539"/>
          </a:xfrm>
          <a:prstGeom prst="rect">
            <a:avLst/>
          </a:prstGeom>
          <a:noFill/>
          <a:ln w="9525">
            <a:noFill/>
            <a:miter lim="800000"/>
            <a:headEnd/>
            <a:tailEnd/>
          </a:ln>
        </p:spPr>
        <p:txBody>
          <a:bodyPr wrap="none" lIns="77890" tIns="38945" rIns="77890" bIns="38945">
            <a:spAutoFit/>
          </a:bodyPr>
          <a:lstStyle/>
          <a:p>
            <a:r>
              <a:rPr lang="en-GB" sz="1000" dirty="0" smtClean="0">
                <a:solidFill>
                  <a:srgbClr val="002060"/>
                </a:solidFill>
                <a:latin typeface="+mj-lt"/>
              </a:rPr>
              <a:t>Source:3GPP, March 2015, </a:t>
            </a:r>
            <a:r>
              <a:rPr lang="en-GB" sz="1000" dirty="0">
                <a:solidFill>
                  <a:srgbClr val="002060"/>
                </a:solidFill>
                <a:latin typeface="+mj-lt"/>
                <a:hlinkClick r:id="rId2"/>
              </a:rPr>
              <a:t>http://</a:t>
            </a:r>
            <a:r>
              <a:rPr lang="en-GB" sz="1000" dirty="0" smtClean="0">
                <a:solidFill>
                  <a:srgbClr val="002060"/>
                </a:solidFill>
                <a:latin typeface="+mj-lt"/>
                <a:hlinkClick r:id="rId2"/>
              </a:rPr>
              <a:t>www.3gpp.org/news-events/3gpp-news/1674-timeline_5g</a:t>
            </a:r>
            <a:r>
              <a:rPr lang="en-GB" sz="1000" dirty="0" smtClean="0">
                <a:solidFill>
                  <a:srgbClr val="002060"/>
                </a:solidFill>
                <a:latin typeface="+mj-lt"/>
              </a:rPr>
              <a:t>.</a:t>
            </a:r>
          </a:p>
        </p:txBody>
      </p:sp>
      <p:sp>
        <p:nvSpPr>
          <p:cNvPr id="11" name="Espace réservé de la date 3"/>
          <p:cNvSpPr txBox="1">
            <a:spLocks/>
          </p:cNvSpPr>
          <p:nvPr/>
        </p:nvSpPr>
        <p:spPr>
          <a:xfrm>
            <a:off x="1187624" y="6381328"/>
            <a:ext cx="2133600" cy="365125"/>
          </a:xfrm>
          <a:prstGeom prst="rect">
            <a:avLst/>
          </a:prstGeom>
        </p:spPr>
        <p:txBody>
          <a:bodyPr vert="horz" lIns="91440" tIns="45720" rIns="91440" bIns="45720" rtlCol="0" anchor="ctr"/>
          <a:lstStyle/>
          <a:p>
            <a:pPr marR="0" lvl="0" indent="0" fontAlgn="auto">
              <a:lnSpc>
                <a:spcPct val="100000"/>
              </a:lnSpc>
              <a:spcBef>
                <a:spcPts val="0"/>
              </a:spcBef>
              <a:spcAft>
                <a:spcPts val="0"/>
              </a:spcAft>
              <a:buClrTx/>
              <a:buSzTx/>
              <a:buFontTx/>
              <a:buNone/>
              <a:tabLst/>
              <a:defRPr/>
            </a:pPr>
            <a:fld id="{3A2457D5-21A3-4FB2-AB80-9404183B7CCC}" type="datetime1">
              <a:rPr lang="en-GB" sz="1200" smtClean="0">
                <a:solidFill>
                  <a:schemeClr val="tx1">
                    <a:tint val="75000"/>
                  </a:schemeClr>
                </a:solidFill>
              </a:rPr>
              <a:pPr marR="0" lvl="0" indent="0" fontAlgn="auto">
                <a:lnSpc>
                  <a:spcPct val="100000"/>
                </a:lnSpc>
                <a:spcBef>
                  <a:spcPts val="0"/>
                </a:spcBef>
                <a:spcAft>
                  <a:spcPts val="0"/>
                </a:spcAft>
                <a:buClrTx/>
                <a:buSzTx/>
                <a:buFontTx/>
                <a:buNone/>
                <a:tabLst/>
                <a:defRPr/>
              </a:pPr>
              <a:t>20/01/2016</a:t>
            </a:fld>
            <a:endParaRPr lang="en-GB" sz="1200" dirty="0">
              <a:solidFill>
                <a:schemeClr val="tx1">
                  <a:tint val="75000"/>
                </a:schemeClr>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8504" y="1651600"/>
            <a:ext cx="7620000" cy="4297680"/>
          </a:xfrm>
          <a:prstGeom prst="rect">
            <a:avLst/>
          </a:prstGeom>
        </p:spPr>
      </p:pic>
    </p:spTree>
    <p:extLst>
      <p:ext uri="{BB962C8B-B14F-4D97-AF65-F5344CB8AC3E}">
        <p14:creationId xmlns:p14="http://schemas.microsoft.com/office/powerpoint/2010/main" val="2230492672"/>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2"/>
          <p:cNvPicPr>
            <a:picLocks noChangeAspect="1" noChangeArrowheads="1"/>
          </p:cNvPicPr>
          <p:nvPr/>
        </p:nvPicPr>
        <p:blipFill>
          <a:blip r:embed="rId2" cstate="print"/>
          <a:srcRect/>
          <a:stretch>
            <a:fillRect/>
          </a:stretch>
        </p:blipFill>
        <p:spPr bwMode="auto">
          <a:xfrm>
            <a:off x="4319593" y="3917036"/>
            <a:ext cx="316190" cy="316191"/>
          </a:xfrm>
          <a:prstGeom prst="rect">
            <a:avLst/>
          </a:prstGeom>
          <a:solidFill>
            <a:schemeClr val="tx2"/>
          </a:solidFill>
          <a:ln w="9525">
            <a:noFill/>
            <a:miter lim="800000"/>
            <a:headEnd/>
            <a:tailEnd/>
          </a:ln>
        </p:spPr>
      </p:pic>
      <p:cxnSp>
        <p:nvCxnSpPr>
          <p:cNvPr id="74" name="Straight Connector 73"/>
          <p:cNvCxnSpPr/>
          <p:nvPr/>
        </p:nvCxnSpPr>
        <p:spPr>
          <a:xfrm>
            <a:off x="8964488" y="548680"/>
            <a:ext cx="0" cy="5976664"/>
          </a:xfrm>
          <a:prstGeom prst="line">
            <a:avLst/>
          </a:prstGeom>
        </p:spPr>
        <p:style>
          <a:lnRef idx="1">
            <a:schemeClr val="accent1"/>
          </a:lnRef>
          <a:fillRef idx="0">
            <a:schemeClr val="accent1"/>
          </a:fillRef>
          <a:effectRef idx="0">
            <a:schemeClr val="accent1"/>
          </a:effectRef>
          <a:fontRef idx="minor">
            <a:schemeClr val="tx1"/>
          </a:fontRef>
        </p:style>
      </p:cxnSp>
      <p:pic>
        <p:nvPicPr>
          <p:cNvPr id="79" name="Picture 2"/>
          <p:cNvPicPr>
            <a:picLocks noChangeAspect="1" noChangeArrowheads="1"/>
          </p:cNvPicPr>
          <p:nvPr/>
        </p:nvPicPr>
        <p:blipFill>
          <a:blip r:embed="rId2" cstate="print"/>
          <a:srcRect/>
          <a:stretch>
            <a:fillRect/>
          </a:stretch>
        </p:blipFill>
        <p:spPr bwMode="auto">
          <a:xfrm>
            <a:off x="7020272" y="3917036"/>
            <a:ext cx="316190" cy="316191"/>
          </a:xfrm>
          <a:prstGeom prst="rect">
            <a:avLst/>
          </a:prstGeom>
          <a:solidFill>
            <a:schemeClr val="tx2"/>
          </a:solidFill>
          <a:ln w="9525">
            <a:noFill/>
            <a:miter lim="800000"/>
            <a:headEnd/>
            <a:tailEnd/>
          </a:ln>
        </p:spPr>
      </p:pic>
      <p:grpSp>
        <p:nvGrpSpPr>
          <p:cNvPr id="2" name="Group 105"/>
          <p:cNvGrpSpPr/>
          <p:nvPr/>
        </p:nvGrpSpPr>
        <p:grpSpPr>
          <a:xfrm>
            <a:off x="5868144" y="2401143"/>
            <a:ext cx="3312000" cy="3116089"/>
            <a:chOff x="5868144" y="2060848"/>
            <a:chExt cx="3312000" cy="3116089"/>
          </a:xfrm>
        </p:grpSpPr>
        <p:sp>
          <p:nvSpPr>
            <p:cNvPr id="8217" name="Line 90"/>
            <p:cNvSpPr>
              <a:spLocks noChangeShapeType="1"/>
            </p:cNvSpPr>
            <p:nvPr/>
          </p:nvSpPr>
          <p:spPr bwMode="auto">
            <a:xfrm>
              <a:off x="7092280" y="2060848"/>
              <a:ext cx="504056" cy="2808312"/>
            </a:xfrm>
            <a:prstGeom prst="line">
              <a:avLst/>
            </a:prstGeom>
            <a:noFill/>
            <a:ln w="9525">
              <a:solidFill>
                <a:schemeClr val="tx1"/>
              </a:solidFill>
              <a:prstDash val="lgDash"/>
              <a:miter lim="800000"/>
              <a:headEnd/>
              <a:tailEnd type="triangle" w="med" len="med"/>
            </a:ln>
          </p:spPr>
          <p:txBody>
            <a:bodyPr wrap="none"/>
            <a:lstStyle/>
            <a:p>
              <a:endParaRPr lang="en-GB"/>
            </a:p>
          </p:txBody>
        </p:sp>
        <p:sp>
          <p:nvSpPr>
            <p:cNvPr id="8212" name="Line 109"/>
            <p:cNvSpPr>
              <a:spLocks noChangeShapeType="1"/>
            </p:cNvSpPr>
            <p:nvPr/>
          </p:nvSpPr>
          <p:spPr bwMode="auto">
            <a:xfrm>
              <a:off x="7164288" y="3861049"/>
              <a:ext cx="144016" cy="1008112"/>
            </a:xfrm>
            <a:prstGeom prst="line">
              <a:avLst/>
            </a:prstGeom>
            <a:noFill/>
            <a:ln w="9525">
              <a:solidFill>
                <a:schemeClr val="tx1"/>
              </a:solidFill>
              <a:prstDash val="lgDash"/>
              <a:miter lim="800000"/>
              <a:headEnd/>
              <a:tailEnd type="triangle" w="med" len="med"/>
            </a:ln>
          </p:spPr>
          <p:txBody>
            <a:bodyPr wrap="none"/>
            <a:lstStyle/>
            <a:p>
              <a:endParaRPr lang="en-GB"/>
            </a:p>
          </p:txBody>
        </p:sp>
        <p:sp>
          <p:nvSpPr>
            <p:cNvPr id="8213" name="Line 108"/>
            <p:cNvSpPr>
              <a:spLocks noChangeShapeType="1"/>
            </p:cNvSpPr>
            <p:nvPr/>
          </p:nvSpPr>
          <p:spPr bwMode="auto">
            <a:xfrm>
              <a:off x="6228184" y="2996952"/>
              <a:ext cx="288032" cy="1872208"/>
            </a:xfrm>
            <a:prstGeom prst="line">
              <a:avLst/>
            </a:prstGeom>
            <a:noFill/>
            <a:ln w="9525">
              <a:solidFill>
                <a:schemeClr val="tx1"/>
              </a:solidFill>
              <a:prstDash val="lgDash"/>
              <a:miter lim="800000"/>
              <a:headEnd/>
              <a:tailEnd type="triangle" w="med" len="med"/>
            </a:ln>
          </p:spPr>
          <p:txBody>
            <a:bodyPr wrap="none"/>
            <a:lstStyle/>
            <a:p>
              <a:endParaRPr lang="en-GB"/>
            </a:p>
          </p:txBody>
        </p:sp>
        <p:sp>
          <p:nvSpPr>
            <p:cNvPr id="91" name="AutoShape 75"/>
            <p:cNvSpPr>
              <a:spLocks noChangeArrowheads="1"/>
            </p:cNvSpPr>
            <p:nvPr/>
          </p:nvSpPr>
          <p:spPr bwMode="auto">
            <a:xfrm>
              <a:off x="5868144" y="4869160"/>
              <a:ext cx="3312000" cy="287338"/>
            </a:xfrm>
            <a:prstGeom prst="homePlate">
              <a:avLst>
                <a:gd name="adj" fmla="val 200414"/>
              </a:avLst>
            </a:prstGeom>
            <a:solidFill>
              <a:srgbClr val="66CCFF"/>
            </a:solidFill>
            <a:ln w="9525">
              <a:solidFill>
                <a:schemeClr val="tx1"/>
              </a:solidFill>
              <a:miter lim="800000"/>
              <a:headEnd/>
              <a:tailEnd/>
            </a:ln>
          </p:spPr>
          <p:txBody>
            <a:bodyPr wrap="none" anchor="ctr"/>
            <a:lstStyle/>
            <a:p>
              <a:pPr eaLnBrk="0" hangingPunct="0"/>
              <a:endParaRPr lang="en-GB" sz="1400">
                <a:solidFill>
                  <a:schemeClr val="tx1"/>
                </a:solidFill>
              </a:endParaRPr>
            </a:p>
          </p:txBody>
        </p:sp>
        <p:sp>
          <p:nvSpPr>
            <p:cNvPr id="8218" name="Text Box 91"/>
            <p:cNvSpPr txBox="1">
              <a:spLocks noChangeArrowheads="1"/>
            </p:cNvSpPr>
            <p:nvPr/>
          </p:nvSpPr>
          <p:spPr bwMode="auto">
            <a:xfrm>
              <a:off x="5868144" y="4869160"/>
              <a:ext cx="2853089" cy="307777"/>
            </a:xfrm>
            <a:prstGeom prst="rect">
              <a:avLst/>
            </a:prstGeom>
            <a:noFill/>
            <a:ln w="9525">
              <a:noFill/>
              <a:miter lim="800000"/>
              <a:headEnd/>
              <a:tailEnd/>
            </a:ln>
          </p:spPr>
          <p:txBody>
            <a:bodyPr wrap="none">
              <a:spAutoFit/>
            </a:bodyPr>
            <a:lstStyle/>
            <a:p>
              <a:pPr eaLnBrk="0" hangingPunct="0"/>
              <a:r>
                <a:rPr lang="en-GB" sz="1400" dirty="0" smtClean="0">
                  <a:solidFill>
                    <a:schemeClr val="tx1"/>
                  </a:solidFill>
                </a:rPr>
                <a:t>Prototype and product development</a:t>
              </a:r>
              <a:endParaRPr lang="en-GB" sz="1400" dirty="0">
                <a:solidFill>
                  <a:schemeClr val="tx1"/>
                </a:solidFill>
              </a:endParaRPr>
            </a:p>
          </p:txBody>
        </p:sp>
      </p:grpSp>
      <p:grpSp>
        <p:nvGrpSpPr>
          <p:cNvPr id="3" name="Group 107"/>
          <p:cNvGrpSpPr/>
          <p:nvPr/>
        </p:nvGrpSpPr>
        <p:grpSpPr>
          <a:xfrm>
            <a:off x="5364087" y="1825079"/>
            <a:ext cx="3312000" cy="3108219"/>
            <a:chOff x="5364087" y="1484784"/>
            <a:chExt cx="3312000" cy="3108219"/>
          </a:xfrm>
        </p:grpSpPr>
        <p:sp>
          <p:nvSpPr>
            <p:cNvPr id="8216" name="Line 89"/>
            <p:cNvSpPr>
              <a:spLocks noChangeShapeType="1"/>
            </p:cNvSpPr>
            <p:nvPr/>
          </p:nvSpPr>
          <p:spPr bwMode="auto">
            <a:xfrm>
              <a:off x="5364088" y="1484784"/>
              <a:ext cx="504502" cy="2808387"/>
            </a:xfrm>
            <a:prstGeom prst="line">
              <a:avLst/>
            </a:prstGeom>
            <a:noFill/>
            <a:ln w="9525">
              <a:solidFill>
                <a:schemeClr val="tx1"/>
              </a:solidFill>
              <a:miter lim="800000"/>
              <a:headEnd/>
              <a:tailEnd type="triangle" w="med" len="med"/>
            </a:ln>
          </p:spPr>
          <p:txBody>
            <a:bodyPr wrap="none"/>
            <a:lstStyle/>
            <a:p>
              <a:endParaRPr lang="en-GB"/>
            </a:p>
          </p:txBody>
        </p:sp>
        <p:sp>
          <p:nvSpPr>
            <p:cNvPr id="101" name="Line 89"/>
            <p:cNvSpPr>
              <a:spLocks noChangeShapeType="1"/>
            </p:cNvSpPr>
            <p:nvPr/>
          </p:nvSpPr>
          <p:spPr bwMode="auto">
            <a:xfrm>
              <a:off x="6155730" y="1484784"/>
              <a:ext cx="504502" cy="2808387"/>
            </a:xfrm>
            <a:prstGeom prst="line">
              <a:avLst/>
            </a:prstGeom>
            <a:noFill/>
            <a:ln w="9525">
              <a:solidFill>
                <a:schemeClr val="tx1"/>
              </a:solidFill>
              <a:miter lim="800000"/>
              <a:headEnd/>
              <a:tailEnd type="triangle" w="med" len="med"/>
            </a:ln>
          </p:spPr>
          <p:txBody>
            <a:bodyPr wrap="none"/>
            <a:lstStyle/>
            <a:p>
              <a:endParaRPr lang="en-GB"/>
            </a:p>
          </p:txBody>
        </p:sp>
        <p:sp>
          <p:nvSpPr>
            <p:cNvPr id="102" name="Line 89"/>
            <p:cNvSpPr>
              <a:spLocks noChangeShapeType="1"/>
            </p:cNvSpPr>
            <p:nvPr/>
          </p:nvSpPr>
          <p:spPr bwMode="auto">
            <a:xfrm>
              <a:off x="7523882" y="1484784"/>
              <a:ext cx="504502" cy="2808387"/>
            </a:xfrm>
            <a:prstGeom prst="line">
              <a:avLst/>
            </a:prstGeom>
            <a:noFill/>
            <a:ln w="9525">
              <a:solidFill>
                <a:schemeClr val="tx1"/>
              </a:solidFill>
              <a:miter lim="800000"/>
              <a:headEnd/>
              <a:tailEnd type="triangle" w="med" len="med"/>
            </a:ln>
          </p:spPr>
          <p:txBody>
            <a:bodyPr wrap="none"/>
            <a:lstStyle/>
            <a:p>
              <a:endParaRPr lang="en-GB"/>
            </a:p>
          </p:txBody>
        </p:sp>
        <p:grpSp>
          <p:nvGrpSpPr>
            <p:cNvPr id="4" name="Group 106"/>
            <p:cNvGrpSpPr/>
            <p:nvPr/>
          </p:nvGrpSpPr>
          <p:grpSpPr>
            <a:xfrm>
              <a:off x="5364087" y="4285226"/>
              <a:ext cx="3312000" cy="307777"/>
              <a:chOff x="5364087" y="4285226"/>
              <a:chExt cx="3312000" cy="307777"/>
            </a:xfrm>
          </p:grpSpPr>
          <p:sp>
            <p:nvSpPr>
              <p:cNvPr id="8219" name="AutoShape 75"/>
              <p:cNvSpPr>
                <a:spLocks noChangeArrowheads="1"/>
              </p:cNvSpPr>
              <p:nvPr/>
            </p:nvSpPr>
            <p:spPr bwMode="auto">
              <a:xfrm>
                <a:off x="5364087" y="4293096"/>
                <a:ext cx="3312000" cy="287338"/>
              </a:xfrm>
              <a:prstGeom prst="homePlate">
                <a:avLst>
                  <a:gd name="adj" fmla="val 200414"/>
                </a:avLst>
              </a:prstGeom>
              <a:solidFill>
                <a:srgbClr val="66CCFF"/>
              </a:solidFill>
              <a:ln w="9525">
                <a:solidFill>
                  <a:schemeClr val="tx1"/>
                </a:solidFill>
                <a:miter lim="800000"/>
                <a:headEnd/>
                <a:tailEnd/>
              </a:ln>
            </p:spPr>
            <p:txBody>
              <a:bodyPr wrap="none" anchor="ctr"/>
              <a:lstStyle/>
              <a:p>
                <a:pPr eaLnBrk="0" hangingPunct="0"/>
                <a:endParaRPr lang="en-GB" sz="1400">
                  <a:solidFill>
                    <a:schemeClr val="tx1"/>
                  </a:solidFill>
                </a:endParaRPr>
              </a:p>
            </p:txBody>
          </p:sp>
          <p:sp>
            <p:nvSpPr>
              <p:cNvPr id="8245" name="Text Box 57"/>
              <p:cNvSpPr txBox="1">
                <a:spLocks noChangeArrowheads="1"/>
              </p:cNvSpPr>
              <p:nvPr/>
            </p:nvSpPr>
            <p:spPr bwMode="auto">
              <a:xfrm>
                <a:off x="5580112" y="4285226"/>
                <a:ext cx="564642" cy="307777"/>
              </a:xfrm>
              <a:prstGeom prst="rect">
                <a:avLst/>
              </a:prstGeom>
              <a:noFill/>
              <a:ln w="9525">
                <a:noFill/>
                <a:miter lim="800000"/>
                <a:headEnd/>
                <a:tailEnd/>
              </a:ln>
            </p:spPr>
            <p:txBody>
              <a:bodyPr wrap="none">
                <a:spAutoFit/>
              </a:bodyPr>
              <a:lstStyle/>
              <a:p>
                <a:pPr eaLnBrk="0" hangingPunct="0"/>
                <a:r>
                  <a:rPr lang="en-GB" sz="1400" dirty="0" smtClean="0">
                    <a:solidFill>
                      <a:schemeClr val="tx1"/>
                    </a:solidFill>
                  </a:rPr>
                  <a:t>Trials</a:t>
                </a:r>
                <a:endParaRPr lang="en-GB" sz="1400" dirty="0">
                  <a:solidFill>
                    <a:schemeClr val="tx1"/>
                  </a:solidFill>
                </a:endParaRPr>
              </a:p>
            </p:txBody>
          </p:sp>
        </p:grpSp>
      </p:grpSp>
      <p:grpSp>
        <p:nvGrpSpPr>
          <p:cNvPr id="5" name="Group 109"/>
          <p:cNvGrpSpPr/>
          <p:nvPr/>
        </p:nvGrpSpPr>
        <p:grpSpPr>
          <a:xfrm>
            <a:off x="4618936" y="1717744"/>
            <a:ext cx="2904634" cy="2486203"/>
            <a:chOff x="4618936" y="1377449"/>
            <a:chExt cx="2904634" cy="2486203"/>
          </a:xfrm>
        </p:grpSpPr>
        <p:sp>
          <p:nvSpPr>
            <p:cNvPr id="88" name="Line 85"/>
            <p:cNvSpPr>
              <a:spLocks noChangeShapeType="1"/>
            </p:cNvSpPr>
            <p:nvPr/>
          </p:nvSpPr>
          <p:spPr bwMode="auto">
            <a:xfrm>
              <a:off x="5148064" y="1377449"/>
              <a:ext cx="72901" cy="2195567"/>
            </a:xfrm>
            <a:prstGeom prst="line">
              <a:avLst/>
            </a:prstGeom>
            <a:noFill/>
            <a:ln w="9525">
              <a:solidFill>
                <a:schemeClr val="tx1"/>
              </a:solidFill>
              <a:prstDash val="lgDash"/>
              <a:miter lim="800000"/>
              <a:headEnd/>
              <a:tailEnd type="triangle" w="med" len="med"/>
            </a:ln>
          </p:spPr>
          <p:txBody>
            <a:bodyPr wrap="none"/>
            <a:lstStyle/>
            <a:p>
              <a:endParaRPr lang="en-GB"/>
            </a:p>
          </p:txBody>
        </p:sp>
        <p:sp>
          <p:nvSpPr>
            <p:cNvPr id="84" name="Line 85"/>
            <p:cNvSpPr>
              <a:spLocks noChangeShapeType="1"/>
            </p:cNvSpPr>
            <p:nvPr/>
          </p:nvSpPr>
          <p:spPr bwMode="auto">
            <a:xfrm>
              <a:off x="6011267" y="1377449"/>
              <a:ext cx="72901" cy="2195567"/>
            </a:xfrm>
            <a:prstGeom prst="line">
              <a:avLst/>
            </a:prstGeom>
            <a:noFill/>
            <a:ln w="9525">
              <a:solidFill>
                <a:schemeClr val="tx1"/>
              </a:solidFill>
              <a:prstDash val="lgDash"/>
              <a:miter lim="800000"/>
              <a:headEnd/>
              <a:tailEnd type="triangle" w="med" len="med"/>
            </a:ln>
          </p:spPr>
          <p:txBody>
            <a:bodyPr wrap="none"/>
            <a:lstStyle/>
            <a:p>
              <a:endParaRPr lang="en-GB"/>
            </a:p>
          </p:txBody>
        </p:sp>
        <p:grpSp>
          <p:nvGrpSpPr>
            <p:cNvPr id="6" name="Group 108"/>
            <p:cNvGrpSpPr/>
            <p:nvPr/>
          </p:nvGrpSpPr>
          <p:grpSpPr>
            <a:xfrm>
              <a:off x="4618936" y="3555875"/>
              <a:ext cx="2904634" cy="307777"/>
              <a:chOff x="4618936" y="3555875"/>
              <a:chExt cx="2904634" cy="307777"/>
            </a:xfrm>
          </p:grpSpPr>
          <p:sp>
            <p:nvSpPr>
              <p:cNvPr id="8237" name="AutoShape 47"/>
              <p:cNvSpPr>
                <a:spLocks noChangeArrowheads="1"/>
              </p:cNvSpPr>
              <p:nvPr/>
            </p:nvSpPr>
            <p:spPr bwMode="auto">
              <a:xfrm>
                <a:off x="4618936" y="3573338"/>
                <a:ext cx="2412000" cy="287338"/>
              </a:xfrm>
              <a:prstGeom prst="homePlate">
                <a:avLst>
                  <a:gd name="adj" fmla="val 269337"/>
                </a:avLst>
              </a:prstGeom>
              <a:solidFill>
                <a:schemeClr val="accent1">
                  <a:lumMod val="20000"/>
                  <a:lumOff val="80000"/>
                </a:schemeClr>
              </a:solidFill>
              <a:ln w="9525">
                <a:solidFill>
                  <a:schemeClr val="tx1"/>
                </a:solidFill>
                <a:miter lim="800000"/>
                <a:headEnd/>
                <a:tailEnd/>
              </a:ln>
            </p:spPr>
            <p:txBody>
              <a:bodyPr wrap="none" anchor="ctr"/>
              <a:lstStyle/>
              <a:p>
                <a:pPr eaLnBrk="0" hangingPunct="0"/>
                <a:endParaRPr lang="en-GB" sz="1400">
                  <a:solidFill>
                    <a:schemeClr val="tx1"/>
                  </a:solidFill>
                </a:endParaRPr>
              </a:p>
            </p:txBody>
          </p:sp>
          <p:sp>
            <p:nvSpPr>
              <p:cNvPr id="8238" name="Text Box 69"/>
              <p:cNvSpPr txBox="1">
                <a:spLocks noChangeArrowheads="1"/>
              </p:cNvSpPr>
              <p:nvPr/>
            </p:nvSpPr>
            <p:spPr bwMode="auto">
              <a:xfrm>
                <a:off x="4643250" y="3555875"/>
                <a:ext cx="2880320" cy="307777"/>
              </a:xfrm>
              <a:prstGeom prst="rect">
                <a:avLst/>
              </a:prstGeom>
              <a:noFill/>
              <a:ln w="9525">
                <a:noFill/>
                <a:miter lim="800000"/>
                <a:headEnd/>
                <a:tailEnd/>
              </a:ln>
            </p:spPr>
            <p:txBody>
              <a:bodyPr wrap="square">
                <a:spAutoFit/>
              </a:bodyPr>
              <a:lstStyle/>
              <a:p>
                <a:pPr eaLnBrk="0" hangingPunct="0"/>
                <a:r>
                  <a:rPr lang="en-GB" sz="1400" dirty="0" smtClean="0"/>
                  <a:t>WRC</a:t>
                </a:r>
                <a:r>
                  <a:rPr lang="en-GB" sz="1400" dirty="0" smtClean="0">
                    <a:solidFill>
                      <a:schemeClr val="tx1"/>
                    </a:solidFill>
                  </a:rPr>
                  <a:t> preparatory process</a:t>
                </a:r>
                <a:endParaRPr lang="en-GB" sz="1400" dirty="0">
                  <a:solidFill>
                    <a:schemeClr val="tx1"/>
                  </a:solidFill>
                </a:endParaRPr>
              </a:p>
            </p:txBody>
          </p:sp>
        </p:grpSp>
      </p:grpSp>
      <p:grpSp>
        <p:nvGrpSpPr>
          <p:cNvPr id="7" name="Group 113"/>
          <p:cNvGrpSpPr/>
          <p:nvPr/>
        </p:nvGrpSpPr>
        <p:grpSpPr>
          <a:xfrm>
            <a:off x="1175749" y="1465039"/>
            <a:ext cx="3791995" cy="2375570"/>
            <a:chOff x="1175749" y="1124744"/>
            <a:chExt cx="3791995" cy="2375570"/>
          </a:xfrm>
        </p:grpSpPr>
        <p:sp>
          <p:nvSpPr>
            <p:cNvPr id="115" name="Line 85"/>
            <p:cNvSpPr>
              <a:spLocks noChangeShapeType="1"/>
            </p:cNvSpPr>
            <p:nvPr/>
          </p:nvSpPr>
          <p:spPr bwMode="auto">
            <a:xfrm>
              <a:off x="4211960" y="1124744"/>
              <a:ext cx="72901" cy="2099051"/>
            </a:xfrm>
            <a:prstGeom prst="line">
              <a:avLst/>
            </a:prstGeom>
            <a:noFill/>
            <a:ln w="9525">
              <a:solidFill>
                <a:schemeClr val="tx1"/>
              </a:solidFill>
              <a:prstDash val="lgDash"/>
              <a:miter lim="800000"/>
              <a:headEnd/>
              <a:tailEnd type="triangle" w="med" len="med"/>
            </a:ln>
          </p:spPr>
          <p:txBody>
            <a:bodyPr wrap="none"/>
            <a:lstStyle/>
            <a:p>
              <a:endParaRPr lang="en-GB"/>
            </a:p>
          </p:txBody>
        </p:sp>
        <p:sp>
          <p:nvSpPr>
            <p:cNvPr id="116" name="Text Box 86"/>
            <p:cNvSpPr txBox="1">
              <a:spLocks noChangeArrowheads="1"/>
            </p:cNvSpPr>
            <p:nvPr/>
          </p:nvSpPr>
          <p:spPr bwMode="auto">
            <a:xfrm>
              <a:off x="1175749" y="1668463"/>
              <a:ext cx="1500860" cy="830997"/>
            </a:xfrm>
            <a:prstGeom prst="rect">
              <a:avLst/>
            </a:prstGeom>
            <a:solidFill>
              <a:schemeClr val="bg1"/>
            </a:solidFill>
            <a:ln w="9525">
              <a:noFill/>
              <a:miter lim="800000"/>
              <a:headEnd/>
              <a:tailEnd/>
            </a:ln>
          </p:spPr>
          <p:txBody>
            <a:bodyPr wrap="none">
              <a:spAutoFit/>
            </a:bodyPr>
            <a:lstStyle/>
            <a:p>
              <a:pPr eaLnBrk="0" hangingPunct="0"/>
              <a:r>
                <a:rPr lang="en-GB" sz="1200" dirty="0" smtClean="0">
                  <a:solidFill>
                    <a:schemeClr val="tx1"/>
                  </a:solidFill>
                </a:rPr>
                <a:t>Results from FP7</a:t>
              </a:r>
            </a:p>
            <a:p>
              <a:pPr eaLnBrk="0" hangingPunct="0"/>
              <a:r>
                <a:rPr lang="en-GB" sz="1200" dirty="0" smtClean="0">
                  <a:solidFill>
                    <a:schemeClr val="tx1"/>
                  </a:solidFill>
                </a:rPr>
                <a:t>Projects c</a:t>
              </a:r>
              <a:r>
                <a:rPr lang="en-GB" sz="1200" dirty="0" smtClean="0"/>
                <a:t>ontributed</a:t>
              </a:r>
            </a:p>
            <a:p>
              <a:pPr eaLnBrk="0" hangingPunct="0"/>
              <a:r>
                <a:rPr lang="en-GB" sz="1200" dirty="0" smtClean="0"/>
                <a:t>to ITU-R o</a:t>
              </a:r>
              <a:r>
                <a:rPr lang="en-GB" sz="1200" dirty="0" smtClean="0">
                  <a:solidFill>
                    <a:schemeClr val="tx1"/>
                  </a:solidFill>
                </a:rPr>
                <a:t>n 5G vision</a:t>
              </a:r>
            </a:p>
            <a:p>
              <a:pPr eaLnBrk="0" hangingPunct="0"/>
              <a:r>
                <a:rPr lang="en-GB" sz="1200" dirty="0" smtClean="0"/>
                <a:t>a</a:t>
              </a:r>
              <a:r>
                <a:rPr lang="en-GB" sz="1200" dirty="0" smtClean="0">
                  <a:solidFill>
                    <a:schemeClr val="tx1"/>
                  </a:solidFill>
                </a:rPr>
                <a:t>nd</a:t>
              </a:r>
              <a:r>
                <a:rPr lang="en-GB" sz="1200" dirty="0" smtClean="0"/>
                <a:t> </a:t>
              </a:r>
              <a:r>
                <a:rPr lang="en-GB" sz="1200" dirty="0" smtClean="0">
                  <a:solidFill>
                    <a:schemeClr val="tx1"/>
                  </a:solidFill>
                </a:rPr>
                <a:t>requirements</a:t>
              </a:r>
            </a:p>
          </p:txBody>
        </p:sp>
        <p:sp>
          <p:nvSpPr>
            <p:cNvPr id="117" name="Line 85"/>
            <p:cNvSpPr>
              <a:spLocks noChangeShapeType="1"/>
            </p:cNvSpPr>
            <p:nvPr/>
          </p:nvSpPr>
          <p:spPr bwMode="auto">
            <a:xfrm>
              <a:off x="2627784" y="1124744"/>
              <a:ext cx="72901" cy="2099051"/>
            </a:xfrm>
            <a:prstGeom prst="line">
              <a:avLst/>
            </a:prstGeom>
            <a:noFill/>
            <a:ln w="9525">
              <a:solidFill>
                <a:schemeClr val="tx1"/>
              </a:solidFill>
              <a:prstDash val="lgDash"/>
              <a:miter lim="800000"/>
              <a:headEnd/>
              <a:tailEnd type="triangle" w="med" len="med"/>
            </a:ln>
          </p:spPr>
          <p:txBody>
            <a:bodyPr wrap="none"/>
            <a:lstStyle/>
            <a:p>
              <a:endParaRPr lang="en-GB"/>
            </a:p>
          </p:txBody>
        </p:sp>
        <p:sp>
          <p:nvSpPr>
            <p:cNvPr id="118" name="AutoShape 50"/>
            <p:cNvSpPr>
              <a:spLocks noChangeArrowheads="1"/>
            </p:cNvSpPr>
            <p:nvPr/>
          </p:nvSpPr>
          <p:spPr bwMode="auto">
            <a:xfrm>
              <a:off x="2267744" y="3212976"/>
              <a:ext cx="2700000" cy="287338"/>
            </a:xfrm>
            <a:prstGeom prst="homePlate">
              <a:avLst>
                <a:gd name="adj" fmla="val 156630"/>
              </a:avLst>
            </a:prstGeom>
            <a:solidFill>
              <a:schemeClr val="tx2">
                <a:lumMod val="40000"/>
                <a:lumOff val="60000"/>
              </a:schemeClr>
            </a:solidFill>
            <a:ln w="9525">
              <a:solidFill>
                <a:schemeClr val="tx1"/>
              </a:solidFill>
              <a:miter lim="800000"/>
              <a:headEnd/>
              <a:tailEnd/>
            </a:ln>
          </p:spPr>
          <p:txBody>
            <a:bodyPr wrap="none" anchor="ctr"/>
            <a:lstStyle/>
            <a:p>
              <a:pPr eaLnBrk="0" hangingPunct="0"/>
              <a:endParaRPr lang="en-GB" sz="1400">
                <a:solidFill>
                  <a:schemeClr val="tx1"/>
                </a:solidFill>
              </a:endParaRPr>
            </a:p>
          </p:txBody>
        </p:sp>
        <p:sp>
          <p:nvSpPr>
            <p:cNvPr id="119" name="Text Box 51"/>
            <p:cNvSpPr txBox="1">
              <a:spLocks noChangeArrowheads="1"/>
            </p:cNvSpPr>
            <p:nvPr/>
          </p:nvSpPr>
          <p:spPr bwMode="auto">
            <a:xfrm>
              <a:off x="2195736" y="3257089"/>
              <a:ext cx="2720745" cy="233397"/>
            </a:xfrm>
            <a:prstGeom prst="rect">
              <a:avLst/>
            </a:prstGeom>
            <a:noFill/>
            <a:ln w="9525">
              <a:noFill/>
              <a:miter lim="800000"/>
              <a:headEnd/>
              <a:tailEnd/>
            </a:ln>
          </p:spPr>
          <p:txBody>
            <a:bodyPr wrap="none">
              <a:spAutoFit/>
            </a:bodyPr>
            <a:lstStyle/>
            <a:p>
              <a:pPr eaLnBrk="0" hangingPunct="0">
                <a:lnSpc>
                  <a:spcPts val="1100"/>
                </a:lnSpc>
              </a:pPr>
              <a:r>
                <a:rPr lang="en-GB" sz="1400" dirty="0">
                  <a:solidFill>
                    <a:schemeClr val="tx1"/>
                  </a:solidFill>
                </a:rPr>
                <a:t>ITU-R </a:t>
              </a:r>
              <a:r>
                <a:rPr lang="en-GB" sz="1400" dirty="0" smtClean="0">
                  <a:solidFill>
                    <a:schemeClr val="tx1"/>
                  </a:solidFill>
                </a:rPr>
                <a:t>Vision and Recommendation</a:t>
              </a:r>
              <a:endParaRPr lang="en-GB" sz="1400" dirty="0">
                <a:solidFill>
                  <a:schemeClr val="tx1"/>
                </a:solidFill>
              </a:endParaRPr>
            </a:p>
          </p:txBody>
        </p:sp>
      </p:grpSp>
      <p:grpSp>
        <p:nvGrpSpPr>
          <p:cNvPr id="8" name="Group 110"/>
          <p:cNvGrpSpPr/>
          <p:nvPr/>
        </p:nvGrpSpPr>
        <p:grpSpPr>
          <a:xfrm>
            <a:off x="2915816" y="1681063"/>
            <a:ext cx="5915624" cy="1656184"/>
            <a:chOff x="2915816" y="1340768"/>
            <a:chExt cx="5915624" cy="1656184"/>
          </a:xfrm>
        </p:grpSpPr>
        <p:sp>
          <p:nvSpPr>
            <p:cNvPr id="8225" name="Line 85"/>
            <p:cNvSpPr>
              <a:spLocks noChangeShapeType="1"/>
            </p:cNvSpPr>
            <p:nvPr/>
          </p:nvSpPr>
          <p:spPr bwMode="auto">
            <a:xfrm>
              <a:off x="4644009" y="1364519"/>
              <a:ext cx="432048" cy="1344402"/>
            </a:xfrm>
            <a:prstGeom prst="line">
              <a:avLst/>
            </a:prstGeom>
            <a:noFill/>
            <a:ln w="9525">
              <a:solidFill>
                <a:schemeClr val="tx1"/>
              </a:solidFill>
              <a:prstDash val="dash"/>
              <a:miter lim="800000"/>
              <a:headEnd/>
              <a:tailEnd type="triangle" w="med" len="med"/>
            </a:ln>
          </p:spPr>
          <p:txBody>
            <a:bodyPr wrap="none"/>
            <a:lstStyle/>
            <a:p>
              <a:endParaRPr lang="en-GB"/>
            </a:p>
          </p:txBody>
        </p:sp>
        <p:sp>
          <p:nvSpPr>
            <p:cNvPr id="86" name="Line 85"/>
            <p:cNvSpPr>
              <a:spLocks noChangeShapeType="1"/>
            </p:cNvSpPr>
            <p:nvPr/>
          </p:nvSpPr>
          <p:spPr bwMode="auto">
            <a:xfrm>
              <a:off x="6372200" y="1340768"/>
              <a:ext cx="432048" cy="1344402"/>
            </a:xfrm>
            <a:prstGeom prst="line">
              <a:avLst/>
            </a:prstGeom>
            <a:noFill/>
            <a:ln w="9525">
              <a:solidFill>
                <a:schemeClr val="tx1"/>
              </a:solidFill>
              <a:prstDash val="dash"/>
              <a:miter lim="800000"/>
              <a:headEnd/>
              <a:tailEnd type="triangle" w="med" len="med"/>
            </a:ln>
          </p:spPr>
          <p:txBody>
            <a:bodyPr wrap="none"/>
            <a:lstStyle/>
            <a:p>
              <a:endParaRPr lang="en-GB"/>
            </a:p>
          </p:txBody>
        </p:sp>
        <p:sp>
          <p:nvSpPr>
            <p:cNvPr id="87" name="Line 85"/>
            <p:cNvSpPr>
              <a:spLocks noChangeShapeType="1"/>
            </p:cNvSpPr>
            <p:nvPr/>
          </p:nvSpPr>
          <p:spPr bwMode="auto">
            <a:xfrm>
              <a:off x="7309062" y="1340768"/>
              <a:ext cx="288032" cy="1344402"/>
            </a:xfrm>
            <a:prstGeom prst="line">
              <a:avLst/>
            </a:prstGeom>
            <a:noFill/>
            <a:ln w="9525">
              <a:solidFill>
                <a:schemeClr val="tx1"/>
              </a:solidFill>
              <a:prstDash val="dash"/>
              <a:miter lim="800000"/>
              <a:headEnd/>
              <a:tailEnd type="triangle" w="med" len="med"/>
            </a:ln>
          </p:spPr>
          <p:txBody>
            <a:bodyPr wrap="none"/>
            <a:lstStyle/>
            <a:p>
              <a:endParaRPr lang="en-GB"/>
            </a:p>
          </p:txBody>
        </p:sp>
        <p:grpSp>
          <p:nvGrpSpPr>
            <p:cNvPr id="9" name="Group 103"/>
            <p:cNvGrpSpPr/>
            <p:nvPr/>
          </p:nvGrpSpPr>
          <p:grpSpPr>
            <a:xfrm>
              <a:off x="2915816" y="2689175"/>
              <a:ext cx="5915624" cy="307777"/>
              <a:chOff x="2915816" y="2689175"/>
              <a:chExt cx="5915624" cy="307777"/>
            </a:xfrm>
          </p:grpSpPr>
          <p:sp>
            <p:nvSpPr>
              <p:cNvPr id="8231" name="AutoShape 71"/>
              <p:cNvSpPr>
                <a:spLocks noChangeArrowheads="1"/>
              </p:cNvSpPr>
              <p:nvPr/>
            </p:nvSpPr>
            <p:spPr bwMode="auto">
              <a:xfrm>
                <a:off x="2963440" y="2708920"/>
                <a:ext cx="5868000" cy="287338"/>
              </a:xfrm>
              <a:prstGeom prst="homePlate">
                <a:avLst>
                  <a:gd name="adj" fmla="val 367127"/>
                </a:avLst>
              </a:prstGeom>
              <a:solidFill>
                <a:schemeClr val="accent1">
                  <a:lumMod val="40000"/>
                  <a:lumOff val="60000"/>
                </a:schemeClr>
              </a:solidFill>
              <a:ln w="9525">
                <a:solidFill>
                  <a:schemeClr val="tx1"/>
                </a:solidFill>
                <a:miter lim="800000"/>
                <a:headEnd/>
                <a:tailEnd/>
              </a:ln>
            </p:spPr>
            <p:txBody>
              <a:bodyPr wrap="none" anchor="ctr"/>
              <a:lstStyle/>
              <a:p>
                <a:pPr eaLnBrk="0" hangingPunct="0"/>
                <a:endParaRPr lang="en-GB" sz="1400">
                  <a:solidFill>
                    <a:schemeClr val="tx1"/>
                  </a:solidFill>
                </a:endParaRPr>
              </a:p>
            </p:txBody>
          </p:sp>
          <p:sp>
            <p:nvSpPr>
              <p:cNvPr id="8232" name="Text Box 73"/>
              <p:cNvSpPr txBox="1">
                <a:spLocks noChangeArrowheads="1"/>
              </p:cNvSpPr>
              <p:nvPr/>
            </p:nvSpPr>
            <p:spPr bwMode="auto">
              <a:xfrm>
                <a:off x="2915816" y="2689175"/>
                <a:ext cx="3413563" cy="307777"/>
              </a:xfrm>
              <a:prstGeom prst="rect">
                <a:avLst/>
              </a:prstGeom>
              <a:noFill/>
              <a:ln w="9525">
                <a:noFill/>
                <a:miter lim="800000"/>
                <a:headEnd/>
                <a:tailEnd/>
              </a:ln>
            </p:spPr>
            <p:txBody>
              <a:bodyPr wrap="none">
                <a:spAutoFit/>
              </a:bodyPr>
              <a:lstStyle/>
              <a:p>
                <a:pPr eaLnBrk="0" hangingPunct="0"/>
                <a:r>
                  <a:rPr lang="en-GB" sz="1400" dirty="0" smtClean="0"/>
                  <a:t>ONF, Open Daylight, OPNFV, Open Stack, …</a:t>
                </a:r>
                <a:endParaRPr lang="en-GB" sz="1400" dirty="0">
                  <a:solidFill>
                    <a:schemeClr val="tx1"/>
                  </a:solidFill>
                </a:endParaRPr>
              </a:p>
            </p:txBody>
          </p:sp>
        </p:grpSp>
      </p:grpSp>
      <p:grpSp>
        <p:nvGrpSpPr>
          <p:cNvPr id="10" name="Group 111"/>
          <p:cNvGrpSpPr/>
          <p:nvPr/>
        </p:nvGrpSpPr>
        <p:grpSpPr>
          <a:xfrm>
            <a:off x="4269605" y="1784920"/>
            <a:ext cx="1946704" cy="1035638"/>
            <a:chOff x="4269605" y="1444625"/>
            <a:chExt cx="1946704" cy="1035638"/>
          </a:xfrm>
        </p:grpSpPr>
        <p:sp>
          <p:nvSpPr>
            <p:cNvPr id="8224" name="Line 84"/>
            <p:cNvSpPr>
              <a:spLocks noChangeShapeType="1"/>
            </p:cNvSpPr>
            <p:nvPr/>
          </p:nvSpPr>
          <p:spPr bwMode="auto">
            <a:xfrm>
              <a:off x="4269605" y="1444625"/>
              <a:ext cx="374403" cy="760239"/>
            </a:xfrm>
            <a:prstGeom prst="line">
              <a:avLst/>
            </a:prstGeom>
            <a:noFill/>
            <a:ln w="9525">
              <a:solidFill>
                <a:schemeClr val="tx1"/>
              </a:solidFill>
              <a:miter lim="800000"/>
              <a:headEnd/>
              <a:tailEnd type="triangle" w="med" len="med"/>
            </a:ln>
          </p:spPr>
          <p:txBody>
            <a:bodyPr wrap="none"/>
            <a:lstStyle/>
            <a:p>
              <a:endParaRPr lang="en-GB"/>
            </a:p>
          </p:txBody>
        </p:sp>
        <p:sp>
          <p:nvSpPr>
            <p:cNvPr id="81" name="AutoShape 50"/>
            <p:cNvSpPr>
              <a:spLocks noChangeArrowheads="1"/>
            </p:cNvSpPr>
            <p:nvPr/>
          </p:nvSpPr>
          <p:spPr bwMode="auto">
            <a:xfrm>
              <a:off x="4416084" y="2192925"/>
              <a:ext cx="1800225" cy="287338"/>
            </a:xfrm>
            <a:prstGeom prst="homePlate">
              <a:avLst>
                <a:gd name="adj" fmla="val 156630"/>
              </a:avLst>
            </a:prstGeom>
            <a:solidFill>
              <a:schemeClr val="tx2">
                <a:lumMod val="60000"/>
                <a:lumOff val="40000"/>
              </a:schemeClr>
            </a:solidFill>
            <a:ln w="9525">
              <a:solidFill>
                <a:schemeClr val="tx1"/>
              </a:solidFill>
              <a:miter lim="800000"/>
              <a:headEnd/>
              <a:tailEnd/>
            </a:ln>
          </p:spPr>
          <p:txBody>
            <a:bodyPr wrap="none" anchor="ctr"/>
            <a:lstStyle/>
            <a:p>
              <a:pPr eaLnBrk="0" hangingPunct="0"/>
              <a:r>
                <a:rPr lang="en-GB" sz="1400" smtClean="0">
                  <a:solidFill>
                    <a:schemeClr val="bg1"/>
                  </a:solidFill>
                </a:rPr>
                <a:t>3GPP Study Items</a:t>
              </a:r>
              <a:endParaRPr lang="en-GB" sz="1400" dirty="0">
                <a:solidFill>
                  <a:schemeClr val="bg1"/>
                </a:solidFill>
              </a:endParaRPr>
            </a:p>
          </p:txBody>
        </p:sp>
      </p:grpSp>
      <p:grpSp>
        <p:nvGrpSpPr>
          <p:cNvPr id="11" name="Group 112"/>
          <p:cNvGrpSpPr/>
          <p:nvPr/>
        </p:nvGrpSpPr>
        <p:grpSpPr>
          <a:xfrm>
            <a:off x="5076031" y="1753071"/>
            <a:ext cx="3384401" cy="648072"/>
            <a:chOff x="5076031" y="1412776"/>
            <a:chExt cx="3384401" cy="648072"/>
          </a:xfrm>
        </p:grpSpPr>
        <p:sp>
          <p:nvSpPr>
            <p:cNvPr id="8223" name="Line 83"/>
            <p:cNvSpPr>
              <a:spLocks noChangeShapeType="1"/>
            </p:cNvSpPr>
            <p:nvPr/>
          </p:nvSpPr>
          <p:spPr bwMode="auto">
            <a:xfrm>
              <a:off x="5172572" y="1412776"/>
              <a:ext cx="144016" cy="360040"/>
            </a:xfrm>
            <a:prstGeom prst="line">
              <a:avLst/>
            </a:prstGeom>
            <a:noFill/>
            <a:ln w="9525">
              <a:solidFill>
                <a:schemeClr val="tx1"/>
              </a:solidFill>
              <a:miter lim="800000"/>
              <a:headEnd/>
              <a:tailEnd type="triangle" w="med" len="med"/>
            </a:ln>
          </p:spPr>
          <p:txBody>
            <a:bodyPr wrap="none"/>
            <a:lstStyle/>
            <a:p>
              <a:endParaRPr lang="en-GB"/>
            </a:p>
          </p:txBody>
        </p:sp>
        <p:sp>
          <p:nvSpPr>
            <p:cNvPr id="85" name="Line 83"/>
            <p:cNvSpPr>
              <a:spLocks noChangeShapeType="1"/>
            </p:cNvSpPr>
            <p:nvPr/>
          </p:nvSpPr>
          <p:spPr bwMode="auto">
            <a:xfrm>
              <a:off x="7740352" y="1412776"/>
              <a:ext cx="72008" cy="360040"/>
            </a:xfrm>
            <a:prstGeom prst="line">
              <a:avLst/>
            </a:prstGeom>
            <a:noFill/>
            <a:ln w="9525">
              <a:solidFill>
                <a:schemeClr val="tx1"/>
              </a:solidFill>
              <a:miter lim="800000"/>
              <a:headEnd/>
              <a:tailEnd type="triangle" w="med" len="med"/>
            </a:ln>
          </p:spPr>
          <p:txBody>
            <a:bodyPr wrap="none"/>
            <a:lstStyle/>
            <a:p>
              <a:endParaRPr lang="en-GB"/>
            </a:p>
          </p:txBody>
        </p:sp>
        <p:sp>
          <p:nvSpPr>
            <p:cNvPr id="83" name="Line 83"/>
            <p:cNvSpPr>
              <a:spLocks noChangeShapeType="1"/>
            </p:cNvSpPr>
            <p:nvPr/>
          </p:nvSpPr>
          <p:spPr bwMode="auto">
            <a:xfrm>
              <a:off x="6228184" y="1412776"/>
              <a:ext cx="72008" cy="360040"/>
            </a:xfrm>
            <a:prstGeom prst="line">
              <a:avLst/>
            </a:prstGeom>
            <a:noFill/>
            <a:ln w="9525">
              <a:solidFill>
                <a:schemeClr val="tx1"/>
              </a:solidFill>
              <a:miter lim="800000"/>
              <a:headEnd/>
              <a:tailEnd type="triangle" w="med" len="med"/>
            </a:ln>
          </p:spPr>
          <p:txBody>
            <a:bodyPr wrap="none"/>
            <a:lstStyle/>
            <a:p>
              <a:endParaRPr lang="en-GB"/>
            </a:p>
          </p:txBody>
        </p:sp>
        <p:sp>
          <p:nvSpPr>
            <p:cNvPr id="82" name="AutoShape 50"/>
            <p:cNvSpPr>
              <a:spLocks noChangeArrowheads="1"/>
            </p:cNvSpPr>
            <p:nvPr/>
          </p:nvSpPr>
          <p:spPr bwMode="auto">
            <a:xfrm>
              <a:off x="5076031" y="1772816"/>
              <a:ext cx="3384401" cy="288032"/>
            </a:xfrm>
            <a:prstGeom prst="homePlate">
              <a:avLst>
                <a:gd name="adj" fmla="val 156630"/>
              </a:avLst>
            </a:prstGeom>
            <a:solidFill>
              <a:schemeClr val="tx2">
                <a:lumMod val="60000"/>
                <a:lumOff val="40000"/>
              </a:schemeClr>
            </a:solidFill>
            <a:ln w="9525">
              <a:solidFill>
                <a:schemeClr val="tx1"/>
              </a:solidFill>
              <a:miter lim="800000"/>
              <a:headEnd/>
              <a:tailEnd/>
            </a:ln>
          </p:spPr>
          <p:txBody>
            <a:bodyPr wrap="none" anchor="ctr"/>
            <a:lstStyle/>
            <a:p>
              <a:pPr eaLnBrk="0" hangingPunct="0"/>
              <a:r>
                <a:rPr lang="en-GB" sz="1400" smtClean="0">
                  <a:solidFill>
                    <a:schemeClr val="bg1"/>
                  </a:solidFill>
                </a:rPr>
                <a:t>3GPP Work Items and 3GPP Releases</a:t>
              </a:r>
              <a:endParaRPr lang="en-GB" sz="1400" dirty="0">
                <a:solidFill>
                  <a:schemeClr val="bg1"/>
                </a:solidFill>
              </a:endParaRPr>
            </a:p>
          </p:txBody>
        </p:sp>
      </p:grpSp>
      <p:sp>
        <p:nvSpPr>
          <p:cNvPr id="8235" name="AutoShape 74"/>
          <p:cNvSpPr>
            <a:spLocks noChangeArrowheads="1"/>
          </p:cNvSpPr>
          <p:nvPr/>
        </p:nvSpPr>
        <p:spPr bwMode="auto">
          <a:xfrm>
            <a:off x="1187624" y="1353119"/>
            <a:ext cx="2928578" cy="471959"/>
          </a:xfrm>
          <a:prstGeom prst="homePlate">
            <a:avLst>
              <a:gd name="adj" fmla="val 115993"/>
            </a:avLst>
          </a:prstGeom>
          <a:solidFill>
            <a:schemeClr val="tx2">
              <a:lumMod val="60000"/>
              <a:lumOff val="40000"/>
            </a:schemeClr>
          </a:solidFill>
          <a:ln w="9525">
            <a:solidFill>
              <a:schemeClr val="tx1"/>
            </a:solidFill>
            <a:miter lim="800000"/>
            <a:headEnd/>
            <a:tailEnd/>
          </a:ln>
        </p:spPr>
        <p:txBody>
          <a:bodyPr wrap="none" anchor="ctr"/>
          <a:lstStyle/>
          <a:p>
            <a:pPr eaLnBrk="0" hangingPunct="0"/>
            <a:r>
              <a:rPr lang="en-GB" sz="1400" dirty="0" smtClean="0">
                <a:solidFill>
                  <a:schemeClr val="bg1"/>
                </a:solidFill>
              </a:rPr>
              <a:t>5G research in FP7 and</a:t>
            </a:r>
          </a:p>
          <a:p>
            <a:pPr eaLnBrk="0" hangingPunct="0"/>
            <a:r>
              <a:rPr lang="en-GB" sz="1400" dirty="0" smtClean="0">
                <a:solidFill>
                  <a:schemeClr val="bg1"/>
                </a:solidFill>
              </a:rPr>
              <a:t>in the private sector</a:t>
            </a:r>
            <a:endParaRPr lang="en-GB" sz="1400" dirty="0">
              <a:solidFill>
                <a:schemeClr val="bg1"/>
              </a:solidFill>
            </a:endParaRPr>
          </a:p>
        </p:txBody>
      </p:sp>
      <p:sp>
        <p:nvSpPr>
          <p:cNvPr id="8239" name="AutoShape 60"/>
          <p:cNvSpPr>
            <a:spLocks noChangeArrowheads="1"/>
          </p:cNvSpPr>
          <p:nvPr/>
        </p:nvSpPr>
        <p:spPr bwMode="auto">
          <a:xfrm>
            <a:off x="4115444" y="1340769"/>
            <a:ext cx="1680692" cy="484310"/>
          </a:xfrm>
          <a:prstGeom prst="homePlate">
            <a:avLst>
              <a:gd name="adj" fmla="val 65074"/>
            </a:avLst>
          </a:prstGeom>
          <a:solidFill>
            <a:schemeClr val="tx2">
              <a:lumMod val="40000"/>
              <a:lumOff val="60000"/>
            </a:schemeClr>
          </a:solidFill>
          <a:ln w="9525">
            <a:solidFill>
              <a:schemeClr val="tx1"/>
            </a:solidFill>
            <a:miter lim="800000"/>
            <a:headEnd/>
            <a:tailEnd/>
          </a:ln>
        </p:spPr>
        <p:txBody>
          <a:bodyPr wrap="none" anchor="ctr"/>
          <a:lstStyle/>
          <a:p>
            <a:pPr eaLnBrk="0" hangingPunct="0"/>
            <a:r>
              <a:rPr lang="en-GB" sz="1400" dirty="0" smtClean="0">
                <a:solidFill>
                  <a:schemeClr val="tx1"/>
                </a:solidFill>
              </a:rPr>
              <a:t>5G PPP Phase I </a:t>
            </a:r>
            <a:endParaRPr lang="en-GB" sz="1400" dirty="0">
              <a:solidFill>
                <a:schemeClr val="tx1"/>
              </a:solidFill>
            </a:endParaRPr>
          </a:p>
        </p:txBody>
      </p:sp>
      <p:sp>
        <p:nvSpPr>
          <p:cNvPr id="72" name="AutoShape 61"/>
          <p:cNvSpPr>
            <a:spLocks noChangeArrowheads="1"/>
          </p:cNvSpPr>
          <p:nvPr/>
        </p:nvSpPr>
        <p:spPr bwMode="auto">
          <a:xfrm>
            <a:off x="7068530" y="1340768"/>
            <a:ext cx="2040732" cy="484311"/>
          </a:xfrm>
          <a:prstGeom prst="chevron">
            <a:avLst>
              <a:gd name="adj" fmla="val 79136"/>
            </a:avLst>
          </a:prstGeom>
          <a:solidFill>
            <a:schemeClr val="accent1">
              <a:lumMod val="20000"/>
              <a:lumOff val="80000"/>
            </a:schemeClr>
          </a:solidFill>
          <a:ln w="9525">
            <a:solidFill>
              <a:schemeClr val="tx1"/>
            </a:solidFill>
            <a:miter lim="800000"/>
            <a:headEnd/>
            <a:tailEnd/>
          </a:ln>
        </p:spPr>
        <p:txBody>
          <a:bodyPr wrap="none" anchor="ctr"/>
          <a:lstStyle/>
          <a:p>
            <a:pPr eaLnBrk="0" hangingPunct="0"/>
            <a:r>
              <a:rPr lang="en-GB" sz="1400" dirty="0" smtClean="0">
                <a:solidFill>
                  <a:schemeClr val="tx1"/>
                </a:solidFill>
              </a:rPr>
              <a:t>5G PPP Phase III</a:t>
            </a:r>
            <a:endParaRPr lang="en-GB" sz="1400" dirty="0">
              <a:solidFill>
                <a:schemeClr val="tx1"/>
              </a:solidFill>
            </a:endParaRPr>
          </a:p>
        </p:txBody>
      </p:sp>
      <p:sp>
        <p:nvSpPr>
          <p:cNvPr id="8240" name="AutoShape 61"/>
          <p:cNvSpPr>
            <a:spLocks noChangeArrowheads="1"/>
          </p:cNvSpPr>
          <p:nvPr/>
        </p:nvSpPr>
        <p:spPr bwMode="auto">
          <a:xfrm>
            <a:off x="5400470" y="1340769"/>
            <a:ext cx="2051849" cy="484310"/>
          </a:xfrm>
          <a:prstGeom prst="chevron">
            <a:avLst>
              <a:gd name="adj" fmla="val 79136"/>
            </a:avLst>
          </a:prstGeom>
          <a:solidFill>
            <a:schemeClr val="tx2">
              <a:lumMod val="20000"/>
              <a:lumOff val="80000"/>
            </a:schemeClr>
          </a:solidFill>
          <a:ln w="9525">
            <a:solidFill>
              <a:schemeClr val="tx1"/>
            </a:solidFill>
            <a:miter lim="800000"/>
            <a:headEnd/>
            <a:tailEnd/>
          </a:ln>
        </p:spPr>
        <p:txBody>
          <a:bodyPr wrap="none" anchor="ctr"/>
          <a:lstStyle/>
          <a:p>
            <a:pPr eaLnBrk="0" hangingPunct="0"/>
            <a:r>
              <a:rPr lang="en-GB" sz="1400" dirty="0" smtClean="0">
                <a:solidFill>
                  <a:schemeClr val="tx1"/>
                </a:solidFill>
              </a:rPr>
              <a:t>5G PPP Phase II</a:t>
            </a:r>
            <a:endParaRPr lang="en-GB" sz="1400" dirty="0">
              <a:solidFill>
                <a:schemeClr val="tx1"/>
              </a:solidFill>
            </a:endParaRPr>
          </a:p>
        </p:txBody>
      </p:sp>
      <p:sp>
        <p:nvSpPr>
          <p:cNvPr id="120" name="Titre 1"/>
          <p:cNvSpPr txBox="1">
            <a:spLocks/>
          </p:cNvSpPr>
          <p:nvPr/>
        </p:nvSpPr>
        <p:spPr bwMode="auto">
          <a:xfrm>
            <a:off x="1187624" y="260648"/>
            <a:ext cx="7056000" cy="792000"/>
          </a:xfrm>
          <a:prstGeom prst="rect">
            <a:avLst/>
          </a:prstGeom>
          <a:noFill/>
          <a:ln w="9525">
            <a:solidFill>
              <a:srgbClr val="002060"/>
            </a:solidFill>
            <a:miter lim="800000"/>
            <a:headEnd/>
            <a:tailEnd/>
          </a:ln>
        </p:spPr>
        <p:txBody>
          <a:bodyPr vert="horz" wrap="square" lIns="0" tIns="0" rIns="0" bIns="0" numCol="1" anchor="t" anchorCtr="0" compatLnSpc="1">
            <a:prstTxWarp prst="textNoShape">
              <a:avLst/>
            </a:prstTxWarp>
          </a:bodyPr>
          <a:lstStyle/>
          <a:p>
            <a:pPr marL="0" marR="0" indent="0" algn="ctr" eaLnBrk="0" latinLnBrk="0" hangingPunct="0">
              <a:lnSpc>
                <a:spcPct val="100000"/>
              </a:lnSpc>
              <a:buClrTx/>
              <a:buSzTx/>
              <a:buFontTx/>
              <a:buNone/>
              <a:tabLst/>
              <a:defRPr/>
            </a:pPr>
            <a:r>
              <a:rPr lang="en-GB" sz="2600" b="1" noProof="1" smtClean="0">
                <a:solidFill>
                  <a:srgbClr val="002060"/>
                </a:solidFill>
                <a:latin typeface="Calibri" pitchFamily="34" charset="0"/>
                <a:ea typeface="ヒラギノ角ゴ Pro W3" charset="0"/>
                <a:cs typeface="Arial" pitchFamily="34" charset="0"/>
              </a:rPr>
              <a:t>Exploitation of results</a:t>
            </a:r>
          </a:p>
        </p:txBody>
      </p:sp>
      <p:sp>
        <p:nvSpPr>
          <p:cNvPr id="121" name="TextBox 19"/>
          <p:cNvSpPr txBox="1">
            <a:spLocks noChangeArrowheads="1"/>
          </p:cNvSpPr>
          <p:nvPr/>
        </p:nvSpPr>
        <p:spPr bwMode="auto">
          <a:xfrm>
            <a:off x="1458965" y="6580837"/>
            <a:ext cx="2127392" cy="232539"/>
          </a:xfrm>
          <a:prstGeom prst="rect">
            <a:avLst/>
          </a:prstGeom>
          <a:noFill/>
          <a:ln w="9525">
            <a:noFill/>
            <a:miter lim="800000"/>
            <a:headEnd/>
            <a:tailEnd/>
          </a:ln>
        </p:spPr>
        <p:txBody>
          <a:bodyPr wrap="none" lIns="77890" tIns="38945" rIns="77890" bIns="38945">
            <a:spAutoFit/>
          </a:bodyPr>
          <a:lstStyle/>
          <a:p>
            <a:r>
              <a:rPr lang="en-GB" sz="1000" dirty="0" smtClean="0">
                <a:solidFill>
                  <a:srgbClr val="002060"/>
                </a:solidFill>
                <a:latin typeface="+mj-lt"/>
              </a:rPr>
              <a:t>Source: 5G Infrastructure Association.</a:t>
            </a:r>
            <a:endParaRPr lang="en-GB" sz="1000" dirty="0">
              <a:solidFill>
                <a:srgbClr val="002060"/>
              </a:solidFill>
              <a:latin typeface="+mj-lt"/>
            </a:endParaRPr>
          </a:p>
        </p:txBody>
      </p:sp>
      <p:sp>
        <p:nvSpPr>
          <p:cNvPr id="122" name="Espace réservé de la date 3"/>
          <p:cNvSpPr txBox="1">
            <a:spLocks/>
          </p:cNvSpPr>
          <p:nvPr/>
        </p:nvSpPr>
        <p:spPr>
          <a:xfrm>
            <a:off x="1187624" y="6381328"/>
            <a:ext cx="2133600" cy="365125"/>
          </a:xfrm>
          <a:prstGeom prst="rect">
            <a:avLst/>
          </a:prstGeom>
        </p:spPr>
        <p:txBody>
          <a:bodyPr anchor="ctr"/>
          <a:lstStyle/>
          <a:p>
            <a:pPr marR="0" lvl="0" indent="0" fontAlgn="auto">
              <a:lnSpc>
                <a:spcPct val="100000"/>
              </a:lnSpc>
              <a:spcBef>
                <a:spcPts val="0"/>
              </a:spcBef>
              <a:spcAft>
                <a:spcPts val="0"/>
              </a:spcAft>
              <a:buClrTx/>
              <a:buSzTx/>
              <a:buFontTx/>
              <a:buNone/>
              <a:tabLst/>
              <a:defRPr/>
            </a:pPr>
            <a:fld id="{3A2457D5-21A3-4FB2-AB80-9404183B7CCC}" type="datetime1">
              <a:rPr lang="en-GB" sz="1200" smtClean="0">
                <a:solidFill>
                  <a:schemeClr val="tx1">
                    <a:tint val="75000"/>
                  </a:schemeClr>
                </a:solidFill>
              </a:rPr>
              <a:pPr marR="0" lvl="0" indent="0" fontAlgn="auto">
                <a:lnSpc>
                  <a:spcPct val="100000"/>
                </a:lnSpc>
                <a:spcBef>
                  <a:spcPts val="0"/>
                </a:spcBef>
                <a:spcAft>
                  <a:spcPts val="0"/>
                </a:spcAft>
                <a:buClrTx/>
                <a:buSzTx/>
                <a:buFontTx/>
                <a:buNone/>
                <a:tabLst/>
                <a:defRPr/>
              </a:pPr>
              <a:t>20/01/2016</a:t>
            </a:fld>
            <a:endParaRPr lang="en-GB" sz="1200" dirty="0">
              <a:solidFill>
                <a:schemeClr val="tx1">
                  <a:tint val="75000"/>
                </a:schemeClr>
              </a:solidFill>
            </a:endParaRPr>
          </a:p>
        </p:txBody>
      </p:sp>
      <p:sp>
        <p:nvSpPr>
          <p:cNvPr id="123"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C43BAD7C-254B-4E94-9BA8-FDC282365B5B}" type="slidenum">
              <a:rPr kumimoji="0" lang="en-GB"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grpSp>
        <p:nvGrpSpPr>
          <p:cNvPr id="12" name="Group 94"/>
          <p:cNvGrpSpPr/>
          <p:nvPr/>
        </p:nvGrpSpPr>
        <p:grpSpPr>
          <a:xfrm>
            <a:off x="1187624" y="5517990"/>
            <a:ext cx="8016638" cy="1191840"/>
            <a:chOff x="1187624" y="5517990"/>
            <a:chExt cx="8016638" cy="1191840"/>
          </a:xfrm>
        </p:grpSpPr>
        <p:grpSp>
          <p:nvGrpSpPr>
            <p:cNvPr id="13" name="Group 91"/>
            <p:cNvGrpSpPr/>
            <p:nvPr/>
          </p:nvGrpSpPr>
          <p:grpSpPr>
            <a:xfrm>
              <a:off x="1187624" y="5865397"/>
              <a:ext cx="7488832" cy="388937"/>
              <a:chOff x="1187624" y="5733256"/>
              <a:chExt cx="7488832" cy="388937"/>
            </a:xfrm>
          </p:grpSpPr>
          <p:sp>
            <p:nvSpPr>
              <p:cNvPr id="8249" name="Rectangle 6"/>
              <p:cNvSpPr>
                <a:spLocks noChangeAspect="1" noChangeArrowheads="1"/>
              </p:cNvSpPr>
              <p:nvPr/>
            </p:nvSpPr>
            <p:spPr bwMode="auto">
              <a:xfrm>
                <a:off x="1187624" y="5733256"/>
                <a:ext cx="836547" cy="388937"/>
              </a:xfrm>
              <a:prstGeom prst="rect">
                <a:avLst/>
              </a:prstGeom>
              <a:solidFill>
                <a:schemeClr val="accent5">
                  <a:lumMod val="20000"/>
                  <a:lumOff val="80000"/>
                </a:schemeClr>
              </a:solidFill>
              <a:ln w="9525">
                <a:solidFill>
                  <a:schemeClr val="tx1"/>
                </a:solidFill>
                <a:miter lim="800000"/>
                <a:headEnd/>
                <a:tailEnd/>
              </a:ln>
            </p:spPr>
            <p:txBody>
              <a:bodyPr wrap="none" anchor="ctr"/>
              <a:lstStyle/>
              <a:p>
                <a:pPr algn="ctr" eaLnBrk="0" hangingPunct="0"/>
                <a:r>
                  <a:rPr lang="en-GB" sz="1500" dirty="0" smtClean="0">
                    <a:solidFill>
                      <a:schemeClr val="tx1"/>
                    </a:solidFill>
                  </a:rPr>
                  <a:t>2012</a:t>
                </a:r>
                <a:endParaRPr lang="en-GB" sz="1500" dirty="0">
                  <a:solidFill>
                    <a:schemeClr val="tx1"/>
                  </a:solidFill>
                </a:endParaRPr>
              </a:p>
            </p:txBody>
          </p:sp>
          <p:sp>
            <p:nvSpPr>
              <p:cNvPr id="8250" name="Rectangle 7"/>
              <p:cNvSpPr>
                <a:spLocks noChangeAspect="1" noChangeArrowheads="1"/>
              </p:cNvSpPr>
              <p:nvPr/>
            </p:nvSpPr>
            <p:spPr bwMode="auto">
              <a:xfrm>
                <a:off x="2024171" y="5733256"/>
                <a:ext cx="833874" cy="388937"/>
              </a:xfrm>
              <a:prstGeom prst="rect">
                <a:avLst/>
              </a:prstGeom>
              <a:solidFill>
                <a:schemeClr val="accent5">
                  <a:lumMod val="20000"/>
                  <a:lumOff val="80000"/>
                </a:schemeClr>
              </a:solidFill>
              <a:ln w="9525">
                <a:solidFill>
                  <a:schemeClr val="tx1"/>
                </a:solidFill>
                <a:miter lim="800000"/>
                <a:headEnd/>
                <a:tailEnd/>
              </a:ln>
            </p:spPr>
            <p:txBody>
              <a:bodyPr wrap="none" anchor="ctr"/>
              <a:lstStyle/>
              <a:p>
                <a:pPr algn="ctr" eaLnBrk="0" hangingPunct="0"/>
                <a:r>
                  <a:rPr lang="en-GB" sz="1500" dirty="0" smtClean="0">
                    <a:solidFill>
                      <a:schemeClr val="tx1"/>
                    </a:solidFill>
                  </a:rPr>
                  <a:t>2013</a:t>
                </a:r>
                <a:endParaRPr lang="en-GB" sz="1500" dirty="0">
                  <a:solidFill>
                    <a:schemeClr val="tx1"/>
                  </a:solidFill>
                </a:endParaRPr>
              </a:p>
            </p:txBody>
          </p:sp>
          <p:sp>
            <p:nvSpPr>
              <p:cNvPr id="8251" name="Rectangle 8"/>
              <p:cNvSpPr>
                <a:spLocks noChangeAspect="1" noChangeArrowheads="1"/>
              </p:cNvSpPr>
              <p:nvPr/>
            </p:nvSpPr>
            <p:spPr bwMode="auto">
              <a:xfrm>
                <a:off x="2858045" y="5733256"/>
                <a:ext cx="831202" cy="388937"/>
              </a:xfrm>
              <a:prstGeom prst="rect">
                <a:avLst/>
              </a:prstGeom>
              <a:solidFill>
                <a:schemeClr val="accent5">
                  <a:lumMod val="20000"/>
                  <a:lumOff val="80000"/>
                </a:schemeClr>
              </a:solidFill>
              <a:ln w="9525">
                <a:solidFill>
                  <a:schemeClr val="tx1"/>
                </a:solidFill>
                <a:miter lim="800000"/>
                <a:headEnd/>
                <a:tailEnd/>
              </a:ln>
            </p:spPr>
            <p:txBody>
              <a:bodyPr wrap="none" anchor="ctr"/>
              <a:lstStyle/>
              <a:p>
                <a:pPr algn="ctr" eaLnBrk="0" hangingPunct="0"/>
                <a:r>
                  <a:rPr lang="en-GB" sz="1500" dirty="0" smtClean="0">
                    <a:solidFill>
                      <a:schemeClr val="tx1"/>
                    </a:solidFill>
                  </a:rPr>
                  <a:t>2014</a:t>
                </a:r>
                <a:endParaRPr lang="en-GB" sz="1500" dirty="0">
                  <a:solidFill>
                    <a:schemeClr val="tx1"/>
                  </a:solidFill>
                </a:endParaRPr>
              </a:p>
            </p:txBody>
          </p:sp>
          <p:sp>
            <p:nvSpPr>
              <p:cNvPr id="8252" name="Rectangle 9"/>
              <p:cNvSpPr>
                <a:spLocks noChangeAspect="1" noChangeArrowheads="1"/>
              </p:cNvSpPr>
              <p:nvPr/>
            </p:nvSpPr>
            <p:spPr bwMode="auto">
              <a:xfrm>
                <a:off x="3691919" y="5733256"/>
                <a:ext cx="831202" cy="388937"/>
              </a:xfrm>
              <a:prstGeom prst="rect">
                <a:avLst/>
              </a:prstGeom>
              <a:solidFill>
                <a:schemeClr val="accent5">
                  <a:lumMod val="20000"/>
                  <a:lumOff val="80000"/>
                </a:schemeClr>
              </a:solidFill>
              <a:ln w="9525">
                <a:solidFill>
                  <a:schemeClr val="tx1"/>
                </a:solidFill>
                <a:miter lim="800000"/>
                <a:headEnd/>
                <a:tailEnd/>
              </a:ln>
            </p:spPr>
            <p:txBody>
              <a:bodyPr wrap="none" anchor="ctr"/>
              <a:lstStyle/>
              <a:p>
                <a:pPr algn="ctr" eaLnBrk="0" hangingPunct="0"/>
                <a:r>
                  <a:rPr lang="en-GB" sz="1500" dirty="0" smtClean="0">
                    <a:solidFill>
                      <a:schemeClr val="tx1"/>
                    </a:solidFill>
                  </a:rPr>
                  <a:t>2015</a:t>
                </a:r>
                <a:endParaRPr lang="en-GB" sz="1500" dirty="0">
                  <a:solidFill>
                    <a:schemeClr val="tx1"/>
                  </a:solidFill>
                </a:endParaRPr>
              </a:p>
            </p:txBody>
          </p:sp>
          <p:sp>
            <p:nvSpPr>
              <p:cNvPr id="8253" name="Rectangle 10"/>
              <p:cNvSpPr>
                <a:spLocks noChangeAspect="1" noChangeArrowheads="1"/>
              </p:cNvSpPr>
              <p:nvPr/>
            </p:nvSpPr>
            <p:spPr bwMode="auto">
              <a:xfrm>
                <a:off x="4523121" y="5733256"/>
                <a:ext cx="833874" cy="388937"/>
              </a:xfrm>
              <a:prstGeom prst="rect">
                <a:avLst/>
              </a:prstGeom>
              <a:solidFill>
                <a:schemeClr val="accent5">
                  <a:lumMod val="20000"/>
                  <a:lumOff val="80000"/>
                </a:schemeClr>
              </a:solidFill>
              <a:ln w="9525">
                <a:solidFill>
                  <a:schemeClr val="tx1"/>
                </a:solidFill>
                <a:miter lim="800000"/>
                <a:headEnd/>
                <a:tailEnd/>
              </a:ln>
            </p:spPr>
            <p:txBody>
              <a:bodyPr wrap="none" anchor="ctr"/>
              <a:lstStyle/>
              <a:p>
                <a:pPr algn="ctr" eaLnBrk="0" hangingPunct="0"/>
                <a:r>
                  <a:rPr lang="en-GB" sz="1500" dirty="0" smtClean="0">
                    <a:solidFill>
                      <a:schemeClr val="tx1"/>
                    </a:solidFill>
                  </a:rPr>
                  <a:t>2016</a:t>
                </a:r>
                <a:endParaRPr lang="en-GB" sz="1500" dirty="0">
                  <a:solidFill>
                    <a:schemeClr val="tx1"/>
                  </a:solidFill>
                </a:endParaRPr>
              </a:p>
            </p:txBody>
          </p:sp>
          <p:sp>
            <p:nvSpPr>
              <p:cNvPr id="8254" name="Rectangle 11"/>
              <p:cNvSpPr>
                <a:spLocks noChangeAspect="1" noChangeArrowheads="1"/>
              </p:cNvSpPr>
              <p:nvPr/>
            </p:nvSpPr>
            <p:spPr bwMode="auto">
              <a:xfrm>
                <a:off x="5346304" y="5733256"/>
                <a:ext cx="833874" cy="388937"/>
              </a:xfrm>
              <a:prstGeom prst="rect">
                <a:avLst/>
              </a:prstGeom>
              <a:solidFill>
                <a:schemeClr val="accent5">
                  <a:lumMod val="20000"/>
                  <a:lumOff val="80000"/>
                </a:schemeClr>
              </a:solidFill>
              <a:ln w="9525">
                <a:solidFill>
                  <a:schemeClr val="tx1"/>
                </a:solidFill>
                <a:miter lim="800000"/>
                <a:headEnd/>
                <a:tailEnd/>
              </a:ln>
            </p:spPr>
            <p:txBody>
              <a:bodyPr wrap="none" anchor="ctr"/>
              <a:lstStyle/>
              <a:p>
                <a:pPr algn="ctr" eaLnBrk="0" hangingPunct="0"/>
                <a:r>
                  <a:rPr lang="en-GB" sz="1500" dirty="0" smtClean="0">
                    <a:solidFill>
                      <a:schemeClr val="tx1"/>
                    </a:solidFill>
                  </a:rPr>
                  <a:t>2017</a:t>
                </a:r>
                <a:endParaRPr lang="en-GB" sz="1500" dirty="0">
                  <a:solidFill>
                    <a:schemeClr val="tx1"/>
                  </a:solidFill>
                </a:endParaRPr>
              </a:p>
            </p:txBody>
          </p:sp>
          <p:sp>
            <p:nvSpPr>
              <p:cNvPr id="8255" name="Rectangle 12"/>
              <p:cNvSpPr>
                <a:spLocks noChangeAspect="1" noChangeArrowheads="1"/>
              </p:cNvSpPr>
              <p:nvPr/>
            </p:nvSpPr>
            <p:spPr bwMode="auto">
              <a:xfrm>
                <a:off x="6180179" y="5733256"/>
                <a:ext cx="831202" cy="388937"/>
              </a:xfrm>
              <a:prstGeom prst="rect">
                <a:avLst/>
              </a:prstGeom>
              <a:solidFill>
                <a:schemeClr val="accent5">
                  <a:lumMod val="20000"/>
                  <a:lumOff val="80000"/>
                </a:schemeClr>
              </a:solidFill>
              <a:ln w="9525">
                <a:solidFill>
                  <a:schemeClr val="tx1"/>
                </a:solidFill>
                <a:miter lim="800000"/>
                <a:headEnd/>
                <a:tailEnd/>
              </a:ln>
            </p:spPr>
            <p:txBody>
              <a:bodyPr wrap="none" anchor="ctr"/>
              <a:lstStyle/>
              <a:p>
                <a:pPr algn="ctr" eaLnBrk="0" hangingPunct="0"/>
                <a:r>
                  <a:rPr lang="en-GB" sz="1500" dirty="0" smtClean="0">
                    <a:solidFill>
                      <a:schemeClr val="tx1"/>
                    </a:solidFill>
                  </a:rPr>
                  <a:t>2018</a:t>
                </a:r>
                <a:endParaRPr lang="en-GB" sz="1500" dirty="0">
                  <a:solidFill>
                    <a:schemeClr val="tx1"/>
                  </a:solidFill>
                </a:endParaRPr>
              </a:p>
            </p:txBody>
          </p:sp>
          <p:sp>
            <p:nvSpPr>
              <p:cNvPr id="8256" name="Rectangle 13"/>
              <p:cNvSpPr>
                <a:spLocks noChangeAspect="1" noChangeArrowheads="1"/>
              </p:cNvSpPr>
              <p:nvPr/>
            </p:nvSpPr>
            <p:spPr bwMode="auto">
              <a:xfrm>
                <a:off x="7011380" y="5733256"/>
                <a:ext cx="833874" cy="388937"/>
              </a:xfrm>
              <a:prstGeom prst="rect">
                <a:avLst/>
              </a:prstGeom>
              <a:solidFill>
                <a:schemeClr val="accent5">
                  <a:lumMod val="20000"/>
                  <a:lumOff val="80000"/>
                </a:schemeClr>
              </a:solidFill>
              <a:ln w="9525">
                <a:solidFill>
                  <a:schemeClr val="tx1"/>
                </a:solidFill>
                <a:miter lim="800000"/>
                <a:headEnd/>
                <a:tailEnd/>
              </a:ln>
            </p:spPr>
            <p:txBody>
              <a:bodyPr wrap="none" anchor="ctr"/>
              <a:lstStyle/>
              <a:p>
                <a:pPr algn="ctr" eaLnBrk="0" hangingPunct="0"/>
                <a:r>
                  <a:rPr lang="en-GB" sz="1500" dirty="0" smtClean="0">
                    <a:solidFill>
                      <a:schemeClr val="tx1"/>
                    </a:solidFill>
                  </a:rPr>
                  <a:t>2019</a:t>
                </a:r>
                <a:endParaRPr lang="en-GB" sz="1500" dirty="0">
                  <a:solidFill>
                    <a:schemeClr val="tx1"/>
                  </a:solidFill>
                </a:endParaRPr>
              </a:p>
            </p:txBody>
          </p:sp>
          <p:sp>
            <p:nvSpPr>
              <p:cNvPr id="8257" name="Rectangle 14"/>
              <p:cNvSpPr>
                <a:spLocks noChangeAspect="1" noChangeArrowheads="1"/>
              </p:cNvSpPr>
              <p:nvPr/>
            </p:nvSpPr>
            <p:spPr bwMode="auto">
              <a:xfrm>
                <a:off x="7845254" y="5733256"/>
                <a:ext cx="831202" cy="388937"/>
              </a:xfrm>
              <a:prstGeom prst="rect">
                <a:avLst/>
              </a:prstGeom>
              <a:solidFill>
                <a:schemeClr val="accent5">
                  <a:lumMod val="20000"/>
                  <a:lumOff val="80000"/>
                </a:schemeClr>
              </a:solidFill>
              <a:ln w="9525">
                <a:solidFill>
                  <a:schemeClr val="tx1"/>
                </a:solidFill>
                <a:miter lim="800000"/>
                <a:headEnd/>
                <a:tailEnd/>
              </a:ln>
            </p:spPr>
            <p:txBody>
              <a:bodyPr wrap="none" anchor="ctr"/>
              <a:lstStyle/>
              <a:p>
                <a:pPr algn="ctr" eaLnBrk="0" hangingPunct="0"/>
                <a:r>
                  <a:rPr lang="en-GB" sz="1500" dirty="0" smtClean="0">
                    <a:solidFill>
                      <a:schemeClr val="tx1"/>
                    </a:solidFill>
                  </a:rPr>
                  <a:t>2020</a:t>
                </a:r>
                <a:endParaRPr lang="en-GB" sz="1500" dirty="0">
                  <a:solidFill>
                    <a:schemeClr val="tx1"/>
                  </a:solidFill>
                </a:endParaRPr>
              </a:p>
            </p:txBody>
          </p:sp>
        </p:grpSp>
        <p:sp>
          <p:nvSpPr>
            <p:cNvPr id="63" name="TextBox 40"/>
            <p:cNvSpPr txBox="1"/>
            <p:nvPr/>
          </p:nvSpPr>
          <p:spPr>
            <a:xfrm>
              <a:off x="2376135" y="6432831"/>
              <a:ext cx="1800200" cy="276999"/>
            </a:xfrm>
            <a:prstGeom prst="rect">
              <a:avLst/>
            </a:prstGeom>
            <a:noFill/>
          </p:spPr>
          <p:txBody>
            <a:bodyPr wrap="square" rtlCol="0">
              <a:spAutoFit/>
            </a:bodyPr>
            <a:lstStyle/>
            <a:p>
              <a:pPr algn="ctr"/>
              <a:r>
                <a:rPr lang="en-GB" sz="1200" dirty="0" smtClean="0">
                  <a:latin typeface="Arial" pitchFamily="34" charset="0"/>
                  <a:cs typeface="Arial" pitchFamily="34" charset="0"/>
                </a:rPr>
                <a:t>Release 12</a:t>
              </a:r>
            </a:p>
          </p:txBody>
        </p:sp>
        <p:pic>
          <p:nvPicPr>
            <p:cNvPr id="64" name="Picture 2"/>
            <p:cNvPicPr>
              <a:picLocks noChangeAspect="1" noChangeArrowheads="1"/>
            </p:cNvPicPr>
            <p:nvPr/>
          </p:nvPicPr>
          <p:blipFill>
            <a:blip r:embed="rId3" cstate="print"/>
            <a:srcRect/>
            <a:stretch>
              <a:fillRect/>
            </a:stretch>
          </p:blipFill>
          <p:spPr bwMode="auto">
            <a:xfrm>
              <a:off x="3088655" y="6267339"/>
              <a:ext cx="403225" cy="258763"/>
            </a:xfrm>
            <a:prstGeom prst="rect">
              <a:avLst/>
            </a:prstGeom>
            <a:noFill/>
            <a:ln w="9525">
              <a:noFill/>
              <a:miter lim="800000"/>
              <a:headEnd/>
              <a:tailEnd/>
            </a:ln>
            <a:effectLst/>
          </p:spPr>
        </p:pic>
        <p:sp>
          <p:nvSpPr>
            <p:cNvPr id="65" name="TextBox 64"/>
            <p:cNvSpPr txBox="1"/>
            <p:nvPr/>
          </p:nvSpPr>
          <p:spPr>
            <a:xfrm>
              <a:off x="4042678" y="6429586"/>
              <a:ext cx="1800200" cy="276999"/>
            </a:xfrm>
            <a:prstGeom prst="rect">
              <a:avLst/>
            </a:prstGeom>
            <a:noFill/>
          </p:spPr>
          <p:txBody>
            <a:bodyPr wrap="square" rtlCol="0">
              <a:spAutoFit/>
            </a:bodyPr>
            <a:lstStyle/>
            <a:p>
              <a:pPr algn="ctr"/>
              <a:r>
                <a:rPr lang="en-GB" sz="1200" dirty="0" smtClean="0">
                  <a:latin typeface="Arial" pitchFamily="34" charset="0"/>
                  <a:cs typeface="Arial" pitchFamily="34" charset="0"/>
                </a:rPr>
                <a:t>Release 13</a:t>
              </a:r>
            </a:p>
          </p:txBody>
        </p:sp>
        <p:pic>
          <p:nvPicPr>
            <p:cNvPr id="66" name="Picture 2"/>
            <p:cNvPicPr>
              <a:picLocks noChangeAspect="1" noChangeArrowheads="1"/>
            </p:cNvPicPr>
            <p:nvPr/>
          </p:nvPicPr>
          <p:blipFill>
            <a:blip r:embed="rId3" cstate="print"/>
            <a:srcRect/>
            <a:stretch>
              <a:fillRect/>
            </a:stretch>
          </p:blipFill>
          <p:spPr bwMode="auto">
            <a:xfrm>
              <a:off x="4732206" y="6273695"/>
              <a:ext cx="403225" cy="258763"/>
            </a:xfrm>
            <a:prstGeom prst="rect">
              <a:avLst/>
            </a:prstGeom>
            <a:noFill/>
            <a:ln w="9525">
              <a:noFill/>
              <a:miter lim="800000"/>
              <a:headEnd/>
              <a:tailEnd/>
            </a:ln>
            <a:effectLst/>
          </p:spPr>
        </p:pic>
        <p:sp>
          <p:nvSpPr>
            <p:cNvPr id="67" name="TextBox 66"/>
            <p:cNvSpPr txBox="1"/>
            <p:nvPr/>
          </p:nvSpPr>
          <p:spPr>
            <a:xfrm>
              <a:off x="5280205" y="6421716"/>
              <a:ext cx="1800200" cy="276999"/>
            </a:xfrm>
            <a:prstGeom prst="rect">
              <a:avLst/>
            </a:prstGeom>
            <a:noFill/>
          </p:spPr>
          <p:txBody>
            <a:bodyPr wrap="square" rtlCol="0">
              <a:spAutoFit/>
            </a:bodyPr>
            <a:lstStyle/>
            <a:p>
              <a:pPr algn="ctr"/>
              <a:r>
                <a:rPr lang="en-GB" sz="1200" dirty="0" smtClean="0">
                  <a:latin typeface="Arial" pitchFamily="34" charset="0"/>
                  <a:cs typeface="Arial" pitchFamily="34" charset="0"/>
                </a:rPr>
                <a:t>Release 14</a:t>
              </a:r>
            </a:p>
          </p:txBody>
        </p:sp>
        <p:pic>
          <p:nvPicPr>
            <p:cNvPr id="68" name="Picture 2"/>
            <p:cNvPicPr>
              <a:picLocks noChangeAspect="1" noChangeArrowheads="1"/>
            </p:cNvPicPr>
            <p:nvPr/>
          </p:nvPicPr>
          <p:blipFill>
            <a:blip r:embed="rId3" cstate="print"/>
            <a:srcRect/>
            <a:stretch>
              <a:fillRect/>
            </a:stretch>
          </p:blipFill>
          <p:spPr bwMode="auto">
            <a:xfrm>
              <a:off x="5980850" y="6273695"/>
              <a:ext cx="403225" cy="258763"/>
            </a:xfrm>
            <a:prstGeom prst="rect">
              <a:avLst/>
            </a:prstGeom>
            <a:noFill/>
            <a:ln w="9525">
              <a:noFill/>
              <a:miter lim="800000"/>
              <a:headEnd/>
              <a:tailEnd/>
            </a:ln>
            <a:effectLst/>
          </p:spPr>
        </p:pic>
        <p:sp>
          <p:nvSpPr>
            <p:cNvPr id="69" name="TextBox 68"/>
            <p:cNvSpPr txBox="1"/>
            <p:nvPr/>
          </p:nvSpPr>
          <p:spPr>
            <a:xfrm>
              <a:off x="6527333" y="6421716"/>
              <a:ext cx="1800200" cy="276999"/>
            </a:xfrm>
            <a:prstGeom prst="rect">
              <a:avLst/>
            </a:prstGeom>
            <a:noFill/>
          </p:spPr>
          <p:txBody>
            <a:bodyPr wrap="square" rtlCol="0">
              <a:spAutoFit/>
            </a:bodyPr>
            <a:lstStyle/>
            <a:p>
              <a:pPr algn="ctr"/>
              <a:r>
                <a:rPr lang="en-GB" sz="1200" dirty="0" smtClean="0">
                  <a:latin typeface="Arial" pitchFamily="34" charset="0"/>
                  <a:cs typeface="Arial" pitchFamily="34" charset="0"/>
                </a:rPr>
                <a:t>Release 15</a:t>
              </a:r>
            </a:p>
          </p:txBody>
        </p:sp>
        <p:pic>
          <p:nvPicPr>
            <p:cNvPr id="70" name="Picture 2"/>
            <p:cNvPicPr>
              <a:picLocks noChangeAspect="1" noChangeArrowheads="1"/>
            </p:cNvPicPr>
            <p:nvPr/>
          </p:nvPicPr>
          <p:blipFill>
            <a:blip r:embed="rId3" cstate="print"/>
            <a:srcRect/>
            <a:stretch>
              <a:fillRect/>
            </a:stretch>
          </p:blipFill>
          <p:spPr bwMode="auto">
            <a:xfrm>
              <a:off x="7229494" y="6273695"/>
              <a:ext cx="403225" cy="258763"/>
            </a:xfrm>
            <a:prstGeom prst="rect">
              <a:avLst/>
            </a:prstGeom>
            <a:noFill/>
            <a:ln w="9525">
              <a:noFill/>
              <a:miter lim="800000"/>
              <a:headEnd/>
              <a:tailEnd/>
            </a:ln>
            <a:effectLst/>
          </p:spPr>
        </p:pic>
        <p:sp>
          <p:nvSpPr>
            <p:cNvPr id="71" name="TextBox 70"/>
            <p:cNvSpPr txBox="1"/>
            <p:nvPr/>
          </p:nvSpPr>
          <p:spPr>
            <a:xfrm>
              <a:off x="5136189" y="5517990"/>
              <a:ext cx="1152880" cy="400110"/>
            </a:xfrm>
            <a:prstGeom prst="rect">
              <a:avLst/>
            </a:prstGeom>
            <a:noFill/>
          </p:spPr>
          <p:txBody>
            <a:bodyPr wrap="none" rtlCol="0">
              <a:spAutoFit/>
            </a:bodyPr>
            <a:lstStyle/>
            <a:p>
              <a:pPr algn="r"/>
              <a:r>
                <a:rPr lang="en-GB" sz="1000" dirty="0" smtClean="0">
                  <a:latin typeface="Arial" pitchFamily="34" charset="0"/>
                  <a:cs typeface="Arial" pitchFamily="34" charset="0"/>
                </a:rPr>
                <a:t>Winter Olympics,</a:t>
              </a:r>
            </a:p>
            <a:p>
              <a:pPr algn="r"/>
              <a:r>
                <a:rPr lang="en-GB" sz="1000" dirty="0" smtClean="0">
                  <a:latin typeface="Arial" pitchFamily="34" charset="0"/>
                  <a:cs typeface="Arial" pitchFamily="34" charset="0"/>
                </a:rPr>
                <a:t>Korea</a:t>
              </a:r>
              <a:endParaRPr lang="en-GB" sz="1000" dirty="0">
                <a:latin typeface="Arial" pitchFamily="34" charset="0"/>
                <a:cs typeface="Arial" pitchFamily="34" charset="0"/>
              </a:endParaRPr>
            </a:p>
          </p:txBody>
        </p:sp>
        <p:sp>
          <p:nvSpPr>
            <p:cNvPr id="73" name="TextBox 72"/>
            <p:cNvSpPr txBox="1"/>
            <p:nvPr/>
          </p:nvSpPr>
          <p:spPr>
            <a:xfrm>
              <a:off x="7571828" y="5525420"/>
              <a:ext cx="1266693" cy="400110"/>
            </a:xfrm>
            <a:prstGeom prst="rect">
              <a:avLst/>
            </a:prstGeom>
            <a:noFill/>
          </p:spPr>
          <p:txBody>
            <a:bodyPr wrap="none" rtlCol="0">
              <a:spAutoFit/>
            </a:bodyPr>
            <a:lstStyle/>
            <a:p>
              <a:pPr algn="r" defTabSz="604723" eaLnBrk="0" hangingPunct="0">
                <a:buClr>
                  <a:schemeClr val="accent1"/>
                </a:buClr>
              </a:pPr>
              <a:r>
                <a:rPr lang="en-GB" sz="1000" dirty="0" smtClean="0">
                  <a:latin typeface="Arial" pitchFamily="34" charset="0"/>
                  <a:cs typeface="Arial" pitchFamily="34" charset="0"/>
                </a:rPr>
                <a:t>Summer Olympics,</a:t>
              </a:r>
            </a:p>
            <a:p>
              <a:pPr algn="r" defTabSz="604723" eaLnBrk="0" hangingPunct="0">
                <a:buClr>
                  <a:schemeClr val="accent1"/>
                </a:buClr>
              </a:pPr>
              <a:r>
                <a:rPr lang="en-GB" sz="1000" dirty="0" smtClean="0">
                  <a:latin typeface="Arial" pitchFamily="34" charset="0"/>
                  <a:cs typeface="Arial" pitchFamily="34" charset="0"/>
                </a:rPr>
                <a:t>Japan</a:t>
              </a:r>
              <a:endParaRPr lang="en-GB" sz="1000" dirty="0">
                <a:latin typeface="Arial" pitchFamily="34" charset="0"/>
                <a:cs typeface="Arial" pitchFamily="34" charset="0"/>
              </a:endParaRPr>
            </a:p>
          </p:txBody>
        </p:sp>
        <p:sp>
          <p:nvSpPr>
            <p:cNvPr id="75" name="Rectangle 68"/>
            <p:cNvSpPr/>
            <p:nvPr/>
          </p:nvSpPr>
          <p:spPr>
            <a:xfrm>
              <a:off x="8055320" y="6291320"/>
              <a:ext cx="1148942" cy="294157"/>
            </a:xfrm>
            <a:prstGeom prst="rect">
              <a:avLst/>
            </a:prstGeom>
          </p:spPr>
          <p:txBody>
            <a:bodyPr wrap="square" lIns="72567" tIns="36283" rIns="72567" bIns="36283">
              <a:noAutofit/>
            </a:bodyPr>
            <a:lstStyle/>
            <a:p>
              <a:pPr algn="r" defTabSz="604723" eaLnBrk="0" hangingPunct="0">
                <a:buClr>
                  <a:schemeClr val="accent1"/>
                </a:buClr>
              </a:pPr>
              <a:r>
                <a:rPr lang="en-GB" sz="1000" dirty="0" smtClean="0">
                  <a:latin typeface="Arial" pitchFamily="34" charset="0"/>
                  <a:cs typeface="Arial" pitchFamily="34" charset="0"/>
                </a:rPr>
                <a:t>FIFA World Cup,</a:t>
              </a:r>
            </a:p>
            <a:p>
              <a:pPr algn="r" defTabSz="604723" eaLnBrk="0" hangingPunct="0">
                <a:buClr>
                  <a:schemeClr val="accent1"/>
                </a:buClr>
              </a:pPr>
              <a:r>
                <a:rPr lang="en-GB" sz="1000" dirty="0" smtClean="0">
                  <a:latin typeface="Arial" pitchFamily="34" charset="0"/>
                  <a:cs typeface="Arial" pitchFamily="34" charset="0"/>
                </a:rPr>
                <a:t>Qatar 2022</a:t>
              </a:r>
            </a:p>
          </p:txBody>
        </p:sp>
        <p:sp>
          <p:nvSpPr>
            <p:cNvPr id="76" name="Rectangle 68"/>
            <p:cNvSpPr/>
            <p:nvPr/>
          </p:nvSpPr>
          <p:spPr>
            <a:xfrm>
              <a:off x="6354070" y="5536373"/>
              <a:ext cx="1208157" cy="294157"/>
            </a:xfrm>
            <a:prstGeom prst="rect">
              <a:avLst/>
            </a:prstGeom>
          </p:spPr>
          <p:txBody>
            <a:bodyPr wrap="square" lIns="72567" tIns="36283" rIns="72567" bIns="36283">
              <a:noAutofit/>
            </a:bodyPr>
            <a:lstStyle/>
            <a:p>
              <a:pPr algn="r">
                <a:buClr>
                  <a:schemeClr val="accent1"/>
                </a:buClr>
              </a:pPr>
              <a:r>
                <a:rPr lang="en-GB" sz="1000" dirty="0" smtClean="0">
                  <a:latin typeface="Arial" pitchFamily="34" charset="0"/>
                  <a:cs typeface="Arial" pitchFamily="34" charset="0"/>
                </a:rPr>
                <a:t>FIFA World Cup,</a:t>
              </a:r>
            </a:p>
            <a:p>
              <a:pPr algn="r">
                <a:buClr>
                  <a:schemeClr val="accent1"/>
                </a:buClr>
              </a:pPr>
              <a:r>
                <a:rPr lang="en-GB" sz="1000" dirty="0" smtClean="0">
                  <a:latin typeface="Arial" pitchFamily="34" charset="0"/>
                  <a:cs typeface="Arial" pitchFamily="34" charset="0"/>
                </a:rPr>
                <a:t>Russia 2018</a:t>
              </a:r>
            </a:p>
          </p:txBody>
        </p:sp>
        <p:sp>
          <p:nvSpPr>
            <p:cNvPr id="90" name="5-Point Star 208"/>
            <p:cNvSpPr>
              <a:spLocks noChangeAspect="1"/>
            </p:cNvSpPr>
            <p:nvPr/>
          </p:nvSpPr>
          <p:spPr>
            <a:xfrm>
              <a:off x="6206215" y="5691522"/>
              <a:ext cx="159914" cy="162000"/>
            </a:xfrm>
            <a:prstGeom prst="ellipse">
              <a:avLst/>
            </a:prstGeom>
            <a:blipFill dpi="0" rotWithShape="1">
              <a:blip r:embed="rId4" cstate="print">
                <a:extLst>
                  <a:ext uri="{28A0092B-C50C-407E-A947-70E740481C1C}">
                    <a14:useLocalDpi xmlns:a14="http://schemas.microsoft.com/office/drawing/2010/main" val="0"/>
                  </a:ext>
                </a:extLst>
              </a:blip>
              <a:srcRect/>
              <a:stretch>
                <a:fillRect l="-22000" r="-22000"/>
              </a:stretch>
            </a:blip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endParaRPr lang="en-GB" dirty="0" smtClean="0">
                <a:solidFill>
                  <a:srgbClr val="A8BBC0"/>
                </a:solidFill>
              </a:endParaRPr>
            </a:p>
          </p:txBody>
        </p:sp>
        <p:sp>
          <p:nvSpPr>
            <p:cNvPr id="93" name="5-Point Star 213"/>
            <p:cNvSpPr>
              <a:spLocks noChangeAspect="1"/>
            </p:cNvSpPr>
            <p:nvPr/>
          </p:nvSpPr>
          <p:spPr>
            <a:xfrm>
              <a:off x="6572326" y="5690764"/>
              <a:ext cx="159914" cy="162000"/>
            </a:xfrm>
            <a:prstGeom prst="ellipse">
              <a:avLst/>
            </a:prstGeom>
            <a:blipFill dpi="0" rotWithShape="1">
              <a:blip r:embed="rId5" cstate="email"/>
              <a:srcRect/>
              <a:stretch>
                <a:fillRect/>
              </a:stretch>
            </a:blip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endParaRPr lang="en-GB" dirty="0" smtClean="0">
                <a:solidFill>
                  <a:srgbClr val="A8BBC0"/>
                </a:solidFill>
              </a:endParaRPr>
            </a:p>
          </p:txBody>
        </p:sp>
        <p:sp>
          <p:nvSpPr>
            <p:cNvPr id="94" name="5-Point Star 209"/>
            <p:cNvSpPr>
              <a:spLocks noChangeAspect="1"/>
            </p:cNvSpPr>
            <p:nvPr/>
          </p:nvSpPr>
          <p:spPr>
            <a:xfrm>
              <a:off x="8166103" y="5691522"/>
              <a:ext cx="159914" cy="162000"/>
            </a:xfrm>
            <a:prstGeom prst="ellipse">
              <a:avLst/>
            </a:prstGeom>
            <a:blipFill dpi="0" rotWithShape="1">
              <a:blip r:embed="rId6" cstate="print">
                <a:extLst>
                  <a:ext uri="{28A0092B-C50C-407E-A947-70E740481C1C}">
                    <a14:useLocalDpi xmlns:a14="http://schemas.microsoft.com/office/drawing/2010/main" val="0"/>
                  </a:ext>
                </a:extLst>
              </a:blip>
              <a:srcRect/>
              <a:stretch>
                <a:fillRect l="-25000" r="-25000"/>
              </a:stretch>
            </a:blip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endParaRPr lang="en-GB" dirty="0" smtClean="0">
                <a:solidFill>
                  <a:srgbClr val="A8BBC0"/>
                </a:solidFill>
              </a:endParaRPr>
            </a:p>
          </p:txBody>
        </p:sp>
      </p:grpSp>
      <p:sp>
        <p:nvSpPr>
          <p:cNvPr id="89" name="TextBox 88"/>
          <p:cNvSpPr txBox="1"/>
          <p:nvPr/>
        </p:nvSpPr>
        <p:spPr>
          <a:xfrm>
            <a:off x="1115616" y="4922004"/>
            <a:ext cx="4320480" cy="523220"/>
          </a:xfrm>
          <a:prstGeom prst="rect">
            <a:avLst/>
          </a:prstGeom>
          <a:noFill/>
        </p:spPr>
        <p:txBody>
          <a:bodyPr wrap="square" rtlCol="0">
            <a:spAutoFit/>
          </a:bodyPr>
          <a:lstStyle/>
          <a:p>
            <a:r>
              <a:rPr lang="en-GB" sz="1400" b="1" dirty="0" smtClean="0"/>
              <a:t>Contributions to standardisation and regulatory process via member organisations in respective bodies</a:t>
            </a:r>
            <a:endParaRPr lang="en-GB" sz="1400" b="1" dirty="0"/>
          </a:p>
        </p:txBody>
      </p:sp>
    </p:spTree>
    <p:extLst>
      <p:ext uri="{BB962C8B-B14F-4D97-AF65-F5344CB8AC3E}">
        <p14:creationId xmlns:p14="http://schemas.microsoft.com/office/powerpoint/2010/main" val="395298077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strVal val="#ppt_w*0.70"/>
                                          </p:val>
                                        </p:tav>
                                        <p:tav tm="100000">
                                          <p:val>
                                            <p:strVal val="#ppt_w"/>
                                          </p:val>
                                        </p:tav>
                                      </p:tavLst>
                                    </p:anim>
                                    <p:anim calcmode="lin" valueType="num">
                                      <p:cBhvr>
                                        <p:cTn id="18" dur="1000" fill="hold"/>
                                        <p:tgtEl>
                                          <p:spTgt spid="11"/>
                                        </p:tgtEl>
                                        <p:attrNameLst>
                                          <p:attrName>ppt_h</p:attrName>
                                        </p:attrNameLst>
                                      </p:cBhvr>
                                      <p:tavLst>
                                        <p:tav tm="0">
                                          <p:val>
                                            <p:strVal val="#ppt_h"/>
                                          </p:val>
                                        </p:tav>
                                        <p:tav tm="100000">
                                          <p:val>
                                            <p:strVal val="#ppt_h"/>
                                          </p:val>
                                        </p:tav>
                                      </p:tavLst>
                                    </p:anim>
                                    <p:animEffect transition="in" filter="fade">
                                      <p:cBhvr>
                                        <p:cTn id="19" dur="1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strVal val="#ppt_w*0.70"/>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Effect transition="in" filter="fade">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circle(in)">
                                      <p:cBhvr>
                                        <p:cTn id="35" dur="20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1000" fill="hold"/>
                                        <p:tgtEl>
                                          <p:spTgt spid="89"/>
                                        </p:tgtEl>
                                        <p:attrNameLst>
                                          <p:attrName>ppt_w</p:attrName>
                                        </p:attrNameLst>
                                      </p:cBhvr>
                                      <p:tavLst>
                                        <p:tav tm="0">
                                          <p:val>
                                            <p:strVal val="#ppt_w*0.70"/>
                                          </p:val>
                                        </p:tav>
                                        <p:tav tm="100000">
                                          <p:val>
                                            <p:strVal val="#ppt_w"/>
                                          </p:val>
                                        </p:tav>
                                      </p:tavLst>
                                    </p:anim>
                                    <p:anim calcmode="lin" valueType="num">
                                      <p:cBhvr>
                                        <p:cTn id="47" dur="1000" fill="hold"/>
                                        <p:tgtEl>
                                          <p:spTgt spid="89"/>
                                        </p:tgtEl>
                                        <p:attrNameLst>
                                          <p:attrName>ppt_h</p:attrName>
                                        </p:attrNameLst>
                                      </p:cBhvr>
                                      <p:tavLst>
                                        <p:tav tm="0">
                                          <p:val>
                                            <p:strVal val="#ppt_h"/>
                                          </p:val>
                                        </p:tav>
                                        <p:tav tm="100000">
                                          <p:val>
                                            <p:strVal val="#ppt_h"/>
                                          </p:val>
                                        </p:tav>
                                      </p:tavLst>
                                    </p:anim>
                                    <p:animEffect transition="in" filter="fade">
                                      <p:cBhvr>
                                        <p:cTn id="48"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txBox="1">
            <a:spLocks/>
          </p:cNvSpPr>
          <p:nvPr/>
        </p:nvSpPr>
        <p:spPr>
          <a:xfrm>
            <a:off x="1138766" y="1196752"/>
            <a:ext cx="7860447" cy="4608512"/>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2400" kern="1200">
                <a:solidFill>
                  <a:schemeClr val="accent5"/>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55600" indent="-355600">
              <a:spcBef>
                <a:spcPts val="600"/>
              </a:spcBef>
            </a:pPr>
            <a:r>
              <a:rPr lang="en-GB" sz="2000" dirty="0">
                <a:solidFill>
                  <a:schemeClr val="tx2">
                    <a:lumMod val="75000"/>
                  </a:schemeClr>
                </a:solidFill>
                <a:latin typeface="+mj-lt"/>
              </a:rPr>
              <a:t>Networld2020 website:	</a:t>
            </a:r>
            <a:r>
              <a:rPr lang="en-GB" sz="2000" dirty="0">
                <a:solidFill>
                  <a:schemeClr val="tx2">
                    <a:lumMod val="75000"/>
                  </a:schemeClr>
                </a:solidFill>
                <a:latin typeface="+mj-lt"/>
                <a:hlinkClick r:id="rId2"/>
              </a:rPr>
              <a:t>http://www.networld2020.org</a:t>
            </a:r>
            <a:r>
              <a:rPr lang="en-GB" sz="2000" dirty="0" smtClean="0">
                <a:solidFill>
                  <a:schemeClr val="tx2">
                    <a:lumMod val="75000"/>
                  </a:schemeClr>
                </a:solidFill>
                <a:latin typeface="+mj-lt"/>
                <a:hlinkClick r:id="rId2"/>
              </a:rPr>
              <a:t>/</a:t>
            </a:r>
            <a:r>
              <a:rPr lang="en-GB" sz="2000" dirty="0" smtClean="0">
                <a:solidFill>
                  <a:schemeClr val="tx2">
                    <a:lumMod val="75000"/>
                  </a:schemeClr>
                </a:solidFill>
                <a:latin typeface="+mj-lt"/>
              </a:rPr>
              <a:t> </a:t>
            </a:r>
          </a:p>
          <a:p>
            <a:pPr marL="355600" indent="-355600">
              <a:spcBef>
                <a:spcPts val="600"/>
              </a:spcBef>
            </a:pPr>
            <a:r>
              <a:rPr lang="en-GB" sz="2000" dirty="0" smtClean="0">
                <a:solidFill>
                  <a:schemeClr val="tx2">
                    <a:lumMod val="75000"/>
                  </a:schemeClr>
                </a:solidFill>
                <a:latin typeface="+mj-lt"/>
              </a:rPr>
              <a:t>5G PPP website:</a:t>
            </a:r>
            <a:r>
              <a:rPr lang="en-GB" sz="2000" dirty="0">
                <a:solidFill>
                  <a:schemeClr val="tx2">
                    <a:lumMod val="75000"/>
                  </a:schemeClr>
                </a:solidFill>
                <a:latin typeface="+mj-lt"/>
              </a:rPr>
              <a:t>	</a:t>
            </a:r>
            <a:r>
              <a:rPr lang="en-GB" sz="2000" dirty="0" smtClean="0">
                <a:solidFill>
                  <a:schemeClr val="tx2">
                    <a:lumMod val="75000"/>
                  </a:schemeClr>
                </a:solidFill>
                <a:latin typeface="+mj-lt"/>
              </a:rPr>
              <a:t>	</a:t>
            </a:r>
            <a:r>
              <a:rPr lang="en-GB" sz="2000" dirty="0" smtClean="0">
                <a:solidFill>
                  <a:schemeClr val="tx2">
                    <a:lumMod val="75000"/>
                  </a:schemeClr>
                </a:solidFill>
                <a:latin typeface="+mj-lt"/>
                <a:hlinkClick r:id="rId3"/>
              </a:rPr>
              <a:t>https</a:t>
            </a:r>
            <a:r>
              <a:rPr lang="en-GB" sz="2000" dirty="0">
                <a:solidFill>
                  <a:schemeClr val="tx2">
                    <a:lumMod val="75000"/>
                  </a:schemeClr>
                </a:solidFill>
                <a:latin typeface="+mj-lt"/>
                <a:hlinkClick r:id="rId3"/>
              </a:rPr>
              <a:t>://5g-ppp.eu</a:t>
            </a:r>
            <a:r>
              <a:rPr lang="en-GB" sz="2000" dirty="0" smtClean="0">
                <a:solidFill>
                  <a:schemeClr val="tx2">
                    <a:lumMod val="75000"/>
                  </a:schemeClr>
                </a:solidFill>
                <a:latin typeface="+mj-lt"/>
                <a:hlinkClick r:id="rId3"/>
              </a:rPr>
              <a:t>/</a:t>
            </a:r>
            <a:r>
              <a:rPr lang="en-GB" sz="2000" dirty="0" smtClean="0">
                <a:solidFill>
                  <a:schemeClr val="tx2">
                    <a:lumMod val="75000"/>
                  </a:schemeClr>
                </a:solidFill>
                <a:latin typeface="+mj-lt"/>
              </a:rPr>
              <a:t> </a:t>
            </a:r>
          </a:p>
          <a:p>
            <a:pPr marL="355600" indent="-355600">
              <a:spcBef>
                <a:spcPts val="600"/>
              </a:spcBef>
            </a:pPr>
            <a:r>
              <a:rPr lang="en-GB" sz="2000" dirty="0">
                <a:solidFill>
                  <a:schemeClr val="tx2">
                    <a:lumMod val="75000"/>
                  </a:schemeClr>
                </a:solidFill>
                <a:latin typeface="+mj-lt"/>
              </a:rPr>
              <a:t>Participation in Networld2020 and 5G PPP activities like working </a:t>
            </a:r>
            <a:r>
              <a:rPr lang="en-GB" sz="2000" dirty="0" smtClean="0">
                <a:solidFill>
                  <a:schemeClr val="tx2">
                    <a:lumMod val="75000"/>
                  </a:schemeClr>
                </a:solidFill>
                <a:latin typeface="+mj-lt"/>
              </a:rPr>
              <a:t>groups</a:t>
            </a:r>
          </a:p>
          <a:p>
            <a:pPr marL="355600" indent="-355600">
              <a:spcBef>
                <a:spcPts val="600"/>
              </a:spcBef>
            </a:pPr>
            <a:r>
              <a:rPr lang="en-GB" sz="2000" dirty="0" smtClean="0">
                <a:solidFill>
                  <a:schemeClr val="tx2">
                    <a:lumMod val="75000"/>
                  </a:schemeClr>
                </a:solidFill>
                <a:latin typeface="+mj-lt"/>
              </a:rPr>
              <a:t>Preparation of a Pre-Structuring Model</a:t>
            </a:r>
          </a:p>
          <a:p>
            <a:pPr marL="812800" lvl="2" indent="-355600" algn="l">
              <a:spcBef>
                <a:spcPts val="0"/>
              </a:spcBef>
              <a:buFont typeface="Arial" panose="020B0604020202020204" pitchFamily="34" charset="0"/>
              <a:buChar char="•"/>
            </a:pPr>
            <a:r>
              <a:rPr lang="en-GB" sz="1800" dirty="0">
                <a:solidFill>
                  <a:schemeClr val="tx2">
                    <a:lumMod val="75000"/>
                  </a:schemeClr>
                </a:solidFill>
                <a:latin typeface="+mj-lt"/>
              </a:rPr>
              <a:t>as recommendation to the </a:t>
            </a:r>
            <a:r>
              <a:rPr lang="en-GB" sz="1800" dirty="0" smtClean="0">
                <a:solidFill>
                  <a:schemeClr val="tx2">
                    <a:lumMod val="75000"/>
                  </a:schemeClr>
                </a:solidFill>
                <a:latin typeface="+mj-lt"/>
              </a:rPr>
              <a:t>community</a:t>
            </a:r>
            <a:endParaRPr lang="en-US" sz="1800" dirty="0">
              <a:solidFill>
                <a:schemeClr val="tx2">
                  <a:lumMod val="75000"/>
                </a:schemeClr>
              </a:solidFill>
              <a:latin typeface="+mj-lt"/>
            </a:endParaRPr>
          </a:p>
          <a:p>
            <a:pPr marL="812800" lvl="2" indent="-355600" algn="l">
              <a:spcBef>
                <a:spcPts val="0"/>
              </a:spcBef>
              <a:buFont typeface="Arial" panose="020B0604020202020204" pitchFamily="34" charset="0"/>
              <a:buChar char="•"/>
            </a:pPr>
            <a:r>
              <a:rPr lang="en-US" sz="1800" dirty="0" smtClean="0">
                <a:solidFill>
                  <a:schemeClr val="tx2">
                    <a:lumMod val="75000"/>
                  </a:schemeClr>
                </a:solidFill>
                <a:latin typeface="+mj-lt"/>
              </a:rPr>
              <a:t>as </a:t>
            </a:r>
            <a:r>
              <a:rPr lang="en-US" sz="1800" dirty="0">
                <a:solidFill>
                  <a:schemeClr val="tx2">
                    <a:lumMod val="75000"/>
                  </a:schemeClr>
                </a:solidFill>
                <a:latin typeface="+mj-lt"/>
              </a:rPr>
              <a:t>a mapping of the Call for </a:t>
            </a:r>
            <a:r>
              <a:rPr lang="en-US" sz="1800" dirty="0" smtClean="0">
                <a:solidFill>
                  <a:schemeClr val="tx2">
                    <a:lumMod val="75000"/>
                  </a:schemeClr>
                </a:solidFill>
                <a:latin typeface="+mj-lt"/>
              </a:rPr>
              <a:t>Proposals</a:t>
            </a:r>
          </a:p>
          <a:p>
            <a:pPr marL="812800" lvl="2" indent="-355600" algn="l">
              <a:spcBef>
                <a:spcPts val="0"/>
              </a:spcBef>
              <a:buFont typeface="Arial" panose="020B0604020202020204" pitchFamily="34" charset="0"/>
              <a:buChar char="•"/>
            </a:pPr>
            <a:r>
              <a:rPr lang="en-US" sz="1800" dirty="0" smtClean="0">
                <a:solidFill>
                  <a:schemeClr val="tx2">
                    <a:lumMod val="75000"/>
                  </a:schemeClr>
                </a:solidFill>
                <a:latin typeface="+mj-lt"/>
              </a:rPr>
              <a:t>to </a:t>
            </a:r>
            <a:r>
              <a:rPr lang="en-US" sz="1800" dirty="0">
                <a:solidFill>
                  <a:schemeClr val="tx2">
                    <a:lumMod val="75000"/>
                  </a:schemeClr>
                </a:solidFill>
                <a:latin typeface="+mj-lt"/>
              </a:rPr>
              <a:t>Target Research Areas</a:t>
            </a:r>
          </a:p>
          <a:p>
            <a:pPr marL="355600" indent="-355600">
              <a:spcBef>
                <a:spcPts val="600"/>
              </a:spcBef>
            </a:pPr>
            <a:r>
              <a:rPr lang="en-GB" sz="2000" dirty="0" smtClean="0">
                <a:solidFill>
                  <a:schemeClr val="tx2">
                    <a:lumMod val="75000"/>
                  </a:schemeClr>
                </a:solidFill>
                <a:latin typeface="+mj-lt"/>
              </a:rPr>
              <a:t>Information days are planned in 2016</a:t>
            </a:r>
          </a:p>
          <a:p>
            <a:pPr marL="812800" lvl="2" indent="-355600" algn="l">
              <a:spcBef>
                <a:spcPts val="0"/>
              </a:spcBef>
              <a:buFont typeface="Arial" panose="020B0604020202020204" pitchFamily="34" charset="0"/>
              <a:buChar char="•"/>
            </a:pPr>
            <a:r>
              <a:rPr lang="en-GB" sz="1800" dirty="0" smtClean="0">
                <a:solidFill>
                  <a:schemeClr val="tx2">
                    <a:lumMod val="75000"/>
                  </a:schemeClr>
                </a:solidFill>
                <a:latin typeface="+mj-lt"/>
              </a:rPr>
              <a:t>first </a:t>
            </a:r>
            <a:r>
              <a:rPr lang="en-GB" sz="1800" dirty="0">
                <a:solidFill>
                  <a:schemeClr val="tx2">
                    <a:lumMod val="75000"/>
                  </a:schemeClr>
                </a:solidFill>
                <a:latin typeface="+mj-lt"/>
              </a:rPr>
              <a:t>meeting on January </a:t>
            </a:r>
            <a:r>
              <a:rPr lang="en-GB" sz="1800" dirty="0" smtClean="0">
                <a:solidFill>
                  <a:schemeClr val="tx2">
                    <a:lumMod val="75000"/>
                  </a:schemeClr>
                </a:solidFill>
                <a:latin typeface="+mj-lt"/>
              </a:rPr>
              <a:t>21, </a:t>
            </a:r>
            <a:r>
              <a:rPr lang="en-GB" sz="1800" dirty="0">
                <a:solidFill>
                  <a:schemeClr val="tx2">
                    <a:lumMod val="75000"/>
                  </a:schemeClr>
                </a:solidFill>
                <a:latin typeface="+mj-lt"/>
              </a:rPr>
              <a:t>2015 in </a:t>
            </a:r>
            <a:r>
              <a:rPr lang="en-GB" sz="1800" dirty="0" smtClean="0">
                <a:solidFill>
                  <a:schemeClr val="tx2">
                    <a:lumMod val="75000"/>
                  </a:schemeClr>
                </a:solidFill>
                <a:latin typeface="+mj-lt"/>
              </a:rPr>
              <a:t>Brussels</a:t>
            </a:r>
          </a:p>
          <a:p>
            <a:pPr marL="812800" lvl="2" indent="-355600" algn="l">
              <a:spcBef>
                <a:spcPts val="0"/>
              </a:spcBef>
              <a:buFont typeface="Arial" panose="020B0604020202020204" pitchFamily="34" charset="0"/>
              <a:buChar char="•"/>
            </a:pPr>
            <a:r>
              <a:rPr lang="en-GB" sz="1800" dirty="0">
                <a:solidFill>
                  <a:schemeClr val="tx2">
                    <a:lumMod val="75000"/>
                  </a:schemeClr>
                </a:solidFill>
                <a:latin typeface="+mj-lt"/>
              </a:rPr>
              <a:t>f</a:t>
            </a:r>
            <a:r>
              <a:rPr lang="en-GB" sz="1800" dirty="0" smtClean="0">
                <a:solidFill>
                  <a:schemeClr val="tx2">
                    <a:lumMod val="75000"/>
                  </a:schemeClr>
                </a:solidFill>
                <a:latin typeface="+mj-lt"/>
              </a:rPr>
              <a:t>urther meetings are planned until June 2016</a:t>
            </a:r>
            <a:endParaRPr lang="en-GB" sz="1800" dirty="0">
              <a:solidFill>
                <a:schemeClr val="tx2">
                  <a:lumMod val="75000"/>
                </a:schemeClr>
              </a:solidFill>
              <a:latin typeface="+mj-lt"/>
            </a:endParaRPr>
          </a:p>
          <a:p>
            <a:pPr marL="355600" indent="-355600">
              <a:spcBef>
                <a:spcPts val="600"/>
              </a:spcBef>
            </a:pPr>
            <a:r>
              <a:rPr lang="en-GB" sz="2000" dirty="0" smtClean="0">
                <a:solidFill>
                  <a:schemeClr val="tx2">
                    <a:lumMod val="75000"/>
                  </a:schemeClr>
                </a:solidFill>
                <a:latin typeface="+mj-lt"/>
              </a:rPr>
              <a:t>Brokerage Platform on 5G PPP website will be provided in 2016</a:t>
            </a:r>
            <a:endParaRPr lang="en-GB" sz="2000" dirty="0">
              <a:solidFill>
                <a:schemeClr val="tx2">
                  <a:lumMod val="75000"/>
                </a:schemeClr>
              </a:solidFill>
              <a:latin typeface="+mj-lt"/>
            </a:endParaRPr>
          </a:p>
          <a:p>
            <a:pPr marL="355600" indent="-355600">
              <a:spcBef>
                <a:spcPts val="600"/>
              </a:spcBef>
            </a:pPr>
            <a:endParaRPr lang="en-GB" sz="2000" dirty="0" smtClean="0">
              <a:solidFill>
                <a:schemeClr val="tx2">
                  <a:lumMod val="75000"/>
                </a:schemeClr>
              </a:solidFill>
              <a:latin typeface="+mj-lt"/>
            </a:endParaRPr>
          </a:p>
          <a:p>
            <a:pPr marL="355600" indent="-355600">
              <a:spcBef>
                <a:spcPts val="600"/>
              </a:spcBef>
            </a:pPr>
            <a:endParaRPr lang="en-GB" sz="2000" dirty="0">
              <a:solidFill>
                <a:schemeClr val="tx2">
                  <a:lumMod val="75000"/>
                </a:schemeClr>
              </a:solidFill>
              <a:latin typeface="+mj-lt"/>
            </a:endParaRPr>
          </a:p>
        </p:txBody>
      </p:sp>
      <p:sp>
        <p:nvSpPr>
          <p:cNvPr id="5" name="Espace réservé du numéro de diapositive 4"/>
          <p:cNvSpPr>
            <a:spLocks noGrp="1"/>
          </p:cNvSpPr>
          <p:nvPr>
            <p:ph type="sldNum" sz="quarter" idx="4294967295"/>
          </p:nvPr>
        </p:nvSpPr>
        <p:spPr>
          <a:xfrm>
            <a:off x="6553200" y="6356350"/>
            <a:ext cx="2133600" cy="365125"/>
          </a:xfrm>
        </p:spPr>
        <p:txBody>
          <a:bodyPr/>
          <a:lstStyle/>
          <a:p>
            <a:fld id="{C43BAD7C-254B-4E94-9BA8-FDC282365B5B}" type="slidenum">
              <a:rPr lang="en-GB" smtClean="0"/>
              <a:pPr/>
              <a:t>16</a:t>
            </a:fld>
            <a:endParaRPr lang="en-GB"/>
          </a:p>
        </p:txBody>
      </p:sp>
      <p:sp>
        <p:nvSpPr>
          <p:cNvPr id="6" name="Espace réservé du pied de page 5"/>
          <p:cNvSpPr>
            <a:spLocks noGrp="1"/>
          </p:cNvSpPr>
          <p:nvPr>
            <p:ph type="ftr" sz="quarter" idx="4294967295"/>
          </p:nvPr>
        </p:nvSpPr>
        <p:spPr>
          <a:xfrm>
            <a:off x="3124200" y="6356350"/>
            <a:ext cx="2895600" cy="365125"/>
          </a:xfrm>
        </p:spPr>
        <p:txBody>
          <a:bodyPr/>
          <a:lstStyle/>
          <a:p>
            <a:endParaRPr lang="en-GB"/>
          </a:p>
        </p:txBody>
      </p:sp>
      <p:sp>
        <p:nvSpPr>
          <p:cNvPr id="13" name="Round Single Corner Rectangle 12"/>
          <p:cNvSpPr/>
          <p:nvPr/>
        </p:nvSpPr>
        <p:spPr>
          <a:xfrm>
            <a:off x="1315953" y="5949280"/>
            <a:ext cx="7648536" cy="495341"/>
          </a:xfrm>
          <a:prstGeom prst="round1Rect">
            <a:avLst>
              <a:gd name="adj" fmla="val 43312"/>
            </a:avLst>
          </a:prstGeom>
          <a:noFill/>
          <a:ln>
            <a:noFill/>
          </a:ln>
          <a:effectLst/>
        </p:spPr>
        <p:style>
          <a:lnRef idx="1">
            <a:schemeClr val="accent1"/>
          </a:lnRef>
          <a:fillRef idx="3">
            <a:schemeClr val="accent1"/>
          </a:fillRef>
          <a:effectRef idx="2">
            <a:schemeClr val="accent1"/>
          </a:effectRef>
          <a:fontRef idx="minor">
            <a:schemeClr val="lt1"/>
          </a:fontRef>
        </p:style>
        <p:txBody>
          <a:bodyPr lIns="72557" tIns="71414" rIns="72557" bIns="36279" rtlCol="0" anchor="t" anchorCtr="0"/>
          <a:lstStyle/>
          <a:p>
            <a:pPr>
              <a:spcBef>
                <a:spcPts val="0"/>
              </a:spcBef>
            </a:pPr>
            <a:r>
              <a:rPr lang="en-GB" sz="1600" dirty="0" smtClean="0">
                <a:solidFill>
                  <a:schemeClr val="tx2">
                    <a:lumMod val="75000"/>
                  </a:schemeClr>
                </a:solidFill>
                <a:latin typeface="+mj-lt"/>
              </a:rPr>
              <a:t>Acknowledgement: The author would like to thank his colleagues for their contributions.</a:t>
            </a:r>
          </a:p>
        </p:txBody>
      </p:sp>
      <p:sp>
        <p:nvSpPr>
          <p:cNvPr id="9" name="Titre 6"/>
          <p:cNvSpPr>
            <a:spLocks noGrp="1"/>
          </p:cNvSpPr>
          <p:nvPr>
            <p:ph type="ctrTitle"/>
          </p:nvPr>
        </p:nvSpPr>
        <p:spPr>
          <a:xfrm>
            <a:off x="1187624" y="260648"/>
            <a:ext cx="7056784" cy="792088"/>
          </a:xfrm>
          <a:ln>
            <a:solidFill>
              <a:srgbClr val="002060"/>
            </a:solidFill>
          </a:ln>
        </p:spPr>
        <p:txBody>
          <a:bodyPr/>
          <a:lstStyle/>
          <a:p>
            <a:pPr algn="ctr"/>
            <a:r>
              <a:rPr lang="en-GB" sz="2600" noProof="1" smtClean="0">
                <a:solidFill>
                  <a:srgbClr val="002060"/>
                </a:solidFill>
              </a:rPr>
              <a:t>Networking opportunities</a:t>
            </a:r>
            <a:endParaRPr lang="en-GB" sz="2600" dirty="0">
              <a:solidFill>
                <a:srgbClr val="002060"/>
              </a:solidFill>
            </a:endParaRPr>
          </a:p>
        </p:txBody>
      </p:sp>
      <p:sp>
        <p:nvSpPr>
          <p:cNvPr id="10" name="TextBox 19"/>
          <p:cNvSpPr txBox="1">
            <a:spLocks noChangeArrowheads="1"/>
          </p:cNvSpPr>
          <p:nvPr/>
        </p:nvSpPr>
        <p:spPr bwMode="auto">
          <a:xfrm>
            <a:off x="1434901" y="6297288"/>
            <a:ext cx="2127392" cy="232539"/>
          </a:xfrm>
          <a:prstGeom prst="rect">
            <a:avLst/>
          </a:prstGeom>
          <a:noFill/>
          <a:ln w="9525">
            <a:noFill/>
            <a:miter lim="800000"/>
            <a:headEnd/>
            <a:tailEnd/>
          </a:ln>
        </p:spPr>
        <p:txBody>
          <a:bodyPr wrap="none" lIns="77890" tIns="38945" rIns="77890" bIns="38945">
            <a:spAutoFit/>
          </a:bodyPr>
          <a:lstStyle/>
          <a:p>
            <a:r>
              <a:rPr lang="en-GB" sz="1000" dirty="0" smtClean="0">
                <a:solidFill>
                  <a:srgbClr val="002060"/>
                </a:solidFill>
                <a:latin typeface="+mj-lt"/>
              </a:rPr>
              <a:t>Source: 5G Infrastructure Association.</a:t>
            </a:r>
            <a:endParaRPr lang="en-GB" sz="1000" dirty="0">
              <a:solidFill>
                <a:srgbClr val="002060"/>
              </a:solidFill>
              <a:latin typeface="+mj-lt"/>
            </a:endParaRPr>
          </a:p>
        </p:txBody>
      </p:sp>
      <p:sp>
        <p:nvSpPr>
          <p:cNvPr id="11" name="Espace réservé de la date 3"/>
          <p:cNvSpPr txBox="1">
            <a:spLocks/>
          </p:cNvSpPr>
          <p:nvPr/>
        </p:nvSpPr>
        <p:spPr>
          <a:xfrm>
            <a:off x="1187624" y="6381328"/>
            <a:ext cx="2133600" cy="365125"/>
          </a:xfrm>
          <a:prstGeom prst="rect">
            <a:avLst/>
          </a:prstGeom>
        </p:spPr>
        <p:txBody>
          <a:bodyPr vert="horz" lIns="91440" tIns="45720" rIns="91440" bIns="45720" rtlCol="0" anchor="ctr"/>
          <a:lstStyle/>
          <a:p>
            <a:pPr marR="0" lvl="0" indent="0" fontAlgn="auto">
              <a:lnSpc>
                <a:spcPct val="100000"/>
              </a:lnSpc>
              <a:spcBef>
                <a:spcPts val="0"/>
              </a:spcBef>
              <a:spcAft>
                <a:spcPts val="0"/>
              </a:spcAft>
              <a:buClrTx/>
              <a:buSzTx/>
              <a:buFontTx/>
              <a:buNone/>
              <a:tabLst/>
              <a:defRPr/>
            </a:pPr>
            <a:fld id="{3A2457D5-21A3-4FB2-AB80-9404183B7CCC}" type="datetime1">
              <a:rPr lang="en-GB" sz="1200" smtClean="0">
                <a:solidFill>
                  <a:schemeClr val="tx1">
                    <a:tint val="75000"/>
                  </a:schemeClr>
                </a:solidFill>
              </a:rPr>
              <a:pPr marR="0" lvl="0" indent="0" fontAlgn="auto">
                <a:lnSpc>
                  <a:spcPct val="100000"/>
                </a:lnSpc>
                <a:spcBef>
                  <a:spcPts val="0"/>
                </a:spcBef>
                <a:spcAft>
                  <a:spcPts val="0"/>
                </a:spcAft>
                <a:buClrTx/>
                <a:buSzTx/>
                <a:buFontTx/>
                <a:buNone/>
                <a:tabLst/>
                <a:defRPr/>
              </a:pPr>
              <a:t>20/01/2016</a:t>
            </a:fld>
            <a:endParaRPr lang="en-GB" sz="1200" dirty="0">
              <a:solidFill>
                <a:schemeClr val="tx1">
                  <a:tint val="75000"/>
                </a:schemeClr>
              </a:solidFill>
            </a:endParaRPr>
          </a:p>
        </p:txBody>
      </p:sp>
    </p:spTree>
    <p:extLst>
      <p:ext uri="{BB962C8B-B14F-4D97-AF65-F5344CB8AC3E}">
        <p14:creationId xmlns:p14="http://schemas.microsoft.com/office/powerpoint/2010/main" val="3361803685"/>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461D0F3-AD24-459F-BAF2-BD5CCF83A241}" type="datetime1">
              <a:rPr lang="fr-FR" smtClean="0"/>
              <a:pPr/>
              <a:t>20/01/2016</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C6B49DDD-EB7E-43BB-87EF-AF97D554772E}" type="slidenum">
              <a:rPr lang="fr-FR" smtClean="0"/>
              <a:pPr/>
              <a:t>17</a:t>
            </a:fld>
            <a:endParaRPr lang="fr-FR"/>
          </a:p>
        </p:txBody>
      </p:sp>
      <p:sp>
        <p:nvSpPr>
          <p:cNvPr id="5" name="ZoneTexte 4"/>
          <p:cNvSpPr txBox="1"/>
          <p:nvPr/>
        </p:nvSpPr>
        <p:spPr>
          <a:xfrm>
            <a:off x="1372397" y="2060848"/>
            <a:ext cx="6264696" cy="1631216"/>
          </a:xfrm>
          <a:prstGeom prst="rect">
            <a:avLst/>
          </a:prstGeom>
          <a:noFill/>
        </p:spPr>
        <p:txBody>
          <a:bodyPr wrap="square" rtlCol="0">
            <a:spAutoFit/>
          </a:bodyPr>
          <a:lstStyle/>
          <a:p>
            <a:pPr algn="ctr"/>
            <a:r>
              <a:rPr lang="en-GB" sz="4000" b="1" dirty="0" smtClean="0">
                <a:solidFill>
                  <a:srgbClr val="002060"/>
                </a:solidFill>
              </a:rPr>
              <a:t>Thank you for your attention!</a:t>
            </a:r>
          </a:p>
          <a:p>
            <a:pPr algn="ctr"/>
            <a:endParaRPr lang="fr-FR" sz="2000" b="1" dirty="0">
              <a:solidFill>
                <a:srgbClr val="002060"/>
              </a:solidFill>
            </a:endParaRPr>
          </a:p>
        </p:txBody>
      </p:sp>
      <p:sp>
        <p:nvSpPr>
          <p:cNvPr id="6" name="Rectangle 5"/>
          <p:cNvSpPr/>
          <p:nvPr/>
        </p:nvSpPr>
        <p:spPr>
          <a:xfrm>
            <a:off x="3707904" y="188640"/>
            <a:ext cx="3461140" cy="646331"/>
          </a:xfrm>
          <a:prstGeom prst="rect">
            <a:avLst/>
          </a:prstGeom>
        </p:spPr>
        <p:txBody>
          <a:bodyPr wrap="none">
            <a:spAutoFit/>
          </a:bodyPr>
          <a:lstStyle/>
          <a:p>
            <a:pPr algn="ctr"/>
            <a:r>
              <a:rPr lang="fr-FR" sz="3600" b="1" dirty="0" smtClean="0">
                <a:solidFill>
                  <a:srgbClr val="00B0F0"/>
                </a:solidFill>
              </a:rPr>
              <a:t>http://5g-ppp.eu</a:t>
            </a:r>
          </a:p>
        </p:txBody>
      </p:sp>
    </p:spTree>
    <p:extLst>
      <p:ext uri="{BB962C8B-B14F-4D97-AF65-F5344CB8AC3E}">
        <p14:creationId xmlns:p14="http://schemas.microsoft.com/office/powerpoint/2010/main" val="1959394548"/>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04041" y="1412776"/>
            <a:ext cx="7427168" cy="4525963"/>
          </a:xfrm>
        </p:spPr>
        <p:txBody>
          <a:bodyPr/>
          <a:lstStyle/>
          <a:p>
            <a:pPr marL="342900" lvl="1" indent="-342900">
              <a:spcBef>
                <a:spcPts val="1200"/>
              </a:spcBef>
              <a:buClr>
                <a:schemeClr val="tx1"/>
              </a:buClr>
              <a:buSzPct val="110000"/>
              <a:buFont typeface="Arial" panose="020B0604020202020204" pitchFamily="34" charset="0"/>
              <a:buChar char="•"/>
              <a:defRPr/>
            </a:pPr>
            <a:r>
              <a:rPr lang="en-GB" dirty="0" smtClean="0"/>
              <a:t>5G overview</a:t>
            </a:r>
          </a:p>
          <a:p>
            <a:pPr marL="342900" lvl="1" indent="-342900">
              <a:spcBef>
                <a:spcPts val="1200"/>
              </a:spcBef>
              <a:buClr>
                <a:schemeClr val="tx1"/>
              </a:buClr>
              <a:buSzPct val="110000"/>
              <a:buFont typeface="Arial" panose="020B0604020202020204" pitchFamily="34" charset="0"/>
              <a:buChar char="•"/>
              <a:defRPr/>
            </a:pPr>
            <a:r>
              <a:rPr lang="en-GB" dirty="0" smtClean="0"/>
              <a:t>Call 1 project portfolio</a:t>
            </a:r>
          </a:p>
          <a:p>
            <a:pPr marL="342900" lvl="1" indent="-342900">
              <a:spcBef>
                <a:spcPts val="1200"/>
              </a:spcBef>
              <a:buClr>
                <a:schemeClr val="tx1"/>
              </a:buClr>
              <a:buSzPct val="110000"/>
              <a:buFont typeface="Arial" panose="020B0604020202020204" pitchFamily="34" charset="0"/>
              <a:buChar char="•"/>
              <a:defRPr/>
            </a:pPr>
            <a:r>
              <a:rPr lang="en-GB" dirty="0" smtClean="0"/>
              <a:t>Relation to vertical sectors</a:t>
            </a:r>
          </a:p>
          <a:p>
            <a:pPr marL="342900" lvl="1" indent="-342900">
              <a:spcBef>
                <a:spcPts val="1200"/>
              </a:spcBef>
              <a:buClr>
                <a:schemeClr val="tx1"/>
              </a:buClr>
              <a:buSzPct val="110000"/>
              <a:buFont typeface="Arial" panose="020B0604020202020204" pitchFamily="34" charset="0"/>
              <a:buChar char="•"/>
              <a:defRPr/>
            </a:pPr>
            <a:r>
              <a:rPr lang="en-GB" dirty="0" smtClean="0"/>
              <a:t>Call 2 objectives</a:t>
            </a:r>
          </a:p>
          <a:p>
            <a:pPr marL="342900" lvl="1" indent="-342900">
              <a:spcBef>
                <a:spcPts val="1200"/>
              </a:spcBef>
              <a:buClr>
                <a:schemeClr val="tx1"/>
              </a:buClr>
              <a:buSzPct val="110000"/>
              <a:buFont typeface="Arial" panose="020B0604020202020204" pitchFamily="34" charset="0"/>
              <a:buChar char="•"/>
              <a:defRPr/>
            </a:pPr>
            <a:r>
              <a:rPr lang="en-GB" dirty="0" smtClean="0"/>
              <a:t>Time plan and exploitation</a:t>
            </a:r>
          </a:p>
          <a:p>
            <a:pPr marL="342900" lvl="1" indent="-342900">
              <a:spcBef>
                <a:spcPts val="1200"/>
              </a:spcBef>
              <a:buClr>
                <a:schemeClr val="tx1"/>
              </a:buClr>
              <a:buSzPct val="110000"/>
              <a:buFont typeface="Arial" panose="020B0604020202020204" pitchFamily="34" charset="0"/>
              <a:buChar char="•"/>
              <a:defRPr/>
            </a:pPr>
            <a:r>
              <a:rPr lang="en-GB" dirty="0" smtClean="0"/>
              <a:t>Networking opportunities</a:t>
            </a:r>
          </a:p>
        </p:txBody>
      </p:sp>
      <p:sp>
        <p:nvSpPr>
          <p:cNvPr id="4" name="Espace réservé de la date 3"/>
          <p:cNvSpPr>
            <a:spLocks noGrp="1"/>
          </p:cNvSpPr>
          <p:nvPr>
            <p:ph type="dt" sz="half" idx="10"/>
          </p:nvPr>
        </p:nvSpPr>
        <p:spPr/>
        <p:txBody>
          <a:bodyPr/>
          <a:lstStyle/>
          <a:p>
            <a:fld id="{3A2457D5-21A3-4FB2-AB80-9404183B7CCC}" type="datetime1">
              <a:rPr lang="en-GB" smtClean="0"/>
              <a:pPr/>
              <a:t>20/01/2016</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07403425-B7E0-46C9-8668-1D222311AF4A}" type="slidenum">
              <a:rPr lang="en-GB" smtClean="0"/>
              <a:pPr/>
              <a:t>2</a:t>
            </a:fld>
            <a:endParaRPr lang="en-GB" dirty="0"/>
          </a:p>
        </p:txBody>
      </p:sp>
      <p:sp>
        <p:nvSpPr>
          <p:cNvPr id="7" name="Titre 6"/>
          <p:cNvSpPr txBox="1">
            <a:spLocks/>
          </p:cNvSpPr>
          <p:nvPr/>
        </p:nvSpPr>
        <p:spPr>
          <a:xfrm>
            <a:off x="1187624" y="260648"/>
            <a:ext cx="7056784" cy="792088"/>
          </a:xfrm>
          <a:prstGeom prst="rect">
            <a:avLst/>
          </a:prstGeom>
          <a:ln>
            <a:solidFill>
              <a:srgbClr val="002060"/>
            </a:solid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rgbClr val="002060"/>
                </a:solidFill>
                <a:effectLst/>
                <a:uLnTx/>
                <a:uFillTx/>
                <a:latin typeface="+mj-lt"/>
                <a:ea typeface="+mj-ea"/>
                <a:cs typeface="+mj-cs"/>
              </a:rPr>
              <a:t>Outline</a:t>
            </a:r>
            <a:endParaRPr kumimoji="0" lang="en-GB" sz="3200" b="1" i="0" u="none" strike="noStrike" kern="1200" cap="none" spc="0" normalizeH="0" baseline="0" noProof="0" dirty="0">
              <a:ln>
                <a:noFill/>
              </a:ln>
              <a:solidFill>
                <a:srgbClr val="002060"/>
              </a:solidFill>
              <a:effectLst/>
              <a:uLnTx/>
              <a:uFillTx/>
              <a:latin typeface="+mj-lt"/>
              <a:ea typeface="+mj-ea"/>
              <a:cs typeface="+mj-cs"/>
            </a:endParaRPr>
          </a:p>
        </p:txBody>
      </p:sp>
    </p:spTree>
    <p:extLst>
      <p:ext uri="{BB962C8B-B14F-4D97-AF65-F5344CB8AC3E}">
        <p14:creationId xmlns:p14="http://schemas.microsoft.com/office/powerpoint/2010/main" val="2266424870"/>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294967295"/>
          </p:nvPr>
        </p:nvSpPr>
        <p:spPr>
          <a:xfrm>
            <a:off x="6553200" y="6356350"/>
            <a:ext cx="2133600" cy="365125"/>
          </a:xfrm>
        </p:spPr>
        <p:txBody>
          <a:bodyPr/>
          <a:lstStyle/>
          <a:p>
            <a:fld id="{C43BAD7C-254B-4E94-9BA8-FDC282365B5B}" type="slidenum">
              <a:rPr lang="en-GB" smtClean="0"/>
              <a:pPr/>
              <a:t>3</a:t>
            </a:fld>
            <a:endParaRPr lang="en-GB"/>
          </a:p>
        </p:txBody>
      </p:sp>
      <p:sp>
        <p:nvSpPr>
          <p:cNvPr id="6" name="Espace réservé du pied de page 5"/>
          <p:cNvSpPr>
            <a:spLocks noGrp="1"/>
          </p:cNvSpPr>
          <p:nvPr>
            <p:ph type="ftr" sz="quarter" idx="4294967295"/>
          </p:nvPr>
        </p:nvSpPr>
        <p:spPr>
          <a:xfrm>
            <a:off x="3124200" y="6356350"/>
            <a:ext cx="2895600" cy="365125"/>
          </a:xfrm>
        </p:spPr>
        <p:txBody>
          <a:bodyPr/>
          <a:lstStyle/>
          <a:p>
            <a:endParaRPr lang="en-GB" dirty="0"/>
          </a:p>
        </p:txBody>
      </p:sp>
      <p:sp>
        <p:nvSpPr>
          <p:cNvPr id="14" name="TextBox 19"/>
          <p:cNvSpPr txBox="1">
            <a:spLocks noChangeArrowheads="1"/>
          </p:cNvSpPr>
          <p:nvPr/>
        </p:nvSpPr>
        <p:spPr bwMode="auto">
          <a:xfrm>
            <a:off x="1447676" y="6271179"/>
            <a:ext cx="2127392" cy="232539"/>
          </a:xfrm>
          <a:prstGeom prst="rect">
            <a:avLst/>
          </a:prstGeom>
          <a:noFill/>
          <a:ln w="9525">
            <a:noFill/>
            <a:miter lim="800000"/>
            <a:headEnd/>
            <a:tailEnd/>
          </a:ln>
        </p:spPr>
        <p:txBody>
          <a:bodyPr wrap="none" lIns="77890" tIns="38945" rIns="77890" bIns="38945">
            <a:spAutoFit/>
          </a:bodyPr>
          <a:lstStyle/>
          <a:p>
            <a:r>
              <a:rPr lang="en-GB" sz="1000" dirty="0" smtClean="0">
                <a:solidFill>
                  <a:srgbClr val="002060"/>
                </a:solidFill>
                <a:latin typeface="+mj-lt"/>
              </a:rPr>
              <a:t>Source: 5G Infrastructure Association.</a:t>
            </a:r>
            <a:endParaRPr lang="en-GB" sz="1000" dirty="0">
              <a:solidFill>
                <a:srgbClr val="002060"/>
              </a:solidFill>
              <a:latin typeface="+mj-lt"/>
            </a:endParaRPr>
          </a:p>
        </p:txBody>
      </p:sp>
      <p:sp>
        <p:nvSpPr>
          <p:cNvPr id="9" name="Espace réservé de la date 3"/>
          <p:cNvSpPr txBox="1">
            <a:spLocks/>
          </p:cNvSpPr>
          <p:nvPr/>
        </p:nvSpPr>
        <p:spPr>
          <a:xfrm>
            <a:off x="1187624" y="6381328"/>
            <a:ext cx="2133600" cy="365125"/>
          </a:xfrm>
          <a:prstGeom prst="rect">
            <a:avLst/>
          </a:prstGeom>
        </p:spPr>
        <p:txBody>
          <a:bodyPr anchor="ctr"/>
          <a:lstStyle/>
          <a:p>
            <a:pPr marR="0" lvl="0" indent="0" fontAlgn="auto">
              <a:lnSpc>
                <a:spcPct val="100000"/>
              </a:lnSpc>
              <a:spcBef>
                <a:spcPts val="0"/>
              </a:spcBef>
              <a:spcAft>
                <a:spcPts val="0"/>
              </a:spcAft>
              <a:buClrTx/>
              <a:buSzTx/>
              <a:buFontTx/>
              <a:buNone/>
              <a:tabLst/>
              <a:defRPr/>
            </a:pPr>
            <a:fld id="{3A2457D5-21A3-4FB2-AB80-9404183B7CCC}" type="datetime1">
              <a:rPr lang="en-GB" sz="1200" smtClean="0">
                <a:solidFill>
                  <a:schemeClr val="tx1">
                    <a:tint val="75000"/>
                  </a:schemeClr>
                </a:solidFill>
              </a:rPr>
              <a:pPr marR="0" lvl="0" indent="0" fontAlgn="auto">
                <a:lnSpc>
                  <a:spcPct val="100000"/>
                </a:lnSpc>
                <a:spcBef>
                  <a:spcPts val="0"/>
                </a:spcBef>
                <a:spcAft>
                  <a:spcPts val="0"/>
                </a:spcAft>
                <a:buClrTx/>
                <a:buSzTx/>
                <a:buFontTx/>
                <a:buNone/>
                <a:tabLst/>
                <a:defRPr/>
              </a:pPr>
              <a:t>20/01/2016</a:t>
            </a:fld>
            <a:endParaRPr lang="en-GB" sz="1200" dirty="0">
              <a:solidFill>
                <a:schemeClr val="tx1">
                  <a:tint val="75000"/>
                </a:schemeClr>
              </a:solidFill>
            </a:endParaRPr>
          </a:p>
        </p:txBody>
      </p:sp>
      <p:sp>
        <p:nvSpPr>
          <p:cNvPr id="16" name="Titre 6"/>
          <p:cNvSpPr>
            <a:spLocks noGrp="1"/>
          </p:cNvSpPr>
          <p:nvPr>
            <p:ph type="ctrTitle"/>
          </p:nvPr>
        </p:nvSpPr>
        <p:spPr>
          <a:xfrm>
            <a:off x="1187624" y="260648"/>
            <a:ext cx="7056000" cy="792088"/>
          </a:xfrm>
          <a:ln>
            <a:solidFill>
              <a:srgbClr val="002060"/>
            </a:solidFill>
          </a:ln>
        </p:spPr>
        <p:txBody>
          <a:bodyPr/>
          <a:lstStyle/>
          <a:p>
            <a:pPr algn="ctr"/>
            <a:r>
              <a:rPr lang="en-GB" sz="2600" dirty="0" smtClean="0">
                <a:solidFill>
                  <a:srgbClr val="002060"/>
                </a:solidFill>
              </a:rPr>
              <a:t>5G PPP in Horizon 2020 of the EU</a:t>
            </a:r>
            <a:endParaRPr lang="en-GB" sz="2600" dirty="0">
              <a:solidFill>
                <a:srgbClr val="002060"/>
              </a:solidFill>
            </a:endParaRPr>
          </a:p>
        </p:txBody>
      </p:sp>
      <p:sp>
        <p:nvSpPr>
          <p:cNvPr id="10" name="Sous-titre 2"/>
          <p:cNvSpPr txBox="1">
            <a:spLocks/>
          </p:cNvSpPr>
          <p:nvPr/>
        </p:nvSpPr>
        <p:spPr>
          <a:xfrm>
            <a:off x="1127193" y="1124744"/>
            <a:ext cx="7477255" cy="648072"/>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2400" kern="1200">
                <a:solidFill>
                  <a:schemeClr val="accent5"/>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66700" indent="-266700">
              <a:spcBef>
                <a:spcPts val="600"/>
              </a:spcBef>
              <a:spcAft>
                <a:spcPts val="0"/>
              </a:spcAft>
            </a:pPr>
            <a:r>
              <a:rPr lang="en-GB" sz="1800" dirty="0" smtClean="0">
                <a:solidFill>
                  <a:srgbClr val="002060"/>
                </a:solidFill>
                <a:latin typeface="Arial" pitchFamily="34" charset="0"/>
                <a:cs typeface="Arial" pitchFamily="34" charset="0"/>
              </a:rPr>
              <a:t>5G PPP is a research program in Horizon 2020 of the EU dedicated to 5G system research</a:t>
            </a:r>
          </a:p>
        </p:txBody>
      </p:sp>
      <p:sp>
        <p:nvSpPr>
          <p:cNvPr id="22" name="Sous-titre 2"/>
          <p:cNvSpPr txBox="1">
            <a:spLocks/>
          </p:cNvSpPr>
          <p:nvPr/>
        </p:nvSpPr>
        <p:spPr>
          <a:xfrm>
            <a:off x="1126435" y="2024465"/>
            <a:ext cx="7550021" cy="1116503"/>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2400" kern="1200">
                <a:solidFill>
                  <a:schemeClr val="accent5"/>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66700" lvl="0" indent="-266700">
              <a:spcBef>
                <a:spcPts val="600"/>
              </a:spcBef>
              <a:spcAft>
                <a:spcPts val="0"/>
              </a:spcAft>
            </a:pPr>
            <a:r>
              <a:rPr lang="en-GB" sz="1800" dirty="0" smtClean="0">
                <a:solidFill>
                  <a:srgbClr val="002060"/>
                </a:solidFill>
                <a:latin typeface="Arial" pitchFamily="34" charset="0"/>
                <a:cs typeface="Arial" pitchFamily="34" charset="0"/>
              </a:rPr>
              <a:t>Budget for 2014 – 2020 time frame</a:t>
            </a:r>
          </a:p>
          <a:p>
            <a:pPr marL="630238" lvl="1" indent="-268288" algn="l">
              <a:spcBef>
                <a:spcPts val="0"/>
              </a:spcBef>
              <a:buFont typeface="Arial" panose="020B0604020202020204" pitchFamily="34" charset="0"/>
              <a:buChar char="–"/>
              <a:tabLst>
                <a:tab pos="630238" algn="l"/>
              </a:tabLst>
            </a:pPr>
            <a:r>
              <a:rPr lang="en-GB" sz="1600" dirty="0" smtClean="0">
                <a:solidFill>
                  <a:srgbClr val="002060"/>
                </a:solidFill>
                <a:latin typeface="Arial" pitchFamily="34" charset="0"/>
                <a:cs typeface="Arial" pitchFamily="34" charset="0"/>
              </a:rPr>
              <a:t>Up to 700 million € public funding</a:t>
            </a:r>
          </a:p>
          <a:p>
            <a:pPr marL="630238" lvl="1" indent="-268288" algn="l">
              <a:spcBef>
                <a:spcPts val="0"/>
              </a:spcBef>
              <a:buFont typeface="Arial" panose="020B0604020202020204" pitchFamily="34" charset="0"/>
              <a:buChar char="–"/>
              <a:tabLst>
                <a:tab pos="630238" algn="l"/>
              </a:tabLst>
            </a:pPr>
            <a:r>
              <a:rPr lang="en-GB" sz="1600" dirty="0" smtClean="0">
                <a:solidFill>
                  <a:srgbClr val="002060"/>
                </a:solidFill>
                <a:latin typeface="Arial" pitchFamily="34" charset="0"/>
                <a:cs typeface="Arial" pitchFamily="34" charset="0"/>
              </a:rPr>
              <a:t>Matched by private side including leveraging factor 5 of additional private investment results in private value of about 3.5 billion €</a:t>
            </a:r>
          </a:p>
        </p:txBody>
      </p:sp>
      <p:sp>
        <p:nvSpPr>
          <p:cNvPr id="24" name="Sous-titre 2"/>
          <p:cNvSpPr txBox="1">
            <a:spLocks/>
          </p:cNvSpPr>
          <p:nvPr/>
        </p:nvSpPr>
        <p:spPr>
          <a:xfrm>
            <a:off x="1128249" y="3356992"/>
            <a:ext cx="7548207" cy="1008112"/>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2400" kern="1200">
                <a:solidFill>
                  <a:schemeClr val="accent5"/>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66700" indent="-266700">
              <a:spcBef>
                <a:spcPts val="600"/>
              </a:spcBef>
              <a:spcAft>
                <a:spcPts val="0"/>
              </a:spcAft>
            </a:pPr>
            <a:r>
              <a:rPr lang="en-GB" sz="1800" dirty="0" smtClean="0">
                <a:solidFill>
                  <a:srgbClr val="002060"/>
                </a:solidFill>
                <a:latin typeface="Arial" pitchFamily="34" charset="0"/>
                <a:cs typeface="Arial" pitchFamily="34" charset="0"/>
              </a:rPr>
              <a:t>Research program is addressing all building blocks of a future communication network and a huge number of huge cases from vertical sectors</a:t>
            </a:r>
          </a:p>
        </p:txBody>
      </p:sp>
      <p:grpSp>
        <p:nvGrpSpPr>
          <p:cNvPr id="2" name="Group 29"/>
          <p:cNvGrpSpPr/>
          <p:nvPr/>
        </p:nvGrpSpPr>
        <p:grpSpPr>
          <a:xfrm>
            <a:off x="1127193" y="4437248"/>
            <a:ext cx="7261231" cy="1224000"/>
            <a:chOff x="1127193" y="5013312"/>
            <a:chExt cx="7261231" cy="1224000"/>
          </a:xfrm>
        </p:grpSpPr>
        <p:grpSp>
          <p:nvGrpSpPr>
            <p:cNvPr id="3" name="Group 27"/>
            <p:cNvGrpSpPr/>
            <p:nvPr/>
          </p:nvGrpSpPr>
          <p:grpSpPr>
            <a:xfrm>
              <a:off x="1127193" y="5015644"/>
              <a:ext cx="7261231" cy="1209104"/>
              <a:chOff x="1127193" y="5015644"/>
              <a:chExt cx="7261231" cy="1209104"/>
            </a:xfrm>
          </p:grpSpPr>
          <p:sp>
            <p:nvSpPr>
              <p:cNvPr id="27" name="Sous-titre 2"/>
              <p:cNvSpPr txBox="1">
                <a:spLocks/>
              </p:cNvSpPr>
              <p:nvPr/>
            </p:nvSpPr>
            <p:spPr>
              <a:xfrm>
                <a:off x="1127193" y="5085320"/>
                <a:ext cx="5965087" cy="996237"/>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2400" kern="1200">
                    <a:solidFill>
                      <a:schemeClr val="accent5"/>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73050" indent="-273050"/>
                <a:r>
                  <a:rPr lang="en-GB" sz="1800" dirty="0" smtClean="0">
                    <a:solidFill>
                      <a:srgbClr val="002060"/>
                    </a:solidFill>
                    <a:latin typeface="Arial" pitchFamily="34" charset="0"/>
                    <a:cs typeface="Arial" pitchFamily="34" charset="0"/>
                  </a:rPr>
                  <a:t>5G Infrastructure Association vision paper published at Mobile World Congress 2015 in Barcelona</a:t>
                </a:r>
              </a:p>
              <a:p>
                <a:pPr marL="273050" indent="-273050">
                  <a:spcBef>
                    <a:spcPts val="0"/>
                  </a:spcBef>
                  <a:buNone/>
                </a:pPr>
                <a:r>
                  <a:rPr lang="en-GB" sz="1600" dirty="0" smtClean="0">
                    <a:solidFill>
                      <a:srgbClr val="002060"/>
                    </a:solidFill>
                    <a:latin typeface="Arial" pitchFamily="34" charset="0"/>
                    <a:cs typeface="Arial" pitchFamily="34" charset="0"/>
                  </a:rPr>
                  <a:t>	</a:t>
                </a:r>
                <a:r>
                  <a:rPr lang="en-US" sz="1200" dirty="0" smtClean="0">
                    <a:hlinkClick r:id="rId2"/>
                  </a:rPr>
                  <a:t>http://5g-ppp.eu/wp-content/uploads/2015/02/5G-Vision-Brochure-v1.pdf</a:t>
                </a:r>
                <a:endParaRPr lang="en-US" sz="1200" dirty="0" smtClean="0"/>
              </a:p>
              <a:p>
                <a:pPr marL="266700" indent="-266700">
                  <a:spcBef>
                    <a:spcPts val="600"/>
                  </a:spcBef>
                  <a:spcAft>
                    <a:spcPts val="0"/>
                  </a:spcAft>
                </a:pPr>
                <a:endParaRPr lang="en-GB" sz="1600" dirty="0" smtClean="0">
                  <a:solidFill>
                    <a:srgbClr val="002060"/>
                  </a:solidFill>
                  <a:latin typeface="Arial" pitchFamily="34" charset="0"/>
                  <a:cs typeface="Arial" pitchFamily="34" charset="0"/>
                </a:endParaRPr>
              </a:p>
            </p:txBody>
          </p:sp>
          <p:pic>
            <p:nvPicPr>
              <p:cNvPr id="20" name="Picture 3"/>
              <p:cNvPicPr>
                <a:picLocks noChangeAspect="1" noChangeArrowheads="1"/>
              </p:cNvPicPr>
              <p:nvPr/>
            </p:nvPicPr>
            <p:blipFill>
              <a:blip r:embed="rId3" cstate="print"/>
              <a:srcRect/>
              <a:stretch>
                <a:fillRect/>
              </a:stretch>
            </p:blipFill>
            <p:spPr bwMode="auto">
              <a:xfrm>
                <a:off x="7525078" y="5015644"/>
                <a:ext cx="863346" cy="1209104"/>
              </a:xfrm>
              <a:prstGeom prst="rect">
                <a:avLst/>
              </a:prstGeom>
              <a:noFill/>
              <a:ln w="9525">
                <a:noFill/>
                <a:miter lim="800000"/>
                <a:headEnd/>
                <a:tailEnd/>
              </a:ln>
            </p:spPr>
          </p:pic>
        </p:grpSp>
        <p:sp>
          <p:nvSpPr>
            <p:cNvPr id="29" name="Rectangle 28"/>
            <p:cNvSpPr/>
            <p:nvPr/>
          </p:nvSpPr>
          <p:spPr>
            <a:xfrm>
              <a:off x="7523570" y="5013312"/>
              <a:ext cx="864096" cy="1224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Sous-titre 2"/>
          <p:cNvSpPr txBox="1">
            <a:spLocks/>
          </p:cNvSpPr>
          <p:nvPr/>
        </p:nvSpPr>
        <p:spPr>
          <a:xfrm>
            <a:off x="1127491" y="5589240"/>
            <a:ext cx="7548207" cy="504056"/>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2400" kern="1200">
                <a:solidFill>
                  <a:schemeClr val="accent5"/>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66700" indent="-266700">
              <a:spcBef>
                <a:spcPts val="600"/>
              </a:spcBef>
              <a:spcAft>
                <a:spcPts val="0"/>
              </a:spcAft>
            </a:pPr>
            <a:r>
              <a:rPr lang="en-GB" sz="1800" dirty="0" smtClean="0">
                <a:solidFill>
                  <a:srgbClr val="002060"/>
                </a:solidFill>
                <a:latin typeface="Arial" pitchFamily="34" charset="0"/>
                <a:cs typeface="Arial" pitchFamily="34" charset="0"/>
              </a:rPr>
              <a:t>First set of projects started on July 1, 2015</a:t>
            </a:r>
          </a:p>
        </p:txBody>
      </p:sp>
    </p:spTree>
    <p:extLst>
      <p:ext uri="{BB962C8B-B14F-4D97-AF65-F5344CB8AC3E}">
        <p14:creationId xmlns:p14="http://schemas.microsoft.com/office/powerpoint/2010/main" val="182164283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p:bldP spid="24"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bwMode="auto">
          <a:xfrm>
            <a:off x="1187624" y="260648"/>
            <a:ext cx="7056000" cy="792000"/>
          </a:xfrm>
          <a:prstGeom prst="rect">
            <a:avLst/>
          </a:prstGeom>
          <a:noFill/>
          <a:ln w="9525">
            <a:solidFill>
              <a:srgbClr val="002060"/>
            </a:solidFill>
            <a:miter lim="800000"/>
            <a:headEnd/>
            <a:tailEnd/>
          </a:ln>
        </p:spPr>
        <p:txBody>
          <a:bodyPr vert="horz" wrap="square" lIns="0" tIns="0" rIns="0" bIns="0" numCol="1" anchor="t" anchorCtr="0" compatLnSpc="1">
            <a:prstTxWarp prst="textNoShape">
              <a:avLst/>
            </a:prstTxWarp>
          </a:bodyPr>
          <a:lstStyle/>
          <a:p>
            <a:pPr algn="ctr" eaLnBrk="0" hangingPunct="0"/>
            <a:r>
              <a:rPr lang="en-GB" sz="2600" b="1" noProof="1" smtClean="0">
                <a:solidFill>
                  <a:srgbClr val="002060"/>
                </a:solidFill>
                <a:latin typeface="Calibri" pitchFamily="34" charset="0"/>
                <a:ea typeface="ヒラギノ角ゴ Pro W3" charset="0"/>
                <a:cs typeface="Arial" pitchFamily="34" charset="0"/>
              </a:rPr>
              <a:t>Key challenges</a:t>
            </a:r>
          </a:p>
        </p:txBody>
      </p:sp>
      <p:sp>
        <p:nvSpPr>
          <p:cNvPr id="7"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C43BAD7C-254B-4E94-9BA8-FDC282365B5B}" type="slidenum">
              <a:rPr kumimoji="0" lang="en-GB"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Espace réservé de la date 3"/>
          <p:cNvSpPr txBox="1">
            <a:spLocks/>
          </p:cNvSpPr>
          <p:nvPr/>
        </p:nvSpPr>
        <p:spPr>
          <a:xfrm>
            <a:off x="1187624" y="6381328"/>
            <a:ext cx="2133600" cy="365125"/>
          </a:xfrm>
          <a:prstGeom prst="rect">
            <a:avLst/>
          </a:prstGeom>
        </p:spPr>
        <p:txBody>
          <a:bodyPr anchor="ctr"/>
          <a:lstStyle/>
          <a:p>
            <a:pPr marR="0" lvl="0" indent="0" fontAlgn="auto">
              <a:lnSpc>
                <a:spcPct val="100000"/>
              </a:lnSpc>
              <a:spcBef>
                <a:spcPts val="0"/>
              </a:spcBef>
              <a:spcAft>
                <a:spcPts val="0"/>
              </a:spcAft>
              <a:buClrTx/>
              <a:buSzTx/>
              <a:buFontTx/>
              <a:buNone/>
              <a:tabLst/>
              <a:defRPr/>
            </a:pPr>
            <a:fld id="{3A2457D5-21A3-4FB2-AB80-9404183B7CCC}" type="datetime1">
              <a:rPr lang="en-GB" sz="1200" smtClean="0">
                <a:solidFill>
                  <a:schemeClr val="tx1">
                    <a:tint val="75000"/>
                  </a:schemeClr>
                </a:solidFill>
              </a:rPr>
              <a:pPr marR="0" lvl="0" indent="0" fontAlgn="auto">
                <a:lnSpc>
                  <a:spcPct val="100000"/>
                </a:lnSpc>
                <a:spcBef>
                  <a:spcPts val="0"/>
                </a:spcBef>
                <a:spcAft>
                  <a:spcPts val="0"/>
                </a:spcAft>
                <a:buClrTx/>
                <a:buSzTx/>
                <a:buFontTx/>
                <a:buNone/>
                <a:tabLst/>
                <a:defRPr/>
              </a:pPr>
              <a:t>20/01/2016</a:t>
            </a:fld>
            <a:endParaRPr lang="en-GB" sz="1200" dirty="0">
              <a:solidFill>
                <a:schemeClr val="tx1">
                  <a:tint val="75000"/>
                </a:schemeClr>
              </a:solidFill>
            </a:endParaRPr>
          </a:p>
        </p:txBody>
      </p:sp>
      <p:sp>
        <p:nvSpPr>
          <p:cNvPr id="9" name="Sous-titre 2"/>
          <p:cNvSpPr txBox="1">
            <a:spLocks/>
          </p:cNvSpPr>
          <p:nvPr/>
        </p:nvSpPr>
        <p:spPr>
          <a:xfrm>
            <a:off x="1115616" y="1470651"/>
            <a:ext cx="7200800" cy="4910677"/>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2400" kern="1200">
                <a:solidFill>
                  <a:schemeClr val="accent5"/>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66700" indent="-266700">
              <a:spcBef>
                <a:spcPts val="600"/>
              </a:spcBef>
            </a:pPr>
            <a:r>
              <a:rPr lang="en-GB" sz="2000" dirty="0" smtClean="0">
                <a:solidFill>
                  <a:srgbClr val="002060"/>
                </a:solidFill>
                <a:latin typeface="Arial" pitchFamily="34" charset="0"/>
                <a:cs typeface="Arial" pitchFamily="34" charset="0"/>
              </a:rPr>
              <a:t>PPP Program that will deliver solutions, architectures, technologies and standards for the ubiquitous 5G communication infrastructures of the next decade</a:t>
            </a:r>
          </a:p>
          <a:p>
            <a:pPr marL="266700" indent="-266700">
              <a:spcBef>
                <a:spcPts val="600"/>
              </a:spcBef>
            </a:pPr>
            <a:r>
              <a:rPr lang="en-GB" sz="2000" dirty="0" smtClean="0">
                <a:solidFill>
                  <a:srgbClr val="002060"/>
                </a:solidFill>
                <a:latin typeface="Arial" pitchFamily="34" charset="0"/>
                <a:cs typeface="Arial" pitchFamily="34" charset="0"/>
              </a:rPr>
              <a:t>Program Ambitions: Key Challenges / High level KPIs </a:t>
            </a:r>
          </a:p>
          <a:p>
            <a:pPr marL="723900" lvl="2" indent="-266700" algn="l">
              <a:spcBef>
                <a:spcPts val="300"/>
              </a:spcBef>
              <a:buFont typeface="Arial" panose="020B0604020202020204" pitchFamily="34" charset="0"/>
              <a:buChar char="•"/>
            </a:pPr>
            <a:r>
              <a:rPr lang="en-GB" sz="1600" dirty="0" smtClean="0">
                <a:solidFill>
                  <a:srgbClr val="002060"/>
                </a:solidFill>
                <a:latin typeface="Arial" pitchFamily="34" charset="0"/>
                <a:cs typeface="Arial" pitchFamily="34" charset="0"/>
              </a:rPr>
              <a:t>Providing 1000 times higher wireless area capacity and more varied service capabilities compared to 2010</a:t>
            </a:r>
          </a:p>
          <a:p>
            <a:pPr marL="723900" lvl="2" indent="-266700" algn="l">
              <a:spcBef>
                <a:spcPts val="300"/>
              </a:spcBef>
              <a:buFont typeface="Arial" panose="020B0604020202020204" pitchFamily="34" charset="0"/>
              <a:buChar char="•"/>
            </a:pPr>
            <a:r>
              <a:rPr lang="en-GB" sz="1600" dirty="0" smtClean="0">
                <a:solidFill>
                  <a:srgbClr val="002060"/>
                </a:solidFill>
                <a:latin typeface="Arial" pitchFamily="34" charset="0"/>
                <a:cs typeface="Arial" pitchFamily="34" charset="0"/>
              </a:rPr>
              <a:t>Saving up to 90% of energy per service provided. The main focus will be in mobile communication networks where the dominating energy consumption comes from the radio access network</a:t>
            </a:r>
          </a:p>
          <a:p>
            <a:pPr marL="723900" lvl="2" indent="-266700" algn="l">
              <a:spcBef>
                <a:spcPts val="300"/>
              </a:spcBef>
              <a:buFont typeface="Arial" panose="020B0604020202020204" pitchFamily="34" charset="0"/>
              <a:buChar char="•"/>
            </a:pPr>
            <a:r>
              <a:rPr lang="en-GB" sz="1600" dirty="0" smtClean="0">
                <a:solidFill>
                  <a:srgbClr val="002060"/>
                </a:solidFill>
                <a:latin typeface="Arial" pitchFamily="34" charset="0"/>
                <a:cs typeface="Arial" pitchFamily="34" charset="0"/>
              </a:rPr>
              <a:t>Reducing the average service creation time cycle from 90 hours to 90 minutes</a:t>
            </a:r>
          </a:p>
          <a:p>
            <a:pPr marL="723900" lvl="2" indent="-266700" algn="l">
              <a:spcBef>
                <a:spcPts val="300"/>
              </a:spcBef>
              <a:buFont typeface="Arial" panose="020B0604020202020204" pitchFamily="34" charset="0"/>
              <a:buChar char="•"/>
            </a:pPr>
            <a:r>
              <a:rPr lang="en-GB" sz="1600" dirty="0" smtClean="0">
                <a:solidFill>
                  <a:srgbClr val="002060"/>
                </a:solidFill>
                <a:latin typeface="Arial" pitchFamily="34" charset="0"/>
                <a:cs typeface="Arial" pitchFamily="34" charset="0"/>
              </a:rPr>
              <a:t>Creating a secure, reliable and dependable Internet with a “zero perceived” downtime for services provision</a:t>
            </a:r>
          </a:p>
          <a:p>
            <a:pPr marL="723900" lvl="2" indent="-266700" algn="l">
              <a:spcBef>
                <a:spcPts val="300"/>
              </a:spcBef>
              <a:buFont typeface="Arial" panose="020B0604020202020204" pitchFamily="34" charset="0"/>
              <a:buChar char="•"/>
            </a:pPr>
            <a:r>
              <a:rPr lang="en-GB" sz="1600" dirty="0" smtClean="0">
                <a:solidFill>
                  <a:srgbClr val="002060"/>
                </a:solidFill>
                <a:latin typeface="Arial" pitchFamily="34" charset="0"/>
                <a:cs typeface="Arial" pitchFamily="34" charset="0"/>
              </a:rPr>
              <a:t>Facilitating very dense deployments of wireless communication links to connect over 7 trillion wireless devices serving over 7 billion people</a:t>
            </a:r>
          </a:p>
          <a:p>
            <a:pPr marL="723900" lvl="2" indent="-266700" algn="l">
              <a:spcBef>
                <a:spcPts val="300"/>
              </a:spcBef>
              <a:buFont typeface="Arial" panose="020B0604020202020204" pitchFamily="34" charset="0"/>
              <a:buChar char="•"/>
            </a:pPr>
            <a:r>
              <a:rPr lang="en-GB" sz="1600" dirty="0" smtClean="0">
                <a:solidFill>
                  <a:srgbClr val="002060"/>
                </a:solidFill>
                <a:latin typeface="Arial" pitchFamily="34" charset="0"/>
                <a:cs typeface="Arial" pitchFamily="34" charset="0"/>
              </a:rPr>
              <a:t>Enabling advanced User controlled privacy</a:t>
            </a:r>
          </a:p>
          <a:p>
            <a:pPr marL="266700" lvl="1" indent="-266700">
              <a:spcBef>
                <a:spcPts val="300"/>
              </a:spcBef>
            </a:pPr>
            <a:endParaRPr lang="en-GB" sz="1900" dirty="0" smtClean="0">
              <a:solidFill>
                <a:srgbClr val="002060"/>
              </a:solidFill>
              <a:latin typeface="Arial" pitchFamily="34" charset="0"/>
              <a:cs typeface="Arial" pitchFamily="34" charset="0"/>
            </a:endParaRPr>
          </a:p>
        </p:txBody>
      </p:sp>
      <p:sp>
        <p:nvSpPr>
          <p:cNvPr id="10" name="TextBox 19"/>
          <p:cNvSpPr txBox="1">
            <a:spLocks noChangeArrowheads="1"/>
          </p:cNvSpPr>
          <p:nvPr/>
        </p:nvSpPr>
        <p:spPr bwMode="auto">
          <a:xfrm>
            <a:off x="1458965" y="6580837"/>
            <a:ext cx="2127392" cy="232539"/>
          </a:xfrm>
          <a:prstGeom prst="rect">
            <a:avLst/>
          </a:prstGeom>
          <a:noFill/>
          <a:ln w="9525">
            <a:noFill/>
            <a:miter lim="800000"/>
            <a:headEnd/>
            <a:tailEnd/>
          </a:ln>
        </p:spPr>
        <p:txBody>
          <a:bodyPr wrap="none" lIns="77890" tIns="38945" rIns="77890" bIns="38945">
            <a:spAutoFit/>
          </a:bodyPr>
          <a:lstStyle/>
          <a:p>
            <a:r>
              <a:rPr lang="en-GB" sz="1000" dirty="0" smtClean="0">
                <a:solidFill>
                  <a:srgbClr val="002060"/>
                </a:solidFill>
                <a:latin typeface="+mj-lt"/>
              </a:rPr>
              <a:t>Source: 5G Infrastructure Association.</a:t>
            </a:r>
            <a:endParaRPr lang="en-GB" sz="1000" dirty="0">
              <a:solidFill>
                <a:srgbClr val="002060"/>
              </a:solidFill>
              <a:latin typeface="+mj-lt"/>
            </a:endParaRP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294967295"/>
          </p:nvPr>
        </p:nvSpPr>
        <p:spPr>
          <a:xfrm>
            <a:off x="6553200" y="6356350"/>
            <a:ext cx="2133600" cy="365125"/>
          </a:xfrm>
        </p:spPr>
        <p:txBody>
          <a:bodyPr/>
          <a:lstStyle/>
          <a:p>
            <a:fld id="{C43BAD7C-254B-4E94-9BA8-FDC282365B5B}" type="slidenum">
              <a:rPr lang="en-GB" smtClean="0"/>
              <a:pPr/>
              <a:t>5</a:t>
            </a:fld>
            <a:endParaRPr lang="en-GB"/>
          </a:p>
        </p:txBody>
      </p:sp>
      <p:sp>
        <p:nvSpPr>
          <p:cNvPr id="6" name="Espace réservé du pied de page 5"/>
          <p:cNvSpPr>
            <a:spLocks noGrp="1"/>
          </p:cNvSpPr>
          <p:nvPr>
            <p:ph type="ftr" sz="quarter" idx="4294967295"/>
          </p:nvPr>
        </p:nvSpPr>
        <p:spPr>
          <a:xfrm>
            <a:off x="3124200" y="6356350"/>
            <a:ext cx="2895600" cy="365125"/>
          </a:xfrm>
        </p:spPr>
        <p:txBody>
          <a:bodyPr/>
          <a:lstStyle/>
          <a:p>
            <a:endParaRPr lang="en-GB"/>
          </a:p>
        </p:txBody>
      </p:sp>
      <p:grpSp>
        <p:nvGrpSpPr>
          <p:cNvPr id="2" name="Group 152"/>
          <p:cNvGrpSpPr/>
          <p:nvPr/>
        </p:nvGrpSpPr>
        <p:grpSpPr>
          <a:xfrm>
            <a:off x="1187624" y="1124744"/>
            <a:ext cx="7754799" cy="5688632"/>
            <a:chOff x="1187624" y="1124744"/>
            <a:chExt cx="7754799" cy="5688632"/>
          </a:xfrm>
        </p:grpSpPr>
        <p:grpSp>
          <p:nvGrpSpPr>
            <p:cNvPr id="3" name="Group 151"/>
            <p:cNvGrpSpPr/>
            <p:nvPr/>
          </p:nvGrpSpPr>
          <p:grpSpPr>
            <a:xfrm>
              <a:off x="4167309" y="1292510"/>
              <a:ext cx="4115284" cy="5099262"/>
              <a:chOff x="4167309" y="1292510"/>
              <a:chExt cx="4115284" cy="5099262"/>
            </a:xfrm>
          </p:grpSpPr>
          <p:grpSp>
            <p:nvGrpSpPr>
              <p:cNvPr id="4" name="Group 148"/>
              <p:cNvGrpSpPr/>
              <p:nvPr/>
            </p:nvGrpSpPr>
            <p:grpSpPr>
              <a:xfrm>
                <a:off x="6984647" y="1292510"/>
                <a:ext cx="1297946" cy="5091566"/>
                <a:chOff x="6984647" y="1292510"/>
                <a:chExt cx="1297946" cy="5091566"/>
              </a:xfrm>
            </p:grpSpPr>
            <p:sp>
              <p:nvSpPr>
                <p:cNvPr id="118" name="AutoShape 2"/>
                <p:cNvSpPr>
                  <a:spLocks noChangeArrowheads="1"/>
                </p:cNvSpPr>
                <p:nvPr/>
              </p:nvSpPr>
              <p:spPr bwMode="auto">
                <a:xfrm rot="16200000">
                  <a:off x="6468964" y="3440317"/>
                  <a:ext cx="3405635" cy="125654"/>
                </a:xfrm>
                <a:prstGeom prst="roundRect">
                  <a:avLst>
                    <a:gd name="adj" fmla="val 16667"/>
                  </a:avLst>
                </a:prstGeom>
                <a:solidFill>
                  <a:srgbClr val="3333CC">
                    <a:alpha val="20000"/>
                  </a:srgbClr>
                </a:solidFill>
                <a:ln w="9525">
                  <a:solidFill>
                    <a:srgbClr val="66CCFF"/>
                  </a:solidFill>
                  <a:round/>
                  <a:headEnd/>
                  <a:tailEnd/>
                </a:ln>
                <a:effectLst/>
              </p:spPr>
              <p:txBody>
                <a:bodyPr wrap="none" anchor="ctr"/>
                <a:lstStyle/>
                <a:p>
                  <a:endParaRPr lang="en-GB">
                    <a:latin typeface="Arial" pitchFamily="34" charset="0"/>
                    <a:cs typeface="Arial" pitchFamily="34" charset="0"/>
                  </a:endParaRPr>
                </a:p>
              </p:txBody>
            </p:sp>
            <p:sp>
              <p:nvSpPr>
                <p:cNvPr id="120" name="AutoShape 3"/>
                <p:cNvSpPr>
                  <a:spLocks noChangeArrowheads="1"/>
                </p:cNvSpPr>
                <p:nvPr/>
              </p:nvSpPr>
              <p:spPr bwMode="auto">
                <a:xfrm rot="16200000">
                  <a:off x="5398654" y="3444540"/>
                  <a:ext cx="3404585" cy="116158"/>
                </a:xfrm>
                <a:prstGeom prst="roundRect">
                  <a:avLst>
                    <a:gd name="adj" fmla="val 16667"/>
                  </a:avLst>
                </a:prstGeom>
                <a:solidFill>
                  <a:srgbClr val="3333CC">
                    <a:alpha val="20000"/>
                  </a:srgbClr>
                </a:solidFill>
                <a:ln w="9525">
                  <a:solidFill>
                    <a:srgbClr val="66CCFF"/>
                  </a:solidFill>
                  <a:round/>
                  <a:headEnd/>
                  <a:tailEnd/>
                </a:ln>
                <a:effectLst/>
              </p:spPr>
              <p:txBody>
                <a:bodyPr wrap="none" anchor="ctr"/>
                <a:lstStyle/>
                <a:p>
                  <a:endParaRPr lang="en-GB">
                    <a:latin typeface="Arial" pitchFamily="34" charset="0"/>
                    <a:cs typeface="Arial" pitchFamily="34" charset="0"/>
                  </a:endParaRPr>
                </a:p>
              </p:txBody>
            </p:sp>
            <p:sp>
              <p:nvSpPr>
                <p:cNvPr id="121" name="AutoShape 4"/>
                <p:cNvSpPr>
                  <a:spLocks noChangeArrowheads="1"/>
                </p:cNvSpPr>
                <p:nvPr/>
              </p:nvSpPr>
              <p:spPr bwMode="auto">
                <a:xfrm rot="16200000">
                  <a:off x="6259563" y="3440317"/>
                  <a:ext cx="3405635" cy="125654"/>
                </a:xfrm>
                <a:prstGeom prst="roundRect">
                  <a:avLst>
                    <a:gd name="adj" fmla="val 16667"/>
                  </a:avLst>
                </a:prstGeom>
                <a:solidFill>
                  <a:srgbClr val="3333CC">
                    <a:alpha val="20000"/>
                  </a:srgbClr>
                </a:solidFill>
                <a:ln w="9525">
                  <a:solidFill>
                    <a:srgbClr val="66CCFF"/>
                  </a:solidFill>
                  <a:round/>
                  <a:headEnd/>
                  <a:tailEnd/>
                </a:ln>
                <a:effectLst/>
              </p:spPr>
              <p:txBody>
                <a:bodyPr wrap="none" anchor="ctr"/>
                <a:lstStyle/>
                <a:p>
                  <a:endParaRPr lang="en-GB">
                    <a:latin typeface="Arial" pitchFamily="34" charset="0"/>
                    <a:cs typeface="Arial" pitchFamily="34" charset="0"/>
                  </a:endParaRPr>
                </a:p>
              </p:txBody>
            </p:sp>
            <p:sp>
              <p:nvSpPr>
                <p:cNvPr id="122" name="AutoShape 5"/>
                <p:cNvSpPr>
                  <a:spLocks noChangeArrowheads="1"/>
                </p:cNvSpPr>
                <p:nvPr/>
              </p:nvSpPr>
              <p:spPr bwMode="auto">
                <a:xfrm rot="16200000">
                  <a:off x="6117105" y="3440317"/>
                  <a:ext cx="3405635" cy="125654"/>
                </a:xfrm>
                <a:prstGeom prst="roundRect">
                  <a:avLst>
                    <a:gd name="adj" fmla="val 16667"/>
                  </a:avLst>
                </a:prstGeom>
                <a:solidFill>
                  <a:srgbClr val="3333CC">
                    <a:alpha val="20000"/>
                  </a:srgbClr>
                </a:solidFill>
                <a:ln w="9525">
                  <a:solidFill>
                    <a:srgbClr val="66CCFF"/>
                  </a:solidFill>
                  <a:round/>
                  <a:headEnd/>
                  <a:tailEnd/>
                </a:ln>
                <a:effectLst/>
              </p:spPr>
              <p:txBody>
                <a:bodyPr wrap="none" anchor="ctr"/>
                <a:lstStyle/>
                <a:p>
                  <a:endParaRPr lang="en-GB">
                    <a:latin typeface="Arial" pitchFamily="34" charset="0"/>
                    <a:cs typeface="Arial" pitchFamily="34" charset="0"/>
                  </a:endParaRPr>
                </a:p>
              </p:txBody>
            </p:sp>
            <p:sp>
              <p:nvSpPr>
                <p:cNvPr id="123" name="AutoShape 6"/>
                <p:cNvSpPr>
                  <a:spLocks noChangeArrowheads="1"/>
                </p:cNvSpPr>
                <p:nvPr/>
              </p:nvSpPr>
              <p:spPr bwMode="auto">
                <a:xfrm rot="16200000">
                  <a:off x="5965401" y="3440317"/>
                  <a:ext cx="3405635" cy="125654"/>
                </a:xfrm>
                <a:prstGeom prst="roundRect">
                  <a:avLst>
                    <a:gd name="adj" fmla="val 16667"/>
                  </a:avLst>
                </a:prstGeom>
                <a:solidFill>
                  <a:srgbClr val="3333CC">
                    <a:alpha val="20000"/>
                  </a:srgbClr>
                </a:solidFill>
                <a:ln w="9525">
                  <a:solidFill>
                    <a:srgbClr val="66CCFF"/>
                  </a:solidFill>
                  <a:round/>
                  <a:headEnd/>
                  <a:tailEnd/>
                </a:ln>
                <a:effectLst/>
              </p:spPr>
              <p:txBody>
                <a:bodyPr wrap="none" anchor="ctr"/>
                <a:lstStyle/>
                <a:p>
                  <a:endParaRPr lang="en-GB">
                    <a:latin typeface="Arial" pitchFamily="34" charset="0"/>
                    <a:cs typeface="Arial" pitchFamily="34" charset="0"/>
                  </a:endParaRPr>
                </a:p>
              </p:txBody>
            </p:sp>
            <p:sp>
              <p:nvSpPr>
                <p:cNvPr id="124" name="AutoShape 7"/>
                <p:cNvSpPr>
                  <a:spLocks noChangeArrowheads="1"/>
                </p:cNvSpPr>
                <p:nvPr/>
              </p:nvSpPr>
              <p:spPr bwMode="auto">
                <a:xfrm rot="16200000">
                  <a:off x="5826620" y="3434540"/>
                  <a:ext cx="3398283" cy="125654"/>
                </a:xfrm>
                <a:prstGeom prst="roundRect">
                  <a:avLst>
                    <a:gd name="adj" fmla="val 16667"/>
                  </a:avLst>
                </a:prstGeom>
                <a:solidFill>
                  <a:srgbClr val="3333CC">
                    <a:alpha val="20000"/>
                  </a:srgbClr>
                </a:solidFill>
                <a:ln w="9525">
                  <a:solidFill>
                    <a:srgbClr val="66CCFF"/>
                  </a:solidFill>
                  <a:round/>
                  <a:headEnd/>
                  <a:tailEnd/>
                </a:ln>
                <a:effectLst/>
              </p:spPr>
              <p:txBody>
                <a:bodyPr wrap="none" anchor="ctr"/>
                <a:lstStyle/>
                <a:p>
                  <a:endParaRPr lang="en-GB">
                    <a:latin typeface="Arial" pitchFamily="34" charset="0"/>
                    <a:cs typeface="Arial" pitchFamily="34" charset="0"/>
                  </a:endParaRPr>
                </a:p>
              </p:txBody>
            </p:sp>
            <p:sp>
              <p:nvSpPr>
                <p:cNvPr id="125" name="AutoShape 8"/>
                <p:cNvSpPr>
                  <a:spLocks noChangeArrowheads="1"/>
                </p:cNvSpPr>
                <p:nvPr/>
              </p:nvSpPr>
              <p:spPr bwMode="auto">
                <a:xfrm rot="16200000">
                  <a:off x="5681012" y="3439792"/>
                  <a:ext cx="3404585" cy="125654"/>
                </a:xfrm>
                <a:prstGeom prst="roundRect">
                  <a:avLst>
                    <a:gd name="adj" fmla="val 16667"/>
                  </a:avLst>
                </a:prstGeom>
                <a:solidFill>
                  <a:srgbClr val="3333CC">
                    <a:alpha val="20000"/>
                  </a:srgbClr>
                </a:solidFill>
                <a:ln w="9525">
                  <a:solidFill>
                    <a:srgbClr val="66CCFF"/>
                  </a:solidFill>
                  <a:round/>
                  <a:headEnd/>
                  <a:tailEnd/>
                </a:ln>
                <a:effectLst/>
              </p:spPr>
              <p:txBody>
                <a:bodyPr wrap="none" anchor="ctr"/>
                <a:lstStyle/>
                <a:p>
                  <a:endParaRPr lang="en-GB">
                    <a:latin typeface="Arial" pitchFamily="34" charset="0"/>
                    <a:cs typeface="Arial" pitchFamily="34" charset="0"/>
                  </a:endParaRPr>
                </a:p>
              </p:txBody>
            </p:sp>
            <p:sp>
              <p:nvSpPr>
                <p:cNvPr id="126" name="AutoShape 9"/>
                <p:cNvSpPr>
                  <a:spLocks noChangeArrowheads="1"/>
                </p:cNvSpPr>
                <p:nvPr/>
              </p:nvSpPr>
              <p:spPr bwMode="auto">
                <a:xfrm rot="16200000">
                  <a:off x="5538554" y="3439792"/>
                  <a:ext cx="3404585" cy="125654"/>
                </a:xfrm>
                <a:prstGeom prst="roundRect">
                  <a:avLst>
                    <a:gd name="adj" fmla="val 16667"/>
                  </a:avLst>
                </a:prstGeom>
                <a:solidFill>
                  <a:srgbClr val="3333CC">
                    <a:alpha val="20000"/>
                  </a:srgbClr>
                </a:solidFill>
                <a:ln w="9525">
                  <a:solidFill>
                    <a:srgbClr val="66CCFF"/>
                  </a:solidFill>
                  <a:round/>
                  <a:headEnd/>
                  <a:tailEnd/>
                </a:ln>
                <a:effectLst/>
              </p:spPr>
              <p:txBody>
                <a:bodyPr wrap="none" anchor="ctr"/>
                <a:lstStyle/>
                <a:p>
                  <a:endParaRPr lang="en-GB">
                    <a:latin typeface="Arial" pitchFamily="34" charset="0"/>
                    <a:cs typeface="Arial" pitchFamily="34" charset="0"/>
                  </a:endParaRPr>
                </a:p>
              </p:txBody>
            </p:sp>
            <p:sp>
              <p:nvSpPr>
                <p:cNvPr id="127" name="Text Box 10"/>
                <p:cNvSpPr txBox="1">
                  <a:spLocks noChangeArrowheads="1"/>
                </p:cNvSpPr>
                <p:nvPr/>
              </p:nvSpPr>
              <p:spPr bwMode="auto">
                <a:xfrm rot="16200000">
                  <a:off x="7295058" y="5613208"/>
                  <a:ext cx="1295514" cy="246221"/>
                </a:xfrm>
                <a:prstGeom prst="rect">
                  <a:avLst/>
                </a:prstGeom>
                <a:noFill/>
                <a:ln w="9525">
                  <a:noFill/>
                  <a:miter lim="800000"/>
                  <a:headEnd/>
                  <a:tailEnd/>
                </a:ln>
                <a:effectLst/>
              </p:spPr>
              <p:txBody>
                <a:bodyPr wrap="square">
                  <a:spAutoFit/>
                </a:bodyPr>
                <a:lstStyle/>
                <a:p>
                  <a:pPr eaLnBrk="0" hangingPunct="0"/>
                  <a:r>
                    <a:rPr lang="en-GB" sz="1000" b="1" smtClean="0">
                      <a:latin typeface="Arial" pitchFamily="34" charset="0"/>
                      <a:cs typeface="Arial" pitchFamily="34" charset="0"/>
                    </a:rPr>
                    <a:t>Topic area 7</a:t>
                  </a:r>
                  <a:endParaRPr lang="en-GB" sz="1000" b="1">
                    <a:latin typeface="Arial" pitchFamily="34" charset="0"/>
                    <a:cs typeface="Arial" pitchFamily="34" charset="0"/>
                  </a:endParaRPr>
                </a:p>
              </p:txBody>
            </p:sp>
            <p:sp>
              <p:nvSpPr>
                <p:cNvPr id="128" name="Text Box 11"/>
                <p:cNvSpPr txBox="1">
                  <a:spLocks noChangeArrowheads="1"/>
                </p:cNvSpPr>
                <p:nvPr/>
              </p:nvSpPr>
              <p:spPr bwMode="auto">
                <a:xfrm rot="16200000">
                  <a:off x="7456377" y="5557858"/>
                  <a:ext cx="1406212" cy="246221"/>
                </a:xfrm>
                <a:prstGeom prst="rect">
                  <a:avLst/>
                </a:prstGeom>
                <a:noFill/>
                <a:ln w="9525">
                  <a:noFill/>
                  <a:miter lim="800000"/>
                  <a:headEnd/>
                  <a:tailEnd/>
                </a:ln>
                <a:effectLst/>
              </p:spPr>
              <p:txBody>
                <a:bodyPr wrap="square">
                  <a:spAutoFit/>
                </a:bodyPr>
                <a:lstStyle/>
                <a:p>
                  <a:pPr eaLnBrk="0" hangingPunct="0"/>
                  <a:r>
                    <a:rPr lang="en-GB" sz="1000" b="1" smtClean="0">
                      <a:latin typeface="Arial" pitchFamily="34" charset="0"/>
                      <a:cs typeface="Arial" pitchFamily="34" charset="0"/>
                    </a:rPr>
                    <a:t>Topic area m</a:t>
                  </a:r>
                  <a:endParaRPr lang="en-GB" sz="1000" b="1">
                    <a:latin typeface="Arial" pitchFamily="34" charset="0"/>
                    <a:cs typeface="Arial" pitchFamily="34" charset="0"/>
                  </a:endParaRPr>
                </a:p>
              </p:txBody>
            </p:sp>
            <p:sp>
              <p:nvSpPr>
                <p:cNvPr id="129" name="Text Box 12"/>
                <p:cNvSpPr txBox="1">
                  <a:spLocks noChangeArrowheads="1"/>
                </p:cNvSpPr>
                <p:nvPr/>
              </p:nvSpPr>
              <p:spPr bwMode="auto">
                <a:xfrm rot="16200000">
                  <a:off x="7013064" y="5613205"/>
                  <a:ext cx="1295516" cy="246221"/>
                </a:xfrm>
                <a:prstGeom prst="rect">
                  <a:avLst/>
                </a:prstGeom>
                <a:noFill/>
                <a:ln w="9525">
                  <a:noFill/>
                  <a:miter lim="800000"/>
                  <a:headEnd/>
                  <a:tailEnd/>
                </a:ln>
                <a:effectLst/>
              </p:spPr>
              <p:txBody>
                <a:bodyPr wrap="square">
                  <a:spAutoFit/>
                </a:bodyPr>
                <a:lstStyle/>
                <a:p>
                  <a:pPr eaLnBrk="0" hangingPunct="0"/>
                  <a:r>
                    <a:rPr lang="en-GB" sz="1000" b="1" smtClean="0">
                      <a:latin typeface="Arial" pitchFamily="34" charset="0"/>
                      <a:cs typeface="Arial" pitchFamily="34" charset="0"/>
                    </a:rPr>
                    <a:t>Topic area 5</a:t>
                  </a:r>
                  <a:endParaRPr lang="en-GB" sz="1000" b="1">
                    <a:latin typeface="Arial" pitchFamily="34" charset="0"/>
                    <a:cs typeface="Arial" pitchFamily="34" charset="0"/>
                  </a:endParaRPr>
                </a:p>
              </p:txBody>
            </p:sp>
            <p:sp>
              <p:nvSpPr>
                <p:cNvPr id="130" name="Text Box 13"/>
                <p:cNvSpPr txBox="1">
                  <a:spLocks noChangeArrowheads="1"/>
                </p:cNvSpPr>
                <p:nvPr/>
              </p:nvSpPr>
              <p:spPr bwMode="auto">
                <a:xfrm rot="16200000">
                  <a:off x="6460001" y="5613208"/>
                  <a:ext cx="1295514" cy="246221"/>
                </a:xfrm>
                <a:prstGeom prst="rect">
                  <a:avLst/>
                </a:prstGeom>
                <a:noFill/>
                <a:ln w="9525">
                  <a:noFill/>
                  <a:miter lim="800000"/>
                  <a:headEnd/>
                  <a:tailEnd/>
                </a:ln>
                <a:effectLst/>
              </p:spPr>
              <p:txBody>
                <a:bodyPr wrap="square">
                  <a:spAutoFit/>
                </a:bodyPr>
                <a:lstStyle/>
                <a:p>
                  <a:pPr eaLnBrk="0" hangingPunct="0"/>
                  <a:r>
                    <a:rPr lang="en-GB" sz="1000" b="1" smtClean="0">
                      <a:latin typeface="Arial" pitchFamily="34" charset="0"/>
                      <a:cs typeface="Arial" pitchFamily="34" charset="0"/>
                    </a:rPr>
                    <a:t>Topic area 1</a:t>
                  </a:r>
                  <a:endParaRPr lang="en-GB" sz="1000" b="1">
                    <a:latin typeface="Arial" pitchFamily="34" charset="0"/>
                    <a:cs typeface="Arial" pitchFamily="34" charset="0"/>
                  </a:endParaRPr>
                </a:p>
              </p:txBody>
            </p:sp>
            <p:sp>
              <p:nvSpPr>
                <p:cNvPr id="131" name="Rectangle 18"/>
                <p:cNvSpPr>
                  <a:spLocks noChangeArrowheads="1"/>
                </p:cNvSpPr>
                <p:nvPr/>
              </p:nvSpPr>
              <p:spPr bwMode="auto">
                <a:xfrm rot="16200000">
                  <a:off x="6882261" y="5613207"/>
                  <a:ext cx="1295512" cy="246221"/>
                </a:xfrm>
                <a:prstGeom prst="rect">
                  <a:avLst/>
                </a:prstGeom>
                <a:noFill/>
                <a:ln w="12700">
                  <a:noFill/>
                  <a:miter lim="800000"/>
                  <a:headEnd/>
                  <a:tailEnd/>
                </a:ln>
                <a:effectLst/>
              </p:spPr>
              <p:txBody>
                <a:bodyPr wrap="square">
                  <a:spAutoFit/>
                </a:bodyPr>
                <a:lstStyle/>
                <a:p>
                  <a:pPr defTabSz="762000" eaLnBrk="0" hangingPunct="0"/>
                  <a:r>
                    <a:rPr lang="en-GB" sz="1000" b="1" smtClean="0">
                      <a:latin typeface="Arial" pitchFamily="34" charset="0"/>
                      <a:cs typeface="Arial" pitchFamily="34" charset="0"/>
                    </a:rPr>
                    <a:t>Topic area 4</a:t>
                  </a:r>
                  <a:endParaRPr lang="en-GB" sz="1000" b="1">
                    <a:latin typeface="Arial" pitchFamily="34" charset="0"/>
                    <a:cs typeface="Arial" pitchFamily="34" charset="0"/>
                  </a:endParaRPr>
                </a:p>
              </p:txBody>
            </p:sp>
            <p:sp>
              <p:nvSpPr>
                <p:cNvPr id="132" name="AutoShape 20"/>
                <p:cNvSpPr>
                  <a:spLocks noChangeArrowheads="1"/>
                </p:cNvSpPr>
                <p:nvPr/>
              </p:nvSpPr>
              <p:spPr bwMode="auto">
                <a:xfrm rot="16200000">
                  <a:off x="7352717" y="4154187"/>
                  <a:ext cx="558679" cy="1238283"/>
                </a:xfrm>
                <a:prstGeom prst="roundRect">
                  <a:avLst>
                    <a:gd name="adj" fmla="val 16667"/>
                  </a:avLst>
                </a:prstGeom>
                <a:solidFill>
                  <a:srgbClr val="FFFF66"/>
                </a:solidFill>
                <a:ln w="12700">
                  <a:solidFill>
                    <a:schemeClr val="tx1"/>
                  </a:solidFill>
                  <a:round/>
                  <a:headEnd/>
                  <a:tailEnd/>
                </a:ln>
                <a:effectLst/>
              </p:spPr>
              <p:txBody>
                <a:bodyPr wrap="none" anchor="ctr"/>
                <a:lstStyle/>
                <a:p>
                  <a:endParaRPr lang="en-GB">
                    <a:latin typeface="Arial" pitchFamily="34" charset="0"/>
                    <a:cs typeface="Arial" pitchFamily="34" charset="0"/>
                  </a:endParaRPr>
                </a:p>
              </p:txBody>
            </p:sp>
            <p:sp>
              <p:nvSpPr>
                <p:cNvPr id="133" name="AutoShape 21"/>
                <p:cNvSpPr>
                  <a:spLocks noChangeArrowheads="1"/>
                </p:cNvSpPr>
                <p:nvPr/>
              </p:nvSpPr>
              <p:spPr bwMode="auto">
                <a:xfrm rot="16200000">
                  <a:off x="7353813" y="3371872"/>
                  <a:ext cx="558679" cy="1236091"/>
                </a:xfrm>
                <a:prstGeom prst="roundRect">
                  <a:avLst>
                    <a:gd name="adj" fmla="val 16667"/>
                  </a:avLst>
                </a:prstGeom>
                <a:solidFill>
                  <a:srgbClr val="FFFF00"/>
                </a:solidFill>
                <a:ln w="12700">
                  <a:solidFill>
                    <a:schemeClr val="tx1"/>
                  </a:solidFill>
                  <a:round/>
                  <a:headEnd/>
                  <a:tailEnd/>
                </a:ln>
                <a:effectLst/>
              </p:spPr>
              <p:txBody>
                <a:bodyPr wrap="none" anchor="ctr"/>
                <a:lstStyle/>
                <a:p>
                  <a:endParaRPr lang="en-GB">
                    <a:latin typeface="Arial" pitchFamily="34" charset="0"/>
                    <a:cs typeface="Arial" pitchFamily="34" charset="0"/>
                  </a:endParaRPr>
                </a:p>
              </p:txBody>
            </p:sp>
            <p:sp>
              <p:nvSpPr>
                <p:cNvPr id="134" name="AutoShape 22"/>
                <p:cNvSpPr>
                  <a:spLocks noChangeArrowheads="1"/>
                </p:cNvSpPr>
                <p:nvPr/>
              </p:nvSpPr>
              <p:spPr bwMode="auto">
                <a:xfrm rot="16200000">
                  <a:off x="7352717" y="2572662"/>
                  <a:ext cx="558679" cy="1238282"/>
                </a:xfrm>
                <a:prstGeom prst="roundRect">
                  <a:avLst>
                    <a:gd name="adj" fmla="val 16667"/>
                  </a:avLst>
                </a:prstGeom>
                <a:solidFill>
                  <a:srgbClr val="FFCC00"/>
                </a:solidFill>
                <a:ln w="12700">
                  <a:solidFill>
                    <a:schemeClr val="tx1"/>
                  </a:solidFill>
                  <a:round/>
                  <a:headEnd/>
                  <a:tailEnd/>
                </a:ln>
                <a:effectLst/>
              </p:spPr>
              <p:txBody>
                <a:bodyPr wrap="none" anchor="ctr"/>
                <a:lstStyle/>
                <a:p>
                  <a:endParaRPr lang="en-GB">
                    <a:latin typeface="Arial" pitchFamily="34" charset="0"/>
                    <a:cs typeface="Arial" pitchFamily="34" charset="0"/>
                  </a:endParaRPr>
                </a:p>
              </p:txBody>
            </p:sp>
            <p:sp>
              <p:nvSpPr>
                <p:cNvPr id="135" name="AutoShape 23"/>
                <p:cNvSpPr>
                  <a:spLocks noChangeArrowheads="1"/>
                </p:cNvSpPr>
                <p:nvPr/>
              </p:nvSpPr>
              <p:spPr bwMode="auto">
                <a:xfrm rot="16200000">
                  <a:off x="7352147" y="1623434"/>
                  <a:ext cx="557629" cy="1240474"/>
                </a:xfrm>
                <a:prstGeom prst="roundRect">
                  <a:avLst>
                    <a:gd name="adj" fmla="val 16667"/>
                  </a:avLst>
                </a:prstGeom>
                <a:solidFill>
                  <a:srgbClr val="FF9900"/>
                </a:solidFill>
                <a:ln w="12700">
                  <a:solidFill>
                    <a:schemeClr val="tx1"/>
                  </a:solidFill>
                  <a:round/>
                  <a:headEnd/>
                  <a:tailEnd/>
                </a:ln>
                <a:effectLst/>
              </p:spPr>
              <p:txBody>
                <a:bodyPr wrap="none" anchor="ctr"/>
                <a:lstStyle/>
                <a:p>
                  <a:endParaRPr lang="en-GB">
                    <a:latin typeface="Arial" pitchFamily="34" charset="0"/>
                    <a:cs typeface="Arial" pitchFamily="34" charset="0"/>
                  </a:endParaRPr>
                </a:p>
              </p:txBody>
            </p:sp>
            <p:sp>
              <p:nvSpPr>
                <p:cNvPr id="136" name="Oval 24"/>
                <p:cNvSpPr>
                  <a:spLocks noChangeArrowheads="1"/>
                </p:cNvSpPr>
                <p:nvPr/>
              </p:nvSpPr>
              <p:spPr bwMode="auto">
                <a:xfrm rot="16200000">
                  <a:off x="7130860" y="4528093"/>
                  <a:ext cx="804415" cy="496774"/>
                </a:xfrm>
                <a:prstGeom prst="ellipse">
                  <a:avLst/>
                </a:prstGeom>
                <a:solidFill>
                  <a:schemeClr val="bg1"/>
                </a:solidFill>
                <a:ln w="12700">
                  <a:solidFill>
                    <a:schemeClr val="tx1"/>
                  </a:solidFill>
                  <a:round/>
                  <a:headEnd/>
                  <a:tailEnd/>
                </a:ln>
                <a:effectLst/>
              </p:spPr>
              <p:txBody>
                <a:bodyPr wrap="none" anchor="ctr"/>
                <a:lstStyle/>
                <a:p>
                  <a:endParaRPr lang="en-GB">
                    <a:latin typeface="Arial" pitchFamily="34" charset="0"/>
                    <a:cs typeface="Arial" pitchFamily="34" charset="0"/>
                  </a:endParaRPr>
                </a:p>
              </p:txBody>
            </p:sp>
            <p:sp>
              <p:nvSpPr>
                <p:cNvPr id="137" name="Oval 32"/>
                <p:cNvSpPr>
                  <a:spLocks noChangeArrowheads="1"/>
                </p:cNvSpPr>
                <p:nvPr/>
              </p:nvSpPr>
              <p:spPr bwMode="auto">
                <a:xfrm rot="16200000">
                  <a:off x="7140291" y="4650441"/>
                  <a:ext cx="803364" cy="240351"/>
                </a:xfrm>
                <a:prstGeom prst="ellipse">
                  <a:avLst/>
                </a:prstGeom>
                <a:noFill/>
                <a:ln w="9525">
                  <a:noFill/>
                  <a:round/>
                  <a:headEnd/>
                  <a:tailEnd/>
                </a:ln>
                <a:effectLst/>
              </p:spPr>
              <p:txBody>
                <a:bodyPr wrap="none" anchor="ctr"/>
                <a:lstStyle/>
                <a:p>
                  <a:pPr algn="ctr"/>
                  <a:r>
                    <a:rPr lang="en-GB" sz="1000" b="1" smtClean="0">
                      <a:latin typeface="Arial" pitchFamily="34" charset="0"/>
                      <a:cs typeface="Arial" pitchFamily="34" charset="0"/>
                    </a:rPr>
                    <a:t>Project 1</a:t>
                  </a:r>
                  <a:endParaRPr lang="en-GB" sz="1000" b="1">
                    <a:latin typeface="Arial" pitchFamily="34" charset="0"/>
                    <a:cs typeface="Arial" pitchFamily="34" charset="0"/>
                  </a:endParaRPr>
                </a:p>
              </p:txBody>
            </p:sp>
            <p:sp>
              <p:nvSpPr>
                <p:cNvPr id="138" name="Oval 33"/>
                <p:cNvSpPr>
                  <a:spLocks noChangeArrowheads="1"/>
                </p:cNvSpPr>
                <p:nvPr/>
              </p:nvSpPr>
              <p:spPr bwMode="auto">
                <a:xfrm rot="16200000">
                  <a:off x="7133577" y="3713701"/>
                  <a:ext cx="803365" cy="496774"/>
                </a:xfrm>
                <a:prstGeom prst="ellipse">
                  <a:avLst/>
                </a:prstGeom>
                <a:solidFill>
                  <a:schemeClr val="bg1"/>
                </a:solidFill>
                <a:ln w="12700">
                  <a:solidFill>
                    <a:schemeClr val="tx1"/>
                  </a:solidFill>
                  <a:round/>
                  <a:headEnd/>
                  <a:tailEnd/>
                </a:ln>
                <a:effectLst/>
              </p:spPr>
              <p:txBody>
                <a:bodyPr wrap="none" anchor="ctr"/>
                <a:lstStyle/>
                <a:p>
                  <a:endParaRPr lang="en-GB">
                    <a:latin typeface="Arial" pitchFamily="34" charset="0"/>
                    <a:cs typeface="Arial" pitchFamily="34" charset="0"/>
                  </a:endParaRPr>
                </a:p>
              </p:txBody>
            </p:sp>
            <p:sp>
              <p:nvSpPr>
                <p:cNvPr id="139" name="Oval 36"/>
                <p:cNvSpPr>
                  <a:spLocks noChangeArrowheads="1"/>
                </p:cNvSpPr>
                <p:nvPr/>
              </p:nvSpPr>
              <p:spPr bwMode="auto">
                <a:xfrm rot="16200000">
                  <a:off x="7131385" y="2914537"/>
                  <a:ext cx="803365" cy="496774"/>
                </a:xfrm>
                <a:prstGeom prst="ellipse">
                  <a:avLst/>
                </a:prstGeom>
                <a:solidFill>
                  <a:schemeClr val="bg1"/>
                </a:solidFill>
                <a:ln w="12700">
                  <a:solidFill>
                    <a:schemeClr val="tx1"/>
                  </a:solidFill>
                  <a:round/>
                  <a:headEnd/>
                  <a:tailEnd/>
                </a:ln>
                <a:effectLst/>
              </p:spPr>
              <p:txBody>
                <a:bodyPr wrap="none" anchor="ctr"/>
                <a:lstStyle/>
                <a:p>
                  <a:endParaRPr lang="en-GB">
                    <a:latin typeface="Arial" pitchFamily="34" charset="0"/>
                    <a:cs typeface="Arial" pitchFamily="34" charset="0"/>
                  </a:endParaRPr>
                </a:p>
              </p:txBody>
            </p:sp>
            <p:sp>
              <p:nvSpPr>
                <p:cNvPr id="140" name="Oval 39"/>
                <p:cNvSpPr>
                  <a:spLocks noChangeArrowheads="1"/>
                </p:cNvSpPr>
                <p:nvPr/>
              </p:nvSpPr>
              <p:spPr bwMode="auto">
                <a:xfrm rot="16200000">
                  <a:off x="7128668" y="1972706"/>
                  <a:ext cx="804415" cy="496774"/>
                </a:xfrm>
                <a:prstGeom prst="ellipse">
                  <a:avLst/>
                </a:prstGeom>
                <a:solidFill>
                  <a:schemeClr val="bg1"/>
                </a:solidFill>
                <a:ln w="12700">
                  <a:solidFill>
                    <a:schemeClr val="tx1"/>
                  </a:solidFill>
                  <a:round/>
                  <a:headEnd/>
                  <a:tailEnd/>
                </a:ln>
                <a:effectLst/>
              </p:spPr>
              <p:txBody>
                <a:bodyPr wrap="none" anchor="ctr"/>
                <a:lstStyle/>
                <a:p>
                  <a:endParaRPr lang="en-GB">
                    <a:latin typeface="Arial" pitchFamily="34" charset="0"/>
                    <a:cs typeface="Arial" pitchFamily="34" charset="0"/>
                  </a:endParaRPr>
                </a:p>
              </p:txBody>
            </p:sp>
            <p:sp>
              <p:nvSpPr>
                <p:cNvPr id="141" name="Rectangle 42"/>
                <p:cNvSpPr>
                  <a:spLocks noChangeArrowheads="1"/>
                </p:cNvSpPr>
                <p:nvPr/>
              </p:nvSpPr>
              <p:spPr bwMode="auto">
                <a:xfrm rot="16200000">
                  <a:off x="7168568" y="5627713"/>
                  <a:ext cx="1266501" cy="246221"/>
                </a:xfrm>
                <a:prstGeom prst="rect">
                  <a:avLst/>
                </a:prstGeom>
                <a:noFill/>
                <a:ln w="12700">
                  <a:noFill/>
                  <a:miter lim="800000"/>
                  <a:headEnd/>
                  <a:tailEnd/>
                </a:ln>
                <a:effectLst/>
              </p:spPr>
              <p:txBody>
                <a:bodyPr wrap="square">
                  <a:spAutoFit/>
                </a:bodyPr>
                <a:lstStyle/>
                <a:p>
                  <a:pPr defTabSz="762000" eaLnBrk="0" hangingPunct="0"/>
                  <a:r>
                    <a:rPr lang="en-GB" sz="1000" b="1" smtClean="0">
                      <a:latin typeface="Arial" pitchFamily="34" charset="0"/>
                      <a:cs typeface="Arial" pitchFamily="34" charset="0"/>
                    </a:rPr>
                    <a:t>Topic area 6</a:t>
                  </a:r>
                  <a:endParaRPr lang="en-GB" sz="1000" b="1">
                    <a:latin typeface="Arial" pitchFamily="34" charset="0"/>
                    <a:cs typeface="Arial" pitchFamily="34" charset="0"/>
                  </a:endParaRPr>
                </a:p>
              </p:txBody>
            </p:sp>
            <p:sp>
              <p:nvSpPr>
                <p:cNvPr id="142" name="Rectangle 43"/>
                <p:cNvSpPr>
                  <a:spLocks noChangeArrowheads="1"/>
                </p:cNvSpPr>
                <p:nvPr/>
              </p:nvSpPr>
              <p:spPr bwMode="auto">
                <a:xfrm rot="16200000">
                  <a:off x="6741261" y="5613207"/>
                  <a:ext cx="1295517" cy="246221"/>
                </a:xfrm>
                <a:prstGeom prst="rect">
                  <a:avLst/>
                </a:prstGeom>
                <a:noFill/>
                <a:ln w="12700">
                  <a:noFill/>
                  <a:miter lim="800000"/>
                  <a:headEnd/>
                  <a:tailEnd/>
                </a:ln>
                <a:effectLst/>
              </p:spPr>
              <p:txBody>
                <a:bodyPr wrap="square">
                  <a:spAutoFit/>
                </a:bodyPr>
                <a:lstStyle/>
                <a:p>
                  <a:pPr defTabSz="762000" eaLnBrk="0" hangingPunct="0"/>
                  <a:r>
                    <a:rPr lang="en-GB" sz="1000" b="1" smtClean="0">
                      <a:latin typeface="Arial" pitchFamily="34" charset="0"/>
                      <a:cs typeface="Arial" pitchFamily="34" charset="0"/>
                    </a:rPr>
                    <a:t>Topic area 3</a:t>
                  </a:r>
                  <a:endParaRPr lang="en-GB" sz="1000" b="1">
                    <a:latin typeface="Arial" pitchFamily="34" charset="0"/>
                    <a:cs typeface="Arial" pitchFamily="34" charset="0"/>
                  </a:endParaRPr>
                </a:p>
              </p:txBody>
            </p:sp>
            <p:sp>
              <p:nvSpPr>
                <p:cNvPr id="143" name="Rectangle 44"/>
                <p:cNvSpPr>
                  <a:spLocks noChangeArrowheads="1"/>
                </p:cNvSpPr>
                <p:nvPr/>
              </p:nvSpPr>
              <p:spPr bwMode="auto">
                <a:xfrm rot="16200000">
                  <a:off x="6600265" y="5613207"/>
                  <a:ext cx="1295515" cy="246221"/>
                </a:xfrm>
                <a:prstGeom prst="rect">
                  <a:avLst/>
                </a:prstGeom>
                <a:noFill/>
                <a:ln w="12700">
                  <a:noFill/>
                  <a:miter lim="800000"/>
                  <a:headEnd/>
                  <a:tailEnd/>
                </a:ln>
                <a:effectLst/>
              </p:spPr>
              <p:txBody>
                <a:bodyPr wrap="square">
                  <a:spAutoFit/>
                </a:bodyPr>
                <a:lstStyle/>
                <a:p>
                  <a:pPr defTabSz="762000" eaLnBrk="0" hangingPunct="0"/>
                  <a:r>
                    <a:rPr lang="en-GB" sz="1000" b="1" smtClean="0">
                      <a:latin typeface="Arial" pitchFamily="34" charset="0"/>
                      <a:cs typeface="Arial" pitchFamily="34" charset="0"/>
                    </a:rPr>
                    <a:t>Topic area 2</a:t>
                  </a:r>
                  <a:endParaRPr lang="en-GB" sz="1000" b="1">
                    <a:latin typeface="Arial" pitchFamily="34" charset="0"/>
                    <a:cs typeface="Arial" pitchFamily="34" charset="0"/>
                  </a:endParaRPr>
                </a:p>
              </p:txBody>
            </p:sp>
            <p:sp>
              <p:nvSpPr>
                <p:cNvPr id="144" name="Oval 32"/>
                <p:cNvSpPr>
                  <a:spLocks noChangeArrowheads="1"/>
                </p:cNvSpPr>
                <p:nvPr/>
              </p:nvSpPr>
              <p:spPr bwMode="auto">
                <a:xfrm rot="16200000">
                  <a:off x="7138926" y="3850027"/>
                  <a:ext cx="803364" cy="240351"/>
                </a:xfrm>
                <a:prstGeom prst="ellipse">
                  <a:avLst/>
                </a:prstGeom>
                <a:noFill/>
                <a:ln w="9525">
                  <a:noFill/>
                  <a:round/>
                  <a:headEnd/>
                  <a:tailEnd/>
                </a:ln>
                <a:effectLst/>
              </p:spPr>
              <p:txBody>
                <a:bodyPr wrap="none" anchor="ctr"/>
                <a:lstStyle/>
                <a:p>
                  <a:pPr algn="ctr"/>
                  <a:r>
                    <a:rPr lang="en-GB" sz="1000" b="1" smtClean="0">
                      <a:latin typeface="Arial" pitchFamily="34" charset="0"/>
                      <a:cs typeface="Arial" pitchFamily="34" charset="0"/>
                    </a:rPr>
                    <a:t>Project 2</a:t>
                  </a:r>
                  <a:endParaRPr lang="en-GB" sz="1000" b="1">
                    <a:latin typeface="Arial" pitchFamily="34" charset="0"/>
                    <a:cs typeface="Arial" pitchFamily="34" charset="0"/>
                  </a:endParaRPr>
                </a:p>
              </p:txBody>
            </p:sp>
            <p:sp>
              <p:nvSpPr>
                <p:cNvPr id="145" name="Oval 32"/>
                <p:cNvSpPr>
                  <a:spLocks noChangeArrowheads="1"/>
                </p:cNvSpPr>
                <p:nvPr/>
              </p:nvSpPr>
              <p:spPr bwMode="auto">
                <a:xfrm rot="16200000">
                  <a:off x="7144358" y="3048978"/>
                  <a:ext cx="803364" cy="240351"/>
                </a:xfrm>
                <a:prstGeom prst="ellipse">
                  <a:avLst/>
                </a:prstGeom>
                <a:noFill/>
                <a:ln w="9525">
                  <a:noFill/>
                  <a:round/>
                  <a:headEnd/>
                  <a:tailEnd/>
                </a:ln>
                <a:effectLst/>
              </p:spPr>
              <p:txBody>
                <a:bodyPr wrap="none" anchor="ctr"/>
                <a:lstStyle/>
                <a:p>
                  <a:pPr algn="ctr"/>
                  <a:r>
                    <a:rPr lang="en-GB" sz="1000" b="1" smtClean="0">
                      <a:latin typeface="Arial" pitchFamily="34" charset="0"/>
                      <a:cs typeface="Arial" pitchFamily="34" charset="0"/>
                    </a:rPr>
                    <a:t>Project 3</a:t>
                  </a:r>
                  <a:endParaRPr lang="en-GB" sz="1000" b="1">
                    <a:latin typeface="Arial" pitchFamily="34" charset="0"/>
                    <a:cs typeface="Arial" pitchFamily="34" charset="0"/>
                  </a:endParaRPr>
                </a:p>
              </p:txBody>
            </p:sp>
            <p:sp>
              <p:nvSpPr>
                <p:cNvPr id="146" name="Oval 32"/>
                <p:cNvSpPr>
                  <a:spLocks noChangeArrowheads="1"/>
                </p:cNvSpPr>
                <p:nvPr/>
              </p:nvSpPr>
              <p:spPr bwMode="auto">
                <a:xfrm rot="16200000">
                  <a:off x="7138926" y="2093198"/>
                  <a:ext cx="803364" cy="240351"/>
                </a:xfrm>
                <a:prstGeom prst="ellipse">
                  <a:avLst/>
                </a:prstGeom>
                <a:noFill/>
                <a:ln w="9525">
                  <a:noFill/>
                  <a:round/>
                  <a:headEnd/>
                  <a:tailEnd/>
                </a:ln>
                <a:effectLst/>
              </p:spPr>
              <p:txBody>
                <a:bodyPr wrap="none" anchor="ctr"/>
                <a:lstStyle/>
                <a:p>
                  <a:pPr algn="ctr"/>
                  <a:r>
                    <a:rPr lang="en-GB" sz="1000" b="1" smtClean="0">
                      <a:latin typeface="Arial" pitchFamily="34" charset="0"/>
                      <a:cs typeface="Arial" pitchFamily="34" charset="0"/>
                    </a:rPr>
                    <a:t>Project N</a:t>
                  </a:r>
                  <a:endParaRPr lang="en-GB" sz="1000" b="1">
                    <a:latin typeface="Arial" pitchFamily="34" charset="0"/>
                    <a:cs typeface="Arial" pitchFamily="34" charset="0"/>
                  </a:endParaRPr>
                </a:p>
              </p:txBody>
            </p:sp>
            <p:sp>
              <p:nvSpPr>
                <p:cNvPr id="147" name="TextBox 146"/>
                <p:cNvSpPr txBox="1"/>
                <p:nvPr/>
              </p:nvSpPr>
              <p:spPr>
                <a:xfrm>
                  <a:off x="7233967" y="1292510"/>
                  <a:ext cx="808235" cy="276999"/>
                </a:xfrm>
                <a:prstGeom prst="rect">
                  <a:avLst/>
                </a:prstGeom>
                <a:noFill/>
              </p:spPr>
              <p:txBody>
                <a:bodyPr wrap="none" rtlCol="0">
                  <a:spAutoFit/>
                </a:bodyPr>
                <a:lstStyle/>
                <a:p>
                  <a:pPr algn="ctr"/>
                  <a:r>
                    <a:rPr lang="en-GB" sz="1200" dirty="0" smtClean="0">
                      <a:latin typeface="Arial" pitchFamily="34" charset="0"/>
                      <a:cs typeface="Arial" pitchFamily="34" charset="0"/>
                    </a:rPr>
                    <a:t>Phase IV</a:t>
                  </a:r>
                  <a:endParaRPr lang="en-GB" sz="1200" dirty="0">
                    <a:latin typeface="Arial" pitchFamily="34" charset="0"/>
                    <a:cs typeface="Arial" pitchFamily="34" charset="0"/>
                  </a:endParaRPr>
                </a:p>
              </p:txBody>
            </p:sp>
            <p:sp>
              <p:nvSpPr>
                <p:cNvPr id="148" name="Right Brace 147"/>
                <p:cNvSpPr/>
                <p:nvPr/>
              </p:nvSpPr>
              <p:spPr bwMode="auto">
                <a:xfrm rot="16200000">
                  <a:off x="7552046" y="1467435"/>
                  <a:ext cx="144488" cy="350463"/>
                </a:xfrm>
                <a:prstGeom prst="rightBrace">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762000" rtl="0" eaLnBrk="0" fontAlgn="base" latinLnBrk="0" hangingPunct="0">
                    <a:lnSpc>
                      <a:spcPct val="90000"/>
                    </a:lnSpc>
                    <a:spcBef>
                      <a:spcPct val="30000"/>
                    </a:spcBef>
                    <a:spcAft>
                      <a:spcPct val="0"/>
                    </a:spcAft>
                    <a:buClr>
                      <a:schemeClr val="accent1"/>
                    </a:buClr>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7" name="Group 150"/>
              <p:cNvGrpSpPr/>
              <p:nvPr/>
            </p:nvGrpSpPr>
            <p:grpSpPr>
              <a:xfrm>
                <a:off x="4167309" y="1300206"/>
                <a:ext cx="1297948" cy="5091566"/>
                <a:chOff x="4167309" y="1300206"/>
                <a:chExt cx="1297948" cy="5091566"/>
              </a:xfrm>
            </p:grpSpPr>
            <p:sp>
              <p:nvSpPr>
                <p:cNvPr id="14" name="AutoShape 2"/>
                <p:cNvSpPr>
                  <a:spLocks noChangeArrowheads="1"/>
                </p:cNvSpPr>
                <p:nvPr/>
              </p:nvSpPr>
              <p:spPr bwMode="auto">
                <a:xfrm rot="16200000">
                  <a:off x="3651626" y="3448013"/>
                  <a:ext cx="3405635" cy="125654"/>
                </a:xfrm>
                <a:prstGeom prst="roundRect">
                  <a:avLst>
                    <a:gd name="adj" fmla="val 16667"/>
                  </a:avLst>
                </a:prstGeom>
                <a:solidFill>
                  <a:srgbClr val="3333CC">
                    <a:alpha val="20000"/>
                  </a:srgbClr>
                </a:solidFill>
                <a:ln w="9525">
                  <a:solidFill>
                    <a:srgbClr val="66CCFF"/>
                  </a:solidFill>
                  <a:round/>
                  <a:headEnd/>
                  <a:tailEnd/>
                </a:ln>
                <a:effectLst/>
              </p:spPr>
              <p:txBody>
                <a:bodyPr wrap="none" anchor="ctr"/>
                <a:lstStyle/>
                <a:p>
                  <a:endParaRPr lang="en-GB">
                    <a:latin typeface="Arial" pitchFamily="34" charset="0"/>
                    <a:cs typeface="Arial" pitchFamily="34" charset="0"/>
                  </a:endParaRPr>
                </a:p>
              </p:txBody>
            </p:sp>
            <p:sp>
              <p:nvSpPr>
                <p:cNvPr id="15" name="AutoShape 3"/>
                <p:cNvSpPr>
                  <a:spLocks noChangeArrowheads="1"/>
                </p:cNvSpPr>
                <p:nvPr/>
              </p:nvSpPr>
              <p:spPr bwMode="auto">
                <a:xfrm rot="16200000">
                  <a:off x="2581316" y="3452236"/>
                  <a:ext cx="3404585" cy="116158"/>
                </a:xfrm>
                <a:prstGeom prst="roundRect">
                  <a:avLst>
                    <a:gd name="adj" fmla="val 16667"/>
                  </a:avLst>
                </a:prstGeom>
                <a:solidFill>
                  <a:srgbClr val="3333CC">
                    <a:alpha val="20000"/>
                  </a:srgbClr>
                </a:solidFill>
                <a:ln w="9525">
                  <a:solidFill>
                    <a:srgbClr val="66CCFF"/>
                  </a:solidFill>
                  <a:round/>
                  <a:headEnd/>
                  <a:tailEnd/>
                </a:ln>
                <a:effectLst/>
              </p:spPr>
              <p:txBody>
                <a:bodyPr wrap="none" anchor="ctr"/>
                <a:lstStyle/>
                <a:p>
                  <a:endParaRPr lang="en-GB">
                    <a:latin typeface="Arial" pitchFamily="34" charset="0"/>
                    <a:cs typeface="Arial" pitchFamily="34" charset="0"/>
                  </a:endParaRPr>
                </a:p>
              </p:txBody>
            </p:sp>
            <p:sp>
              <p:nvSpPr>
                <p:cNvPr id="16" name="AutoShape 4"/>
                <p:cNvSpPr>
                  <a:spLocks noChangeArrowheads="1"/>
                </p:cNvSpPr>
                <p:nvPr/>
              </p:nvSpPr>
              <p:spPr bwMode="auto">
                <a:xfrm rot="16200000">
                  <a:off x="3442225" y="3448013"/>
                  <a:ext cx="3405635" cy="125654"/>
                </a:xfrm>
                <a:prstGeom prst="roundRect">
                  <a:avLst>
                    <a:gd name="adj" fmla="val 16667"/>
                  </a:avLst>
                </a:prstGeom>
                <a:solidFill>
                  <a:srgbClr val="3333CC">
                    <a:alpha val="20000"/>
                  </a:srgbClr>
                </a:solidFill>
                <a:ln w="9525">
                  <a:solidFill>
                    <a:srgbClr val="66CCFF"/>
                  </a:solidFill>
                  <a:round/>
                  <a:headEnd/>
                  <a:tailEnd/>
                </a:ln>
                <a:effectLst/>
              </p:spPr>
              <p:txBody>
                <a:bodyPr wrap="none" anchor="ctr"/>
                <a:lstStyle/>
                <a:p>
                  <a:endParaRPr lang="en-GB">
                    <a:latin typeface="Arial" pitchFamily="34" charset="0"/>
                    <a:cs typeface="Arial" pitchFamily="34" charset="0"/>
                  </a:endParaRPr>
                </a:p>
              </p:txBody>
            </p:sp>
            <p:sp>
              <p:nvSpPr>
                <p:cNvPr id="17" name="AutoShape 5"/>
                <p:cNvSpPr>
                  <a:spLocks noChangeArrowheads="1"/>
                </p:cNvSpPr>
                <p:nvPr/>
              </p:nvSpPr>
              <p:spPr bwMode="auto">
                <a:xfrm rot="16200000">
                  <a:off x="3299767" y="3448013"/>
                  <a:ext cx="3405635" cy="125654"/>
                </a:xfrm>
                <a:prstGeom prst="roundRect">
                  <a:avLst>
                    <a:gd name="adj" fmla="val 16667"/>
                  </a:avLst>
                </a:prstGeom>
                <a:solidFill>
                  <a:srgbClr val="3333CC">
                    <a:alpha val="20000"/>
                  </a:srgbClr>
                </a:solidFill>
                <a:ln w="9525">
                  <a:solidFill>
                    <a:srgbClr val="66CCFF"/>
                  </a:solidFill>
                  <a:round/>
                  <a:headEnd/>
                  <a:tailEnd/>
                </a:ln>
                <a:effectLst/>
              </p:spPr>
              <p:txBody>
                <a:bodyPr wrap="none" anchor="ctr"/>
                <a:lstStyle/>
                <a:p>
                  <a:endParaRPr lang="en-GB">
                    <a:latin typeface="Arial" pitchFamily="34" charset="0"/>
                    <a:cs typeface="Arial" pitchFamily="34" charset="0"/>
                  </a:endParaRPr>
                </a:p>
              </p:txBody>
            </p:sp>
            <p:sp>
              <p:nvSpPr>
                <p:cNvPr id="18" name="AutoShape 6"/>
                <p:cNvSpPr>
                  <a:spLocks noChangeArrowheads="1"/>
                </p:cNvSpPr>
                <p:nvPr/>
              </p:nvSpPr>
              <p:spPr bwMode="auto">
                <a:xfrm rot="16200000">
                  <a:off x="3157310" y="3448013"/>
                  <a:ext cx="3405635" cy="125654"/>
                </a:xfrm>
                <a:prstGeom prst="roundRect">
                  <a:avLst>
                    <a:gd name="adj" fmla="val 16667"/>
                  </a:avLst>
                </a:prstGeom>
                <a:solidFill>
                  <a:srgbClr val="3333CC">
                    <a:alpha val="20000"/>
                  </a:srgbClr>
                </a:solidFill>
                <a:ln w="9525">
                  <a:solidFill>
                    <a:srgbClr val="66CCFF"/>
                  </a:solidFill>
                  <a:round/>
                  <a:headEnd/>
                  <a:tailEnd/>
                </a:ln>
                <a:effectLst/>
              </p:spPr>
              <p:txBody>
                <a:bodyPr wrap="none" anchor="ctr"/>
                <a:lstStyle/>
                <a:p>
                  <a:endParaRPr lang="en-GB">
                    <a:latin typeface="Arial" pitchFamily="34" charset="0"/>
                    <a:cs typeface="Arial" pitchFamily="34" charset="0"/>
                  </a:endParaRPr>
                </a:p>
              </p:txBody>
            </p:sp>
            <p:sp>
              <p:nvSpPr>
                <p:cNvPr id="19" name="AutoShape 7"/>
                <p:cNvSpPr>
                  <a:spLocks noChangeArrowheads="1"/>
                </p:cNvSpPr>
                <p:nvPr/>
              </p:nvSpPr>
              <p:spPr bwMode="auto">
                <a:xfrm rot="16200000">
                  <a:off x="3018529" y="3442236"/>
                  <a:ext cx="3398283" cy="125654"/>
                </a:xfrm>
                <a:prstGeom prst="roundRect">
                  <a:avLst>
                    <a:gd name="adj" fmla="val 16667"/>
                  </a:avLst>
                </a:prstGeom>
                <a:solidFill>
                  <a:srgbClr val="3333CC">
                    <a:alpha val="20000"/>
                  </a:srgbClr>
                </a:solidFill>
                <a:ln w="9525">
                  <a:solidFill>
                    <a:srgbClr val="66CCFF"/>
                  </a:solidFill>
                  <a:round/>
                  <a:headEnd/>
                  <a:tailEnd/>
                </a:ln>
                <a:effectLst/>
              </p:spPr>
              <p:txBody>
                <a:bodyPr wrap="none" anchor="ctr"/>
                <a:lstStyle/>
                <a:p>
                  <a:endParaRPr lang="en-GB">
                    <a:latin typeface="Arial" pitchFamily="34" charset="0"/>
                    <a:cs typeface="Arial" pitchFamily="34" charset="0"/>
                  </a:endParaRPr>
                </a:p>
              </p:txBody>
            </p:sp>
            <p:sp>
              <p:nvSpPr>
                <p:cNvPr id="20" name="AutoShape 8"/>
                <p:cNvSpPr>
                  <a:spLocks noChangeArrowheads="1"/>
                </p:cNvSpPr>
                <p:nvPr/>
              </p:nvSpPr>
              <p:spPr bwMode="auto">
                <a:xfrm rot="16200000">
                  <a:off x="2872921" y="3447488"/>
                  <a:ext cx="3404585" cy="125654"/>
                </a:xfrm>
                <a:prstGeom prst="roundRect">
                  <a:avLst>
                    <a:gd name="adj" fmla="val 16667"/>
                  </a:avLst>
                </a:prstGeom>
                <a:solidFill>
                  <a:srgbClr val="3333CC">
                    <a:alpha val="20000"/>
                  </a:srgbClr>
                </a:solidFill>
                <a:ln w="9525">
                  <a:solidFill>
                    <a:srgbClr val="66CCFF"/>
                  </a:solidFill>
                  <a:round/>
                  <a:headEnd/>
                  <a:tailEnd/>
                </a:ln>
                <a:effectLst/>
              </p:spPr>
              <p:txBody>
                <a:bodyPr wrap="none" anchor="ctr"/>
                <a:lstStyle/>
                <a:p>
                  <a:endParaRPr lang="en-GB">
                    <a:latin typeface="Arial" pitchFamily="34" charset="0"/>
                    <a:cs typeface="Arial" pitchFamily="34" charset="0"/>
                  </a:endParaRPr>
                </a:p>
              </p:txBody>
            </p:sp>
            <p:sp>
              <p:nvSpPr>
                <p:cNvPr id="21" name="AutoShape 9"/>
                <p:cNvSpPr>
                  <a:spLocks noChangeArrowheads="1"/>
                </p:cNvSpPr>
                <p:nvPr/>
              </p:nvSpPr>
              <p:spPr bwMode="auto">
                <a:xfrm rot="16200000">
                  <a:off x="2721216" y="3447488"/>
                  <a:ext cx="3404585" cy="125654"/>
                </a:xfrm>
                <a:prstGeom prst="roundRect">
                  <a:avLst>
                    <a:gd name="adj" fmla="val 16667"/>
                  </a:avLst>
                </a:prstGeom>
                <a:solidFill>
                  <a:srgbClr val="3333CC">
                    <a:alpha val="20000"/>
                  </a:srgbClr>
                </a:solidFill>
                <a:ln w="9525">
                  <a:solidFill>
                    <a:srgbClr val="66CCFF"/>
                  </a:solidFill>
                  <a:round/>
                  <a:headEnd/>
                  <a:tailEnd/>
                </a:ln>
                <a:effectLst/>
              </p:spPr>
              <p:txBody>
                <a:bodyPr wrap="none" anchor="ctr"/>
                <a:lstStyle/>
                <a:p>
                  <a:endParaRPr lang="en-GB">
                    <a:latin typeface="Arial" pitchFamily="34" charset="0"/>
                    <a:cs typeface="Arial" pitchFamily="34" charset="0"/>
                  </a:endParaRPr>
                </a:p>
              </p:txBody>
            </p:sp>
            <p:sp>
              <p:nvSpPr>
                <p:cNvPr id="22" name="Text Box 10"/>
                <p:cNvSpPr txBox="1">
                  <a:spLocks noChangeArrowheads="1"/>
                </p:cNvSpPr>
                <p:nvPr/>
              </p:nvSpPr>
              <p:spPr bwMode="auto">
                <a:xfrm rot="16200000">
                  <a:off x="4477718" y="5620902"/>
                  <a:ext cx="1295517" cy="246221"/>
                </a:xfrm>
                <a:prstGeom prst="rect">
                  <a:avLst/>
                </a:prstGeom>
                <a:noFill/>
                <a:ln w="9525">
                  <a:noFill/>
                  <a:miter lim="800000"/>
                  <a:headEnd/>
                  <a:tailEnd/>
                </a:ln>
                <a:effectLst/>
              </p:spPr>
              <p:txBody>
                <a:bodyPr wrap="square">
                  <a:spAutoFit/>
                </a:bodyPr>
                <a:lstStyle/>
                <a:p>
                  <a:pPr eaLnBrk="0" hangingPunct="0"/>
                  <a:r>
                    <a:rPr lang="en-GB" sz="1000" b="1" smtClean="0">
                      <a:latin typeface="Arial" pitchFamily="34" charset="0"/>
                      <a:cs typeface="Arial" pitchFamily="34" charset="0"/>
                    </a:rPr>
                    <a:t>Topic area 7</a:t>
                  </a:r>
                  <a:endParaRPr lang="en-GB" sz="1000" b="1">
                    <a:latin typeface="Arial" pitchFamily="34" charset="0"/>
                    <a:cs typeface="Arial" pitchFamily="34" charset="0"/>
                  </a:endParaRPr>
                </a:p>
              </p:txBody>
            </p:sp>
            <p:sp>
              <p:nvSpPr>
                <p:cNvPr id="23" name="Text Box 11"/>
                <p:cNvSpPr txBox="1">
                  <a:spLocks noChangeArrowheads="1"/>
                </p:cNvSpPr>
                <p:nvPr/>
              </p:nvSpPr>
              <p:spPr bwMode="auto">
                <a:xfrm rot="16200000">
                  <a:off x="4651741" y="5578253"/>
                  <a:ext cx="1380811" cy="246221"/>
                </a:xfrm>
                <a:prstGeom prst="rect">
                  <a:avLst/>
                </a:prstGeom>
                <a:noFill/>
                <a:ln w="9525">
                  <a:noFill/>
                  <a:miter lim="800000"/>
                  <a:headEnd/>
                  <a:tailEnd/>
                </a:ln>
                <a:effectLst/>
              </p:spPr>
              <p:txBody>
                <a:bodyPr wrap="square">
                  <a:spAutoFit/>
                </a:bodyPr>
                <a:lstStyle/>
                <a:p>
                  <a:pPr eaLnBrk="0" hangingPunct="0"/>
                  <a:r>
                    <a:rPr lang="en-GB" sz="1000" b="1" smtClean="0">
                      <a:latin typeface="Arial" pitchFamily="34" charset="0"/>
                      <a:cs typeface="Arial" pitchFamily="34" charset="0"/>
                    </a:rPr>
                    <a:t>Topic area m</a:t>
                  </a:r>
                  <a:endParaRPr lang="en-GB" sz="1000" b="1">
                    <a:latin typeface="Arial" pitchFamily="34" charset="0"/>
                    <a:cs typeface="Arial" pitchFamily="34" charset="0"/>
                  </a:endParaRPr>
                </a:p>
              </p:txBody>
            </p:sp>
            <p:sp>
              <p:nvSpPr>
                <p:cNvPr id="24" name="Text Box 12"/>
                <p:cNvSpPr txBox="1">
                  <a:spLocks noChangeArrowheads="1"/>
                </p:cNvSpPr>
                <p:nvPr/>
              </p:nvSpPr>
              <p:spPr bwMode="auto">
                <a:xfrm rot="16200000">
                  <a:off x="4153078" y="5578254"/>
                  <a:ext cx="1380812" cy="246221"/>
                </a:xfrm>
                <a:prstGeom prst="rect">
                  <a:avLst/>
                </a:prstGeom>
                <a:noFill/>
                <a:ln w="9525">
                  <a:noFill/>
                  <a:miter lim="800000"/>
                  <a:headEnd/>
                  <a:tailEnd/>
                </a:ln>
                <a:effectLst/>
              </p:spPr>
              <p:txBody>
                <a:bodyPr wrap="square">
                  <a:spAutoFit/>
                </a:bodyPr>
                <a:lstStyle/>
                <a:p>
                  <a:pPr eaLnBrk="0" hangingPunct="0"/>
                  <a:r>
                    <a:rPr lang="en-GB" sz="1000" b="1" smtClean="0">
                      <a:latin typeface="Arial" pitchFamily="34" charset="0"/>
                      <a:cs typeface="Arial" pitchFamily="34" charset="0"/>
                    </a:rPr>
                    <a:t>Topic area 5</a:t>
                  </a:r>
                  <a:endParaRPr lang="en-GB" sz="1000" b="1">
                    <a:latin typeface="Arial" pitchFamily="34" charset="0"/>
                    <a:cs typeface="Arial" pitchFamily="34" charset="0"/>
                  </a:endParaRPr>
                </a:p>
              </p:txBody>
            </p:sp>
            <p:sp>
              <p:nvSpPr>
                <p:cNvPr id="25" name="Text Box 13"/>
                <p:cNvSpPr txBox="1">
                  <a:spLocks noChangeArrowheads="1"/>
                </p:cNvSpPr>
                <p:nvPr/>
              </p:nvSpPr>
              <p:spPr bwMode="auto">
                <a:xfrm rot="16200000">
                  <a:off x="3642662" y="5620903"/>
                  <a:ext cx="1295515" cy="246221"/>
                </a:xfrm>
                <a:prstGeom prst="rect">
                  <a:avLst/>
                </a:prstGeom>
                <a:noFill/>
                <a:ln w="9525">
                  <a:noFill/>
                  <a:miter lim="800000"/>
                  <a:headEnd/>
                  <a:tailEnd/>
                </a:ln>
                <a:effectLst/>
              </p:spPr>
              <p:txBody>
                <a:bodyPr wrap="square">
                  <a:spAutoFit/>
                </a:bodyPr>
                <a:lstStyle/>
                <a:p>
                  <a:pPr eaLnBrk="0" hangingPunct="0"/>
                  <a:r>
                    <a:rPr lang="en-GB" sz="1000" b="1" smtClean="0">
                      <a:latin typeface="Arial" pitchFamily="34" charset="0"/>
                      <a:cs typeface="Arial" pitchFamily="34" charset="0"/>
                    </a:rPr>
                    <a:t>Topic area 1</a:t>
                  </a:r>
                  <a:endParaRPr lang="en-GB" sz="1000" b="1">
                    <a:latin typeface="Arial" pitchFamily="34" charset="0"/>
                    <a:cs typeface="Arial" pitchFamily="34" charset="0"/>
                  </a:endParaRPr>
                </a:p>
              </p:txBody>
            </p:sp>
            <p:sp>
              <p:nvSpPr>
                <p:cNvPr id="26" name="Rectangle 18"/>
                <p:cNvSpPr>
                  <a:spLocks noChangeArrowheads="1"/>
                </p:cNvSpPr>
                <p:nvPr/>
              </p:nvSpPr>
              <p:spPr bwMode="auto">
                <a:xfrm rot="16200000">
                  <a:off x="4064922" y="5620904"/>
                  <a:ext cx="1295514" cy="246221"/>
                </a:xfrm>
                <a:prstGeom prst="rect">
                  <a:avLst/>
                </a:prstGeom>
                <a:noFill/>
                <a:ln w="12700">
                  <a:noFill/>
                  <a:miter lim="800000"/>
                  <a:headEnd/>
                  <a:tailEnd/>
                </a:ln>
                <a:effectLst/>
              </p:spPr>
              <p:txBody>
                <a:bodyPr wrap="square">
                  <a:spAutoFit/>
                </a:bodyPr>
                <a:lstStyle/>
                <a:p>
                  <a:pPr defTabSz="762000" eaLnBrk="0" hangingPunct="0"/>
                  <a:r>
                    <a:rPr lang="en-GB" sz="1000" b="1" smtClean="0">
                      <a:latin typeface="Arial" pitchFamily="34" charset="0"/>
                      <a:cs typeface="Arial" pitchFamily="34" charset="0"/>
                    </a:rPr>
                    <a:t>Topic area 4</a:t>
                  </a:r>
                  <a:endParaRPr lang="en-GB" sz="1000" b="1">
                    <a:latin typeface="Arial" pitchFamily="34" charset="0"/>
                    <a:cs typeface="Arial" pitchFamily="34" charset="0"/>
                  </a:endParaRPr>
                </a:p>
              </p:txBody>
            </p:sp>
            <p:sp>
              <p:nvSpPr>
                <p:cNvPr id="27" name="AutoShape 20"/>
                <p:cNvSpPr>
                  <a:spLocks noChangeArrowheads="1"/>
                </p:cNvSpPr>
                <p:nvPr/>
              </p:nvSpPr>
              <p:spPr bwMode="auto">
                <a:xfrm rot="16200000">
                  <a:off x="4535379" y="4161883"/>
                  <a:ext cx="558679" cy="1238283"/>
                </a:xfrm>
                <a:prstGeom prst="roundRect">
                  <a:avLst>
                    <a:gd name="adj" fmla="val 16667"/>
                  </a:avLst>
                </a:prstGeom>
                <a:solidFill>
                  <a:srgbClr val="FFFF66"/>
                </a:solidFill>
                <a:ln w="12700">
                  <a:solidFill>
                    <a:schemeClr val="tx1"/>
                  </a:solidFill>
                  <a:round/>
                  <a:headEnd/>
                  <a:tailEnd/>
                </a:ln>
                <a:effectLst/>
              </p:spPr>
              <p:txBody>
                <a:bodyPr wrap="none" anchor="ctr"/>
                <a:lstStyle/>
                <a:p>
                  <a:endParaRPr lang="en-GB">
                    <a:latin typeface="Arial" pitchFamily="34" charset="0"/>
                    <a:cs typeface="Arial" pitchFamily="34" charset="0"/>
                  </a:endParaRPr>
                </a:p>
              </p:txBody>
            </p:sp>
            <p:sp>
              <p:nvSpPr>
                <p:cNvPr id="28" name="AutoShape 21"/>
                <p:cNvSpPr>
                  <a:spLocks noChangeArrowheads="1"/>
                </p:cNvSpPr>
                <p:nvPr/>
              </p:nvSpPr>
              <p:spPr bwMode="auto">
                <a:xfrm rot="16200000">
                  <a:off x="4536475" y="3379568"/>
                  <a:ext cx="558679" cy="1236091"/>
                </a:xfrm>
                <a:prstGeom prst="roundRect">
                  <a:avLst>
                    <a:gd name="adj" fmla="val 16667"/>
                  </a:avLst>
                </a:prstGeom>
                <a:solidFill>
                  <a:srgbClr val="FFFF00"/>
                </a:solidFill>
                <a:ln w="12700">
                  <a:solidFill>
                    <a:schemeClr val="tx1"/>
                  </a:solidFill>
                  <a:round/>
                  <a:headEnd/>
                  <a:tailEnd/>
                </a:ln>
                <a:effectLst/>
              </p:spPr>
              <p:txBody>
                <a:bodyPr wrap="none" anchor="ctr"/>
                <a:lstStyle/>
                <a:p>
                  <a:endParaRPr lang="en-GB">
                    <a:latin typeface="Arial" pitchFamily="34" charset="0"/>
                    <a:cs typeface="Arial" pitchFamily="34" charset="0"/>
                  </a:endParaRPr>
                </a:p>
              </p:txBody>
            </p:sp>
            <p:sp>
              <p:nvSpPr>
                <p:cNvPr id="29" name="AutoShape 22"/>
                <p:cNvSpPr>
                  <a:spLocks noChangeArrowheads="1"/>
                </p:cNvSpPr>
                <p:nvPr/>
              </p:nvSpPr>
              <p:spPr bwMode="auto">
                <a:xfrm rot="16200000">
                  <a:off x="4535379" y="2580358"/>
                  <a:ext cx="558679" cy="1238282"/>
                </a:xfrm>
                <a:prstGeom prst="roundRect">
                  <a:avLst>
                    <a:gd name="adj" fmla="val 16667"/>
                  </a:avLst>
                </a:prstGeom>
                <a:solidFill>
                  <a:srgbClr val="FFCC00"/>
                </a:solidFill>
                <a:ln w="12700">
                  <a:solidFill>
                    <a:schemeClr val="tx1"/>
                  </a:solidFill>
                  <a:round/>
                  <a:headEnd/>
                  <a:tailEnd/>
                </a:ln>
                <a:effectLst/>
              </p:spPr>
              <p:txBody>
                <a:bodyPr wrap="none" anchor="ctr"/>
                <a:lstStyle/>
                <a:p>
                  <a:endParaRPr lang="en-GB">
                    <a:latin typeface="Arial" pitchFamily="34" charset="0"/>
                    <a:cs typeface="Arial" pitchFamily="34" charset="0"/>
                  </a:endParaRPr>
                </a:p>
              </p:txBody>
            </p:sp>
            <p:sp>
              <p:nvSpPr>
                <p:cNvPr id="30" name="AutoShape 23"/>
                <p:cNvSpPr>
                  <a:spLocks noChangeArrowheads="1"/>
                </p:cNvSpPr>
                <p:nvPr/>
              </p:nvSpPr>
              <p:spPr bwMode="auto">
                <a:xfrm rot="16200000">
                  <a:off x="4534809" y="1631130"/>
                  <a:ext cx="557629" cy="1240474"/>
                </a:xfrm>
                <a:prstGeom prst="roundRect">
                  <a:avLst>
                    <a:gd name="adj" fmla="val 16667"/>
                  </a:avLst>
                </a:prstGeom>
                <a:solidFill>
                  <a:srgbClr val="FF9900"/>
                </a:solidFill>
                <a:ln w="12700">
                  <a:solidFill>
                    <a:schemeClr val="tx1"/>
                  </a:solidFill>
                  <a:round/>
                  <a:headEnd/>
                  <a:tailEnd/>
                </a:ln>
                <a:effectLst/>
              </p:spPr>
              <p:txBody>
                <a:bodyPr wrap="none" anchor="ctr"/>
                <a:lstStyle/>
                <a:p>
                  <a:endParaRPr lang="en-GB">
                    <a:latin typeface="Arial" pitchFamily="34" charset="0"/>
                    <a:cs typeface="Arial" pitchFamily="34" charset="0"/>
                  </a:endParaRPr>
                </a:p>
              </p:txBody>
            </p:sp>
            <p:sp>
              <p:nvSpPr>
                <p:cNvPr id="31" name="Oval 24"/>
                <p:cNvSpPr>
                  <a:spLocks noChangeArrowheads="1"/>
                </p:cNvSpPr>
                <p:nvPr/>
              </p:nvSpPr>
              <p:spPr bwMode="auto">
                <a:xfrm rot="16200000">
                  <a:off x="4313522" y="4535789"/>
                  <a:ext cx="804415" cy="496774"/>
                </a:xfrm>
                <a:prstGeom prst="ellipse">
                  <a:avLst/>
                </a:prstGeom>
                <a:solidFill>
                  <a:schemeClr val="bg1"/>
                </a:solidFill>
                <a:ln w="12700">
                  <a:solidFill>
                    <a:schemeClr val="tx1"/>
                  </a:solidFill>
                  <a:round/>
                  <a:headEnd/>
                  <a:tailEnd/>
                </a:ln>
                <a:effectLst/>
              </p:spPr>
              <p:txBody>
                <a:bodyPr wrap="none" anchor="ctr"/>
                <a:lstStyle/>
                <a:p>
                  <a:endParaRPr lang="en-GB">
                    <a:latin typeface="Arial" pitchFamily="34" charset="0"/>
                    <a:cs typeface="Arial" pitchFamily="34" charset="0"/>
                  </a:endParaRPr>
                </a:p>
              </p:txBody>
            </p:sp>
            <p:sp>
              <p:nvSpPr>
                <p:cNvPr id="32" name="Oval 32"/>
                <p:cNvSpPr>
                  <a:spLocks noChangeArrowheads="1"/>
                </p:cNvSpPr>
                <p:nvPr/>
              </p:nvSpPr>
              <p:spPr bwMode="auto">
                <a:xfrm rot="16200000">
                  <a:off x="4322953" y="4658137"/>
                  <a:ext cx="803364" cy="240351"/>
                </a:xfrm>
                <a:prstGeom prst="ellipse">
                  <a:avLst/>
                </a:prstGeom>
                <a:noFill/>
                <a:ln w="9525">
                  <a:noFill/>
                  <a:round/>
                  <a:headEnd/>
                  <a:tailEnd/>
                </a:ln>
                <a:effectLst/>
              </p:spPr>
              <p:txBody>
                <a:bodyPr wrap="none" anchor="ctr"/>
                <a:lstStyle/>
                <a:p>
                  <a:pPr algn="ctr"/>
                  <a:r>
                    <a:rPr lang="en-GB" sz="1000" b="1" smtClean="0">
                      <a:latin typeface="Arial" pitchFamily="34" charset="0"/>
                      <a:cs typeface="Arial" pitchFamily="34" charset="0"/>
                    </a:rPr>
                    <a:t>Project 1</a:t>
                  </a:r>
                  <a:endParaRPr lang="en-GB" sz="1000" b="1">
                    <a:latin typeface="Arial" pitchFamily="34" charset="0"/>
                    <a:cs typeface="Arial" pitchFamily="34" charset="0"/>
                  </a:endParaRPr>
                </a:p>
              </p:txBody>
            </p:sp>
            <p:sp>
              <p:nvSpPr>
                <p:cNvPr id="33" name="Oval 33"/>
                <p:cNvSpPr>
                  <a:spLocks noChangeArrowheads="1"/>
                </p:cNvSpPr>
                <p:nvPr/>
              </p:nvSpPr>
              <p:spPr bwMode="auto">
                <a:xfrm rot="16200000">
                  <a:off x="4316239" y="3721397"/>
                  <a:ext cx="803365" cy="496774"/>
                </a:xfrm>
                <a:prstGeom prst="ellipse">
                  <a:avLst/>
                </a:prstGeom>
                <a:solidFill>
                  <a:schemeClr val="bg1"/>
                </a:solidFill>
                <a:ln w="12700">
                  <a:solidFill>
                    <a:schemeClr val="tx1"/>
                  </a:solidFill>
                  <a:round/>
                  <a:headEnd/>
                  <a:tailEnd/>
                </a:ln>
                <a:effectLst/>
              </p:spPr>
              <p:txBody>
                <a:bodyPr wrap="none" anchor="ctr"/>
                <a:lstStyle/>
                <a:p>
                  <a:endParaRPr lang="en-GB">
                    <a:latin typeface="Arial" pitchFamily="34" charset="0"/>
                    <a:cs typeface="Arial" pitchFamily="34" charset="0"/>
                  </a:endParaRPr>
                </a:p>
              </p:txBody>
            </p:sp>
            <p:sp>
              <p:nvSpPr>
                <p:cNvPr id="34" name="Oval 36"/>
                <p:cNvSpPr>
                  <a:spLocks noChangeArrowheads="1"/>
                </p:cNvSpPr>
                <p:nvPr/>
              </p:nvSpPr>
              <p:spPr bwMode="auto">
                <a:xfrm rot="16200000">
                  <a:off x="4314047" y="2922233"/>
                  <a:ext cx="803365" cy="496774"/>
                </a:xfrm>
                <a:prstGeom prst="ellipse">
                  <a:avLst/>
                </a:prstGeom>
                <a:solidFill>
                  <a:schemeClr val="bg1"/>
                </a:solidFill>
                <a:ln w="12700">
                  <a:solidFill>
                    <a:schemeClr val="tx1"/>
                  </a:solidFill>
                  <a:round/>
                  <a:headEnd/>
                  <a:tailEnd/>
                </a:ln>
                <a:effectLst/>
              </p:spPr>
              <p:txBody>
                <a:bodyPr wrap="none" anchor="ctr"/>
                <a:lstStyle/>
                <a:p>
                  <a:endParaRPr lang="en-GB">
                    <a:latin typeface="Arial" pitchFamily="34" charset="0"/>
                    <a:cs typeface="Arial" pitchFamily="34" charset="0"/>
                  </a:endParaRPr>
                </a:p>
              </p:txBody>
            </p:sp>
            <p:sp>
              <p:nvSpPr>
                <p:cNvPr id="35" name="Oval 39"/>
                <p:cNvSpPr>
                  <a:spLocks noChangeArrowheads="1"/>
                </p:cNvSpPr>
                <p:nvPr/>
              </p:nvSpPr>
              <p:spPr bwMode="auto">
                <a:xfrm rot="16200000">
                  <a:off x="4311330" y="1980402"/>
                  <a:ext cx="804415" cy="496774"/>
                </a:xfrm>
                <a:prstGeom prst="ellipse">
                  <a:avLst/>
                </a:prstGeom>
                <a:solidFill>
                  <a:schemeClr val="bg1"/>
                </a:solidFill>
                <a:ln w="12700">
                  <a:solidFill>
                    <a:schemeClr val="tx1"/>
                  </a:solidFill>
                  <a:round/>
                  <a:headEnd/>
                  <a:tailEnd/>
                </a:ln>
                <a:effectLst/>
              </p:spPr>
              <p:txBody>
                <a:bodyPr wrap="none" anchor="ctr"/>
                <a:lstStyle/>
                <a:p>
                  <a:endParaRPr lang="en-GB">
                    <a:latin typeface="Arial" pitchFamily="34" charset="0"/>
                    <a:cs typeface="Arial" pitchFamily="34" charset="0"/>
                  </a:endParaRPr>
                </a:p>
              </p:txBody>
            </p:sp>
            <p:sp>
              <p:nvSpPr>
                <p:cNvPr id="36" name="Rectangle 42"/>
                <p:cNvSpPr>
                  <a:spLocks noChangeArrowheads="1"/>
                </p:cNvSpPr>
                <p:nvPr/>
              </p:nvSpPr>
              <p:spPr bwMode="auto">
                <a:xfrm rot="16200000">
                  <a:off x="4294074" y="5578253"/>
                  <a:ext cx="1380813" cy="246221"/>
                </a:xfrm>
                <a:prstGeom prst="rect">
                  <a:avLst/>
                </a:prstGeom>
                <a:noFill/>
                <a:ln w="12700">
                  <a:noFill/>
                  <a:miter lim="800000"/>
                  <a:headEnd/>
                  <a:tailEnd/>
                </a:ln>
                <a:effectLst/>
              </p:spPr>
              <p:txBody>
                <a:bodyPr wrap="square">
                  <a:spAutoFit/>
                </a:bodyPr>
                <a:lstStyle/>
                <a:p>
                  <a:pPr defTabSz="762000" eaLnBrk="0" hangingPunct="0"/>
                  <a:r>
                    <a:rPr lang="en-GB" sz="1000" b="1" smtClean="0">
                      <a:latin typeface="Arial" pitchFamily="34" charset="0"/>
                      <a:cs typeface="Arial" pitchFamily="34" charset="0"/>
                    </a:rPr>
                    <a:t>Topic area 6</a:t>
                  </a:r>
                  <a:endParaRPr lang="en-GB" sz="1000" b="1">
                    <a:latin typeface="Arial" pitchFamily="34" charset="0"/>
                    <a:cs typeface="Arial" pitchFamily="34" charset="0"/>
                  </a:endParaRPr>
                </a:p>
              </p:txBody>
            </p:sp>
            <p:sp>
              <p:nvSpPr>
                <p:cNvPr id="37" name="Rectangle 43"/>
                <p:cNvSpPr>
                  <a:spLocks noChangeArrowheads="1"/>
                </p:cNvSpPr>
                <p:nvPr/>
              </p:nvSpPr>
              <p:spPr bwMode="auto">
                <a:xfrm rot="16200000">
                  <a:off x="3923924" y="5620903"/>
                  <a:ext cx="1295517" cy="246221"/>
                </a:xfrm>
                <a:prstGeom prst="rect">
                  <a:avLst/>
                </a:prstGeom>
                <a:noFill/>
                <a:ln w="12700">
                  <a:noFill/>
                  <a:miter lim="800000"/>
                  <a:headEnd/>
                  <a:tailEnd/>
                </a:ln>
                <a:effectLst/>
              </p:spPr>
              <p:txBody>
                <a:bodyPr wrap="square">
                  <a:spAutoFit/>
                </a:bodyPr>
                <a:lstStyle/>
                <a:p>
                  <a:pPr defTabSz="762000" eaLnBrk="0" hangingPunct="0"/>
                  <a:r>
                    <a:rPr lang="en-GB" sz="1000" b="1" smtClean="0">
                      <a:latin typeface="Arial" pitchFamily="34" charset="0"/>
                      <a:cs typeface="Arial" pitchFamily="34" charset="0"/>
                    </a:rPr>
                    <a:t>Topic area 3</a:t>
                  </a:r>
                  <a:endParaRPr lang="en-GB" sz="1000" b="1">
                    <a:latin typeface="Arial" pitchFamily="34" charset="0"/>
                    <a:cs typeface="Arial" pitchFamily="34" charset="0"/>
                  </a:endParaRPr>
                </a:p>
              </p:txBody>
            </p:sp>
            <p:sp>
              <p:nvSpPr>
                <p:cNvPr id="38" name="Rectangle 44"/>
                <p:cNvSpPr>
                  <a:spLocks noChangeArrowheads="1"/>
                </p:cNvSpPr>
                <p:nvPr/>
              </p:nvSpPr>
              <p:spPr bwMode="auto">
                <a:xfrm rot="16200000">
                  <a:off x="3782929" y="5620904"/>
                  <a:ext cx="1295514" cy="246221"/>
                </a:xfrm>
                <a:prstGeom prst="rect">
                  <a:avLst/>
                </a:prstGeom>
                <a:noFill/>
                <a:ln w="12700">
                  <a:noFill/>
                  <a:miter lim="800000"/>
                  <a:headEnd/>
                  <a:tailEnd/>
                </a:ln>
                <a:effectLst/>
              </p:spPr>
              <p:txBody>
                <a:bodyPr wrap="square">
                  <a:spAutoFit/>
                </a:bodyPr>
                <a:lstStyle/>
                <a:p>
                  <a:pPr defTabSz="762000" eaLnBrk="0" hangingPunct="0"/>
                  <a:r>
                    <a:rPr lang="en-GB" sz="1000" b="1" smtClean="0">
                      <a:latin typeface="Arial" pitchFamily="34" charset="0"/>
                      <a:cs typeface="Arial" pitchFamily="34" charset="0"/>
                    </a:rPr>
                    <a:t>Topic area 2</a:t>
                  </a:r>
                  <a:endParaRPr lang="en-GB" sz="1000" b="1">
                    <a:latin typeface="Arial" pitchFamily="34" charset="0"/>
                    <a:cs typeface="Arial" pitchFamily="34" charset="0"/>
                  </a:endParaRPr>
                </a:p>
              </p:txBody>
            </p:sp>
            <p:sp>
              <p:nvSpPr>
                <p:cNvPr id="39" name="Oval 32"/>
                <p:cNvSpPr>
                  <a:spLocks noChangeArrowheads="1"/>
                </p:cNvSpPr>
                <p:nvPr/>
              </p:nvSpPr>
              <p:spPr bwMode="auto">
                <a:xfrm rot="16200000">
                  <a:off x="4321588" y="3857723"/>
                  <a:ext cx="803364" cy="240351"/>
                </a:xfrm>
                <a:prstGeom prst="ellipse">
                  <a:avLst/>
                </a:prstGeom>
                <a:noFill/>
                <a:ln w="9525">
                  <a:noFill/>
                  <a:round/>
                  <a:headEnd/>
                  <a:tailEnd/>
                </a:ln>
                <a:effectLst/>
              </p:spPr>
              <p:txBody>
                <a:bodyPr wrap="none" anchor="ctr"/>
                <a:lstStyle/>
                <a:p>
                  <a:pPr algn="ctr"/>
                  <a:r>
                    <a:rPr lang="en-GB" sz="1000" b="1" smtClean="0">
                      <a:latin typeface="Arial" pitchFamily="34" charset="0"/>
                      <a:cs typeface="Arial" pitchFamily="34" charset="0"/>
                    </a:rPr>
                    <a:t>Project 2</a:t>
                  </a:r>
                  <a:endParaRPr lang="en-GB" sz="1000" b="1">
                    <a:latin typeface="Arial" pitchFamily="34" charset="0"/>
                    <a:cs typeface="Arial" pitchFamily="34" charset="0"/>
                  </a:endParaRPr>
                </a:p>
              </p:txBody>
            </p:sp>
            <p:sp>
              <p:nvSpPr>
                <p:cNvPr id="40" name="Oval 32"/>
                <p:cNvSpPr>
                  <a:spLocks noChangeArrowheads="1"/>
                </p:cNvSpPr>
                <p:nvPr/>
              </p:nvSpPr>
              <p:spPr bwMode="auto">
                <a:xfrm rot="16200000">
                  <a:off x="4327020" y="3056674"/>
                  <a:ext cx="803364" cy="240351"/>
                </a:xfrm>
                <a:prstGeom prst="ellipse">
                  <a:avLst/>
                </a:prstGeom>
                <a:noFill/>
                <a:ln w="9525">
                  <a:noFill/>
                  <a:round/>
                  <a:headEnd/>
                  <a:tailEnd/>
                </a:ln>
                <a:effectLst/>
              </p:spPr>
              <p:txBody>
                <a:bodyPr wrap="none" anchor="ctr"/>
                <a:lstStyle/>
                <a:p>
                  <a:pPr algn="ctr"/>
                  <a:r>
                    <a:rPr lang="en-GB" sz="1000" b="1" smtClean="0">
                      <a:latin typeface="Arial" pitchFamily="34" charset="0"/>
                      <a:cs typeface="Arial" pitchFamily="34" charset="0"/>
                    </a:rPr>
                    <a:t>Project 3</a:t>
                  </a:r>
                  <a:endParaRPr lang="en-GB" sz="1000" b="1">
                    <a:latin typeface="Arial" pitchFamily="34" charset="0"/>
                    <a:cs typeface="Arial" pitchFamily="34" charset="0"/>
                  </a:endParaRPr>
                </a:p>
              </p:txBody>
            </p:sp>
            <p:sp>
              <p:nvSpPr>
                <p:cNvPr id="41" name="Oval 32"/>
                <p:cNvSpPr>
                  <a:spLocks noChangeArrowheads="1"/>
                </p:cNvSpPr>
                <p:nvPr/>
              </p:nvSpPr>
              <p:spPr bwMode="auto">
                <a:xfrm rot="16200000">
                  <a:off x="4321588" y="2100894"/>
                  <a:ext cx="803364" cy="240351"/>
                </a:xfrm>
                <a:prstGeom prst="ellipse">
                  <a:avLst/>
                </a:prstGeom>
                <a:noFill/>
                <a:ln w="9525">
                  <a:noFill/>
                  <a:round/>
                  <a:headEnd/>
                  <a:tailEnd/>
                </a:ln>
                <a:effectLst/>
              </p:spPr>
              <p:txBody>
                <a:bodyPr wrap="none" anchor="ctr"/>
                <a:lstStyle/>
                <a:p>
                  <a:pPr algn="ctr"/>
                  <a:r>
                    <a:rPr lang="en-GB" sz="1000" b="1" smtClean="0">
                      <a:latin typeface="Arial" pitchFamily="34" charset="0"/>
                      <a:cs typeface="Arial" pitchFamily="34" charset="0"/>
                    </a:rPr>
                    <a:t>Project N</a:t>
                  </a:r>
                  <a:endParaRPr lang="en-GB" sz="1000" b="1">
                    <a:latin typeface="Arial" pitchFamily="34" charset="0"/>
                    <a:cs typeface="Arial" pitchFamily="34" charset="0"/>
                  </a:endParaRPr>
                </a:p>
              </p:txBody>
            </p:sp>
            <p:sp>
              <p:nvSpPr>
                <p:cNvPr id="70" name="TextBox 69"/>
                <p:cNvSpPr txBox="1"/>
                <p:nvPr/>
              </p:nvSpPr>
              <p:spPr>
                <a:xfrm>
                  <a:off x="4441364" y="1300206"/>
                  <a:ext cx="748924" cy="276999"/>
                </a:xfrm>
                <a:prstGeom prst="rect">
                  <a:avLst/>
                </a:prstGeom>
                <a:noFill/>
              </p:spPr>
              <p:txBody>
                <a:bodyPr wrap="none" rtlCol="0">
                  <a:spAutoFit/>
                </a:bodyPr>
                <a:lstStyle/>
                <a:p>
                  <a:pPr algn="ctr"/>
                  <a:r>
                    <a:rPr lang="en-GB" sz="1200" smtClean="0">
                      <a:latin typeface="Arial" pitchFamily="34" charset="0"/>
                      <a:cs typeface="Arial" pitchFamily="34" charset="0"/>
                    </a:rPr>
                    <a:t>Phase II</a:t>
                  </a:r>
                  <a:endParaRPr lang="en-GB" sz="1200">
                    <a:latin typeface="Arial" pitchFamily="34" charset="0"/>
                    <a:cs typeface="Arial" pitchFamily="34" charset="0"/>
                  </a:endParaRPr>
                </a:p>
              </p:txBody>
            </p:sp>
            <p:sp>
              <p:nvSpPr>
                <p:cNvPr id="71" name="Right Brace 70"/>
                <p:cNvSpPr/>
                <p:nvPr/>
              </p:nvSpPr>
              <p:spPr bwMode="auto">
                <a:xfrm rot="16200000">
                  <a:off x="4735926" y="1475131"/>
                  <a:ext cx="144488" cy="350463"/>
                </a:xfrm>
                <a:prstGeom prst="rightBrace">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762000" rtl="0" eaLnBrk="0" fontAlgn="base" latinLnBrk="0" hangingPunct="0">
                    <a:lnSpc>
                      <a:spcPct val="90000"/>
                    </a:lnSpc>
                    <a:spcBef>
                      <a:spcPct val="30000"/>
                    </a:spcBef>
                    <a:spcAft>
                      <a:spcPct val="0"/>
                    </a:spcAft>
                    <a:buClr>
                      <a:schemeClr val="accent1"/>
                    </a:buClr>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8" name="Group 149"/>
              <p:cNvGrpSpPr/>
              <p:nvPr/>
            </p:nvGrpSpPr>
            <p:grpSpPr>
              <a:xfrm>
                <a:off x="5573820" y="1300206"/>
                <a:ext cx="1309821" cy="5091566"/>
                <a:chOff x="5573820" y="1300206"/>
                <a:chExt cx="1309821" cy="5091566"/>
              </a:xfrm>
            </p:grpSpPr>
            <p:sp>
              <p:nvSpPr>
                <p:cNvPr id="42" name="AutoShape 2"/>
                <p:cNvSpPr>
                  <a:spLocks noChangeArrowheads="1"/>
                </p:cNvSpPr>
                <p:nvPr/>
              </p:nvSpPr>
              <p:spPr bwMode="auto">
                <a:xfrm rot="16200000">
                  <a:off x="5070012" y="3448013"/>
                  <a:ext cx="3405635" cy="125654"/>
                </a:xfrm>
                <a:prstGeom prst="roundRect">
                  <a:avLst>
                    <a:gd name="adj" fmla="val 16667"/>
                  </a:avLst>
                </a:prstGeom>
                <a:solidFill>
                  <a:srgbClr val="3333CC">
                    <a:alpha val="20000"/>
                  </a:srgbClr>
                </a:solidFill>
                <a:ln w="9525">
                  <a:solidFill>
                    <a:srgbClr val="66CCFF"/>
                  </a:solidFill>
                  <a:round/>
                  <a:headEnd/>
                  <a:tailEnd/>
                </a:ln>
                <a:effectLst/>
              </p:spPr>
              <p:txBody>
                <a:bodyPr wrap="none" anchor="ctr"/>
                <a:lstStyle/>
                <a:p>
                  <a:endParaRPr lang="en-GB">
                    <a:latin typeface="Arial" pitchFamily="34" charset="0"/>
                    <a:cs typeface="Arial" pitchFamily="34" charset="0"/>
                  </a:endParaRPr>
                </a:p>
              </p:txBody>
            </p:sp>
            <p:sp>
              <p:nvSpPr>
                <p:cNvPr id="43" name="AutoShape 3"/>
                <p:cNvSpPr>
                  <a:spLocks noChangeArrowheads="1"/>
                </p:cNvSpPr>
                <p:nvPr/>
              </p:nvSpPr>
              <p:spPr bwMode="auto">
                <a:xfrm rot="16200000">
                  <a:off x="3987827" y="3452236"/>
                  <a:ext cx="3404585" cy="116158"/>
                </a:xfrm>
                <a:prstGeom prst="roundRect">
                  <a:avLst>
                    <a:gd name="adj" fmla="val 16667"/>
                  </a:avLst>
                </a:prstGeom>
                <a:solidFill>
                  <a:srgbClr val="3333CC">
                    <a:alpha val="20000"/>
                  </a:srgbClr>
                </a:solidFill>
                <a:ln w="9525">
                  <a:solidFill>
                    <a:srgbClr val="66CCFF"/>
                  </a:solidFill>
                  <a:round/>
                  <a:headEnd/>
                  <a:tailEnd/>
                </a:ln>
                <a:effectLst/>
              </p:spPr>
              <p:txBody>
                <a:bodyPr wrap="none" anchor="ctr"/>
                <a:lstStyle/>
                <a:p>
                  <a:endParaRPr lang="en-GB">
                    <a:latin typeface="Arial" pitchFamily="34" charset="0"/>
                    <a:cs typeface="Arial" pitchFamily="34" charset="0"/>
                  </a:endParaRPr>
                </a:p>
              </p:txBody>
            </p:sp>
            <p:sp>
              <p:nvSpPr>
                <p:cNvPr id="44" name="AutoShape 4"/>
                <p:cNvSpPr>
                  <a:spLocks noChangeArrowheads="1"/>
                </p:cNvSpPr>
                <p:nvPr/>
              </p:nvSpPr>
              <p:spPr bwMode="auto">
                <a:xfrm rot="16200000">
                  <a:off x="4860611" y="3448013"/>
                  <a:ext cx="3405635" cy="125654"/>
                </a:xfrm>
                <a:prstGeom prst="roundRect">
                  <a:avLst>
                    <a:gd name="adj" fmla="val 16667"/>
                  </a:avLst>
                </a:prstGeom>
                <a:solidFill>
                  <a:srgbClr val="3333CC">
                    <a:alpha val="20000"/>
                  </a:srgbClr>
                </a:solidFill>
                <a:ln w="9525">
                  <a:solidFill>
                    <a:srgbClr val="66CCFF"/>
                  </a:solidFill>
                  <a:round/>
                  <a:headEnd/>
                  <a:tailEnd/>
                </a:ln>
                <a:effectLst/>
              </p:spPr>
              <p:txBody>
                <a:bodyPr wrap="none" anchor="ctr"/>
                <a:lstStyle/>
                <a:p>
                  <a:endParaRPr lang="en-GB">
                    <a:latin typeface="Arial" pitchFamily="34" charset="0"/>
                    <a:cs typeface="Arial" pitchFamily="34" charset="0"/>
                  </a:endParaRPr>
                </a:p>
              </p:txBody>
            </p:sp>
            <p:sp>
              <p:nvSpPr>
                <p:cNvPr id="45" name="AutoShape 5"/>
                <p:cNvSpPr>
                  <a:spLocks noChangeArrowheads="1"/>
                </p:cNvSpPr>
                <p:nvPr/>
              </p:nvSpPr>
              <p:spPr bwMode="auto">
                <a:xfrm rot="16200000">
                  <a:off x="4718153" y="3448013"/>
                  <a:ext cx="3405635" cy="125654"/>
                </a:xfrm>
                <a:prstGeom prst="roundRect">
                  <a:avLst>
                    <a:gd name="adj" fmla="val 16667"/>
                  </a:avLst>
                </a:prstGeom>
                <a:solidFill>
                  <a:srgbClr val="3333CC">
                    <a:alpha val="20000"/>
                  </a:srgbClr>
                </a:solidFill>
                <a:ln w="9525">
                  <a:solidFill>
                    <a:srgbClr val="66CCFF"/>
                  </a:solidFill>
                  <a:round/>
                  <a:headEnd/>
                  <a:tailEnd/>
                </a:ln>
                <a:effectLst/>
              </p:spPr>
              <p:txBody>
                <a:bodyPr wrap="none" anchor="ctr"/>
                <a:lstStyle/>
                <a:p>
                  <a:endParaRPr lang="en-GB">
                    <a:latin typeface="Arial" pitchFamily="34" charset="0"/>
                    <a:cs typeface="Arial" pitchFamily="34" charset="0"/>
                  </a:endParaRPr>
                </a:p>
              </p:txBody>
            </p:sp>
            <p:sp>
              <p:nvSpPr>
                <p:cNvPr id="46" name="AutoShape 6"/>
                <p:cNvSpPr>
                  <a:spLocks noChangeArrowheads="1"/>
                </p:cNvSpPr>
                <p:nvPr/>
              </p:nvSpPr>
              <p:spPr bwMode="auto">
                <a:xfrm rot="16200000">
                  <a:off x="4566449" y="3448013"/>
                  <a:ext cx="3405635" cy="125654"/>
                </a:xfrm>
                <a:prstGeom prst="roundRect">
                  <a:avLst>
                    <a:gd name="adj" fmla="val 16667"/>
                  </a:avLst>
                </a:prstGeom>
                <a:solidFill>
                  <a:srgbClr val="3333CC">
                    <a:alpha val="20000"/>
                  </a:srgbClr>
                </a:solidFill>
                <a:ln w="9525">
                  <a:solidFill>
                    <a:srgbClr val="66CCFF"/>
                  </a:solidFill>
                  <a:round/>
                  <a:headEnd/>
                  <a:tailEnd/>
                </a:ln>
                <a:effectLst/>
              </p:spPr>
              <p:txBody>
                <a:bodyPr wrap="none" anchor="ctr"/>
                <a:lstStyle/>
                <a:p>
                  <a:endParaRPr lang="en-GB">
                    <a:latin typeface="Arial" pitchFamily="34" charset="0"/>
                    <a:cs typeface="Arial" pitchFamily="34" charset="0"/>
                  </a:endParaRPr>
                </a:p>
              </p:txBody>
            </p:sp>
            <p:sp>
              <p:nvSpPr>
                <p:cNvPr id="47" name="AutoShape 7"/>
                <p:cNvSpPr>
                  <a:spLocks noChangeArrowheads="1"/>
                </p:cNvSpPr>
                <p:nvPr/>
              </p:nvSpPr>
              <p:spPr bwMode="auto">
                <a:xfrm rot="16200000">
                  <a:off x="4427668" y="3442236"/>
                  <a:ext cx="3398283" cy="125654"/>
                </a:xfrm>
                <a:prstGeom prst="roundRect">
                  <a:avLst>
                    <a:gd name="adj" fmla="val 16667"/>
                  </a:avLst>
                </a:prstGeom>
                <a:solidFill>
                  <a:srgbClr val="3333CC">
                    <a:alpha val="20000"/>
                  </a:srgbClr>
                </a:solidFill>
                <a:ln w="9525">
                  <a:solidFill>
                    <a:srgbClr val="66CCFF"/>
                  </a:solidFill>
                  <a:round/>
                  <a:headEnd/>
                  <a:tailEnd/>
                </a:ln>
                <a:effectLst/>
              </p:spPr>
              <p:txBody>
                <a:bodyPr wrap="none" anchor="ctr"/>
                <a:lstStyle/>
                <a:p>
                  <a:endParaRPr lang="en-GB">
                    <a:latin typeface="Arial" pitchFamily="34" charset="0"/>
                    <a:cs typeface="Arial" pitchFamily="34" charset="0"/>
                  </a:endParaRPr>
                </a:p>
              </p:txBody>
            </p:sp>
            <p:sp>
              <p:nvSpPr>
                <p:cNvPr id="48" name="AutoShape 8"/>
                <p:cNvSpPr>
                  <a:spLocks noChangeArrowheads="1"/>
                </p:cNvSpPr>
                <p:nvPr/>
              </p:nvSpPr>
              <p:spPr bwMode="auto">
                <a:xfrm rot="16200000">
                  <a:off x="4282060" y="3447488"/>
                  <a:ext cx="3404585" cy="125654"/>
                </a:xfrm>
                <a:prstGeom prst="roundRect">
                  <a:avLst>
                    <a:gd name="adj" fmla="val 16667"/>
                  </a:avLst>
                </a:prstGeom>
                <a:solidFill>
                  <a:srgbClr val="3333CC">
                    <a:alpha val="20000"/>
                  </a:srgbClr>
                </a:solidFill>
                <a:ln w="9525">
                  <a:solidFill>
                    <a:srgbClr val="66CCFF"/>
                  </a:solidFill>
                  <a:round/>
                  <a:headEnd/>
                  <a:tailEnd/>
                </a:ln>
                <a:effectLst/>
              </p:spPr>
              <p:txBody>
                <a:bodyPr wrap="none" anchor="ctr"/>
                <a:lstStyle/>
                <a:p>
                  <a:endParaRPr lang="en-GB">
                    <a:latin typeface="Arial" pitchFamily="34" charset="0"/>
                    <a:cs typeface="Arial" pitchFamily="34" charset="0"/>
                  </a:endParaRPr>
                </a:p>
              </p:txBody>
            </p:sp>
            <p:sp>
              <p:nvSpPr>
                <p:cNvPr id="49" name="AutoShape 9"/>
                <p:cNvSpPr>
                  <a:spLocks noChangeArrowheads="1"/>
                </p:cNvSpPr>
                <p:nvPr/>
              </p:nvSpPr>
              <p:spPr bwMode="auto">
                <a:xfrm rot="16200000">
                  <a:off x="4139602" y="3447488"/>
                  <a:ext cx="3404585" cy="125654"/>
                </a:xfrm>
                <a:prstGeom prst="roundRect">
                  <a:avLst>
                    <a:gd name="adj" fmla="val 16667"/>
                  </a:avLst>
                </a:prstGeom>
                <a:solidFill>
                  <a:srgbClr val="3333CC">
                    <a:alpha val="20000"/>
                  </a:srgbClr>
                </a:solidFill>
                <a:ln w="9525">
                  <a:solidFill>
                    <a:srgbClr val="66CCFF"/>
                  </a:solidFill>
                  <a:round/>
                  <a:headEnd/>
                  <a:tailEnd/>
                </a:ln>
                <a:effectLst/>
              </p:spPr>
              <p:txBody>
                <a:bodyPr wrap="none" anchor="ctr"/>
                <a:lstStyle/>
                <a:p>
                  <a:endParaRPr lang="en-GB">
                    <a:latin typeface="Arial" pitchFamily="34" charset="0"/>
                    <a:cs typeface="Arial" pitchFamily="34" charset="0"/>
                  </a:endParaRPr>
                </a:p>
              </p:txBody>
            </p:sp>
            <p:sp>
              <p:nvSpPr>
                <p:cNvPr id="50" name="Text Box 10"/>
                <p:cNvSpPr txBox="1">
                  <a:spLocks noChangeArrowheads="1"/>
                </p:cNvSpPr>
                <p:nvPr/>
              </p:nvSpPr>
              <p:spPr bwMode="auto">
                <a:xfrm rot="16200000">
                  <a:off x="5896106" y="5620904"/>
                  <a:ext cx="1295514" cy="246221"/>
                </a:xfrm>
                <a:prstGeom prst="rect">
                  <a:avLst/>
                </a:prstGeom>
                <a:noFill/>
                <a:ln w="9525">
                  <a:noFill/>
                  <a:miter lim="800000"/>
                  <a:headEnd/>
                  <a:tailEnd/>
                </a:ln>
                <a:effectLst/>
              </p:spPr>
              <p:txBody>
                <a:bodyPr wrap="square">
                  <a:spAutoFit/>
                </a:bodyPr>
                <a:lstStyle/>
                <a:p>
                  <a:pPr eaLnBrk="0" hangingPunct="0"/>
                  <a:r>
                    <a:rPr lang="en-GB" sz="1000" b="1" smtClean="0">
                      <a:latin typeface="Arial" pitchFamily="34" charset="0"/>
                      <a:cs typeface="Arial" pitchFamily="34" charset="0"/>
                    </a:rPr>
                    <a:t>Topic area 7</a:t>
                  </a:r>
                  <a:endParaRPr lang="en-GB" sz="1000" b="1">
                    <a:latin typeface="Arial" pitchFamily="34" charset="0"/>
                    <a:cs typeface="Arial" pitchFamily="34" charset="0"/>
                  </a:endParaRPr>
                </a:p>
              </p:txBody>
            </p:sp>
            <p:sp>
              <p:nvSpPr>
                <p:cNvPr id="51" name="Text Box 11"/>
                <p:cNvSpPr txBox="1">
                  <a:spLocks noChangeArrowheads="1"/>
                </p:cNvSpPr>
                <p:nvPr/>
              </p:nvSpPr>
              <p:spPr bwMode="auto">
                <a:xfrm rot="16200000">
                  <a:off x="6057425" y="5565554"/>
                  <a:ext cx="1406212" cy="246221"/>
                </a:xfrm>
                <a:prstGeom prst="rect">
                  <a:avLst/>
                </a:prstGeom>
                <a:noFill/>
                <a:ln w="9525">
                  <a:noFill/>
                  <a:miter lim="800000"/>
                  <a:headEnd/>
                  <a:tailEnd/>
                </a:ln>
                <a:effectLst/>
              </p:spPr>
              <p:txBody>
                <a:bodyPr wrap="square">
                  <a:spAutoFit/>
                </a:bodyPr>
                <a:lstStyle/>
                <a:p>
                  <a:pPr eaLnBrk="0" hangingPunct="0"/>
                  <a:r>
                    <a:rPr lang="en-GB" sz="1000" b="1" smtClean="0">
                      <a:latin typeface="Arial" pitchFamily="34" charset="0"/>
                      <a:cs typeface="Arial" pitchFamily="34" charset="0"/>
                    </a:rPr>
                    <a:t>Topic area m</a:t>
                  </a:r>
                  <a:endParaRPr lang="en-GB" sz="1000" b="1">
                    <a:latin typeface="Arial" pitchFamily="34" charset="0"/>
                    <a:cs typeface="Arial" pitchFamily="34" charset="0"/>
                  </a:endParaRPr>
                </a:p>
              </p:txBody>
            </p:sp>
            <p:sp>
              <p:nvSpPr>
                <p:cNvPr id="52" name="Text Box 12"/>
                <p:cNvSpPr txBox="1">
                  <a:spLocks noChangeArrowheads="1"/>
                </p:cNvSpPr>
                <p:nvPr/>
              </p:nvSpPr>
              <p:spPr bwMode="auto">
                <a:xfrm rot="16200000">
                  <a:off x="5614112" y="5620901"/>
                  <a:ext cx="1295516" cy="246221"/>
                </a:xfrm>
                <a:prstGeom prst="rect">
                  <a:avLst/>
                </a:prstGeom>
                <a:noFill/>
                <a:ln w="9525">
                  <a:noFill/>
                  <a:miter lim="800000"/>
                  <a:headEnd/>
                  <a:tailEnd/>
                </a:ln>
                <a:effectLst/>
              </p:spPr>
              <p:txBody>
                <a:bodyPr wrap="square">
                  <a:spAutoFit/>
                </a:bodyPr>
                <a:lstStyle/>
                <a:p>
                  <a:pPr eaLnBrk="0" hangingPunct="0"/>
                  <a:r>
                    <a:rPr lang="en-GB" sz="1000" b="1" smtClean="0">
                      <a:latin typeface="Arial" pitchFamily="34" charset="0"/>
                      <a:cs typeface="Arial" pitchFamily="34" charset="0"/>
                    </a:rPr>
                    <a:t>Topic area 5</a:t>
                  </a:r>
                  <a:endParaRPr lang="en-GB" sz="1000" b="1">
                    <a:latin typeface="Arial" pitchFamily="34" charset="0"/>
                    <a:cs typeface="Arial" pitchFamily="34" charset="0"/>
                  </a:endParaRPr>
                </a:p>
              </p:txBody>
            </p:sp>
            <p:sp>
              <p:nvSpPr>
                <p:cNvPr id="53" name="Text Box 13"/>
                <p:cNvSpPr txBox="1">
                  <a:spLocks noChangeArrowheads="1"/>
                </p:cNvSpPr>
                <p:nvPr/>
              </p:nvSpPr>
              <p:spPr bwMode="auto">
                <a:xfrm rot="16200000">
                  <a:off x="5049174" y="5620904"/>
                  <a:ext cx="1295514" cy="246221"/>
                </a:xfrm>
                <a:prstGeom prst="rect">
                  <a:avLst/>
                </a:prstGeom>
                <a:noFill/>
                <a:ln w="9525">
                  <a:noFill/>
                  <a:miter lim="800000"/>
                  <a:headEnd/>
                  <a:tailEnd/>
                </a:ln>
                <a:effectLst/>
              </p:spPr>
              <p:txBody>
                <a:bodyPr wrap="square">
                  <a:spAutoFit/>
                </a:bodyPr>
                <a:lstStyle/>
                <a:p>
                  <a:pPr eaLnBrk="0" hangingPunct="0"/>
                  <a:r>
                    <a:rPr lang="en-GB" sz="1000" b="1" smtClean="0">
                      <a:latin typeface="Arial" pitchFamily="34" charset="0"/>
                      <a:cs typeface="Arial" pitchFamily="34" charset="0"/>
                    </a:rPr>
                    <a:t>Topic area 1</a:t>
                  </a:r>
                  <a:endParaRPr lang="en-GB" sz="1000" b="1">
                    <a:latin typeface="Arial" pitchFamily="34" charset="0"/>
                    <a:cs typeface="Arial" pitchFamily="34" charset="0"/>
                  </a:endParaRPr>
                </a:p>
              </p:txBody>
            </p:sp>
            <p:sp>
              <p:nvSpPr>
                <p:cNvPr id="54" name="Rectangle 18"/>
                <p:cNvSpPr>
                  <a:spLocks noChangeArrowheads="1"/>
                </p:cNvSpPr>
                <p:nvPr/>
              </p:nvSpPr>
              <p:spPr bwMode="auto">
                <a:xfrm rot="16200000">
                  <a:off x="5483309" y="5620903"/>
                  <a:ext cx="1295512" cy="246221"/>
                </a:xfrm>
                <a:prstGeom prst="rect">
                  <a:avLst/>
                </a:prstGeom>
                <a:noFill/>
                <a:ln w="12700">
                  <a:noFill/>
                  <a:miter lim="800000"/>
                  <a:headEnd/>
                  <a:tailEnd/>
                </a:ln>
                <a:effectLst/>
              </p:spPr>
              <p:txBody>
                <a:bodyPr wrap="square">
                  <a:spAutoFit/>
                </a:bodyPr>
                <a:lstStyle/>
                <a:p>
                  <a:pPr defTabSz="762000" eaLnBrk="0" hangingPunct="0"/>
                  <a:r>
                    <a:rPr lang="en-GB" sz="1000" b="1" smtClean="0">
                      <a:latin typeface="Arial" pitchFamily="34" charset="0"/>
                      <a:cs typeface="Arial" pitchFamily="34" charset="0"/>
                    </a:rPr>
                    <a:t>Topic area 4</a:t>
                  </a:r>
                  <a:endParaRPr lang="en-GB" sz="1000" b="1">
                    <a:latin typeface="Arial" pitchFamily="34" charset="0"/>
                    <a:cs typeface="Arial" pitchFamily="34" charset="0"/>
                  </a:endParaRPr>
                </a:p>
              </p:txBody>
            </p:sp>
            <p:sp>
              <p:nvSpPr>
                <p:cNvPr id="55" name="AutoShape 20"/>
                <p:cNvSpPr>
                  <a:spLocks noChangeArrowheads="1"/>
                </p:cNvSpPr>
                <p:nvPr/>
              </p:nvSpPr>
              <p:spPr bwMode="auto">
                <a:xfrm rot="16200000">
                  <a:off x="5953765" y="4161883"/>
                  <a:ext cx="558679" cy="1238283"/>
                </a:xfrm>
                <a:prstGeom prst="roundRect">
                  <a:avLst>
                    <a:gd name="adj" fmla="val 16667"/>
                  </a:avLst>
                </a:prstGeom>
                <a:solidFill>
                  <a:srgbClr val="FFFF66"/>
                </a:solidFill>
                <a:ln w="12700">
                  <a:solidFill>
                    <a:schemeClr val="tx1"/>
                  </a:solidFill>
                  <a:round/>
                  <a:headEnd/>
                  <a:tailEnd/>
                </a:ln>
                <a:effectLst/>
              </p:spPr>
              <p:txBody>
                <a:bodyPr wrap="none" anchor="ctr"/>
                <a:lstStyle/>
                <a:p>
                  <a:endParaRPr lang="en-GB">
                    <a:latin typeface="Arial" pitchFamily="34" charset="0"/>
                    <a:cs typeface="Arial" pitchFamily="34" charset="0"/>
                  </a:endParaRPr>
                </a:p>
              </p:txBody>
            </p:sp>
            <p:sp>
              <p:nvSpPr>
                <p:cNvPr id="56" name="AutoShape 21"/>
                <p:cNvSpPr>
                  <a:spLocks noChangeArrowheads="1"/>
                </p:cNvSpPr>
                <p:nvPr/>
              </p:nvSpPr>
              <p:spPr bwMode="auto">
                <a:xfrm rot="16200000">
                  <a:off x="5954861" y="3379568"/>
                  <a:ext cx="558679" cy="1236091"/>
                </a:xfrm>
                <a:prstGeom prst="roundRect">
                  <a:avLst>
                    <a:gd name="adj" fmla="val 16667"/>
                  </a:avLst>
                </a:prstGeom>
                <a:solidFill>
                  <a:srgbClr val="FFFF00"/>
                </a:solidFill>
                <a:ln w="12700">
                  <a:solidFill>
                    <a:schemeClr val="tx1"/>
                  </a:solidFill>
                  <a:round/>
                  <a:headEnd/>
                  <a:tailEnd/>
                </a:ln>
                <a:effectLst/>
              </p:spPr>
              <p:txBody>
                <a:bodyPr wrap="none" anchor="ctr"/>
                <a:lstStyle/>
                <a:p>
                  <a:endParaRPr lang="en-GB">
                    <a:latin typeface="Arial" pitchFamily="34" charset="0"/>
                    <a:cs typeface="Arial" pitchFamily="34" charset="0"/>
                  </a:endParaRPr>
                </a:p>
              </p:txBody>
            </p:sp>
            <p:sp>
              <p:nvSpPr>
                <p:cNvPr id="57" name="AutoShape 22"/>
                <p:cNvSpPr>
                  <a:spLocks noChangeArrowheads="1"/>
                </p:cNvSpPr>
                <p:nvPr/>
              </p:nvSpPr>
              <p:spPr bwMode="auto">
                <a:xfrm rot="16200000">
                  <a:off x="5953765" y="2580358"/>
                  <a:ext cx="558679" cy="1238282"/>
                </a:xfrm>
                <a:prstGeom prst="roundRect">
                  <a:avLst>
                    <a:gd name="adj" fmla="val 16667"/>
                  </a:avLst>
                </a:prstGeom>
                <a:solidFill>
                  <a:srgbClr val="FFCC00"/>
                </a:solidFill>
                <a:ln w="12700">
                  <a:solidFill>
                    <a:schemeClr val="tx1"/>
                  </a:solidFill>
                  <a:round/>
                  <a:headEnd/>
                  <a:tailEnd/>
                </a:ln>
                <a:effectLst/>
              </p:spPr>
              <p:txBody>
                <a:bodyPr wrap="none" anchor="ctr"/>
                <a:lstStyle/>
                <a:p>
                  <a:endParaRPr lang="en-GB">
                    <a:latin typeface="Arial" pitchFamily="34" charset="0"/>
                    <a:cs typeface="Arial" pitchFamily="34" charset="0"/>
                  </a:endParaRPr>
                </a:p>
              </p:txBody>
            </p:sp>
            <p:sp>
              <p:nvSpPr>
                <p:cNvPr id="58" name="AutoShape 23"/>
                <p:cNvSpPr>
                  <a:spLocks noChangeArrowheads="1"/>
                </p:cNvSpPr>
                <p:nvPr/>
              </p:nvSpPr>
              <p:spPr bwMode="auto">
                <a:xfrm rot="16200000">
                  <a:off x="5953195" y="1631130"/>
                  <a:ext cx="557629" cy="1240474"/>
                </a:xfrm>
                <a:prstGeom prst="roundRect">
                  <a:avLst>
                    <a:gd name="adj" fmla="val 16667"/>
                  </a:avLst>
                </a:prstGeom>
                <a:solidFill>
                  <a:srgbClr val="FF9900"/>
                </a:solidFill>
                <a:ln w="12700">
                  <a:solidFill>
                    <a:schemeClr val="tx1"/>
                  </a:solidFill>
                  <a:round/>
                  <a:headEnd/>
                  <a:tailEnd/>
                </a:ln>
                <a:effectLst/>
              </p:spPr>
              <p:txBody>
                <a:bodyPr wrap="none" anchor="ctr"/>
                <a:lstStyle/>
                <a:p>
                  <a:endParaRPr lang="en-GB">
                    <a:latin typeface="Arial" pitchFamily="34" charset="0"/>
                    <a:cs typeface="Arial" pitchFamily="34" charset="0"/>
                  </a:endParaRPr>
                </a:p>
              </p:txBody>
            </p:sp>
            <p:sp>
              <p:nvSpPr>
                <p:cNvPr id="59" name="Oval 24"/>
                <p:cNvSpPr>
                  <a:spLocks noChangeArrowheads="1"/>
                </p:cNvSpPr>
                <p:nvPr/>
              </p:nvSpPr>
              <p:spPr bwMode="auto">
                <a:xfrm rot="16200000">
                  <a:off x="5731908" y="4535789"/>
                  <a:ext cx="804415" cy="496774"/>
                </a:xfrm>
                <a:prstGeom prst="ellipse">
                  <a:avLst/>
                </a:prstGeom>
                <a:solidFill>
                  <a:schemeClr val="bg1"/>
                </a:solidFill>
                <a:ln w="12700">
                  <a:solidFill>
                    <a:schemeClr val="tx1"/>
                  </a:solidFill>
                  <a:round/>
                  <a:headEnd/>
                  <a:tailEnd/>
                </a:ln>
                <a:effectLst/>
              </p:spPr>
              <p:txBody>
                <a:bodyPr wrap="none" anchor="ctr"/>
                <a:lstStyle/>
                <a:p>
                  <a:endParaRPr lang="en-GB">
                    <a:latin typeface="Arial" pitchFamily="34" charset="0"/>
                    <a:cs typeface="Arial" pitchFamily="34" charset="0"/>
                  </a:endParaRPr>
                </a:p>
              </p:txBody>
            </p:sp>
            <p:sp>
              <p:nvSpPr>
                <p:cNvPr id="60" name="Oval 32"/>
                <p:cNvSpPr>
                  <a:spLocks noChangeArrowheads="1"/>
                </p:cNvSpPr>
                <p:nvPr/>
              </p:nvSpPr>
              <p:spPr bwMode="auto">
                <a:xfrm rot="16200000">
                  <a:off x="5741339" y="4658137"/>
                  <a:ext cx="803364" cy="240351"/>
                </a:xfrm>
                <a:prstGeom prst="ellipse">
                  <a:avLst/>
                </a:prstGeom>
                <a:noFill/>
                <a:ln w="9525">
                  <a:noFill/>
                  <a:round/>
                  <a:headEnd/>
                  <a:tailEnd/>
                </a:ln>
                <a:effectLst/>
              </p:spPr>
              <p:txBody>
                <a:bodyPr wrap="none" anchor="ctr"/>
                <a:lstStyle/>
                <a:p>
                  <a:pPr algn="ctr"/>
                  <a:r>
                    <a:rPr lang="en-GB" sz="1000" b="1" smtClean="0">
                      <a:latin typeface="Arial" pitchFamily="34" charset="0"/>
                      <a:cs typeface="Arial" pitchFamily="34" charset="0"/>
                    </a:rPr>
                    <a:t>Project 1</a:t>
                  </a:r>
                  <a:endParaRPr lang="en-GB" sz="1000" b="1">
                    <a:latin typeface="Arial" pitchFamily="34" charset="0"/>
                    <a:cs typeface="Arial" pitchFamily="34" charset="0"/>
                  </a:endParaRPr>
                </a:p>
              </p:txBody>
            </p:sp>
            <p:sp>
              <p:nvSpPr>
                <p:cNvPr id="61" name="Oval 33"/>
                <p:cNvSpPr>
                  <a:spLocks noChangeArrowheads="1"/>
                </p:cNvSpPr>
                <p:nvPr/>
              </p:nvSpPr>
              <p:spPr bwMode="auto">
                <a:xfrm rot="16200000">
                  <a:off x="5734625" y="3721397"/>
                  <a:ext cx="803365" cy="496774"/>
                </a:xfrm>
                <a:prstGeom prst="ellipse">
                  <a:avLst/>
                </a:prstGeom>
                <a:solidFill>
                  <a:schemeClr val="bg1"/>
                </a:solidFill>
                <a:ln w="12700">
                  <a:solidFill>
                    <a:schemeClr val="tx1"/>
                  </a:solidFill>
                  <a:round/>
                  <a:headEnd/>
                  <a:tailEnd/>
                </a:ln>
                <a:effectLst/>
              </p:spPr>
              <p:txBody>
                <a:bodyPr wrap="none" anchor="ctr"/>
                <a:lstStyle/>
                <a:p>
                  <a:endParaRPr lang="en-GB">
                    <a:latin typeface="Arial" pitchFamily="34" charset="0"/>
                    <a:cs typeface="Arial" pitchFamily="34" charset="0"/>
                  </a:endParaRPr>
                </a:p>
              </p:txBody>
            </p:sp>
            <p:sp>
              <p:nvSpPr>
                <p:cNvPr id="62" name="Oval 36"/>
                <p:cNvSpPr>
                  <a:spLocks noChangeArrowheads="1"/>
                </p:cNvSpPr>
                <p:nvPr/>
              </p:nvSpPr>
              <p:spPr bwMode="auto">
                <a:xfrm rot="16200000">
                  <a:off x="5732433" y="2922233"/>
                  <a:ext cx="803365" cy="496774"/>
                </a:xfrm>
                <a:prstGeom prst="ellipse">
                  <a:avLst/>
                </a:prstGeom>
                <a:solidFill>
                  <a:schemeClr val="bg1"/>
                </a:solidFill>
                <a:ln w="12700">
                  <a:solidFill>
                    <a:schemeClr val="tx1"/>
                  </a:solidFill>
                  <a:round/>
                  <a:headEnd/>
                  <a:tailEnd/>
                </a:ln>
                <a:effectLst/>
              </p:spPr>
              <p:txBody>
                <a:bodyPr wrap="none" anchor="ctr"/>
                <a:lstStyle/>
                <a:p>
                  <a:endParaRPr lang="en-GB">
                    <a:latin typeface="Arial" pitchFamily="34" charset="0"/>
                    <a:cs typeface="Arial" pitchFamily="34" charset="0"/>
                  </a:endParaRPr>
                </a:p>
              </p:txBody>
            </p:sp>
            <p:sp>
              <p:nvSpPr>
                <p:cNvPr id="63" name="Oval 39"/>
                <p:cNvSpPr>
                  <a:spLocks noChangeArrowheads="1"/>
                </p:cNvSpPr>
                <p:nvPr/>
              </p:nvSpPr>
              <p:spPr bwMode="auto">
                <a:xfrm rot="16200000">
                  <a:off x="5729716" y="1980402"/>
                  <a:ext cx="804415" cy="496774"/>
                </a:xfrm>
                <a:prstGeom prst="ellipse">
                  <a:avLst/>
                </a:prstGeom>
                <a:solidFill>
                  <a:schemeClr val="bg1"/>
                </a:solidFill>
                <a:ln w="12700">
                  <a:solidFill>
                    <a:schemeClr val="tx1"/>
                  </a:solidFill>
                  <a:round/>
                  <a:headEnd/>
                  <a:tailEnd/>
                </a:ln>
                <a:effectLst/>
              </p:spPr>
              <p:txBody>
                <a:bodyPr wrap="none" anchor="ctr"/>
                <a:lstStyle/>
                <a:p>
                  <a:endParaRPr lang="en-GB">
                    <a:latin typeface="Arial" pitchFamily="34" charset="0"/>
                    <a:cs typeface="Arial" pitchFamily="34" charset="0"/>
                  </a:endParaRPr>
                </a:p>
              </p:txBody>
            </p:sp>
            <p:sp>
              <p:nvSpPr>
                <p:cNvPr id="64" name="Rectangle 42"/>
                <p:cNvSpPr>
                  <a:spLocks noChangeArrowheads="1"/>
                </p:cNvSpPr>
                <p:nvPr/>
              </p:nvSpPr>
              <p:spPr bwMode="auto">
                <a:xfrm rot="16200000">
                  <a:off x="5769616" y="5635409"/>
                  <a:ext cx="1266501" cy="246221"/>
                </a:xfrm>
                <a:prstGeom prst="rect">
                  <a:avLst/>
                </a:prstGeom>
                <a:noFill/>
                <a:ln w="12700">
                  <a:noFill/>
                  <a:miter lim="800000"/>
                  <a:headEnd/>
                  <a:tailEnd/>
                </a:ln>
                <a:effectLst/>
              </p:spPr>
              <p:txBody>
                <a:bodyPr wrap="square">
                  <a:spAutoFit/>
                </a:bodyPr>
                <a:lstStyle/>
                <a:p>
                  <a:pPr defTabSz="762000" eaLnBrk="0" hangingPunct="0"/>
                  <a:r>
                    <a:rPr lang="en-GB" sz="1000" b="1" smtClean="0">
                      <a:latin typeface="Arial" pitchFamily="34" charset="0"/>
                      <a:cs typeface="Arial" pitchFamily="34" charset="0"/>
                    </a:rPr>
                    <a:t>Topic area 6</a:t>
                  </a:r>
                  <a:endParaRPr lang="en-GB" sz="1000" b="1">
                    <a:latin typeface="Arial" pitchFamily="34" charset="0"/>
                    <a:cs typeface="Arial" pitchFamily="34" charset="0"/>
                  </a:endParaRPr>
                </a:p>
              </p:txBody>
            </p:sp>
            <p:sp>
              <p:nvSpPr>
                <p:cNvPr id="65" name="Rectangle 43"/>
                <p:cNvSpPr>
                  <a:spLocks noChangeArrowheads="1"/>
                </p:cNvSpPr>
                <p:nvPr/>
              </p:nvSpPr>
              <p:spPr bwMode="auto">
                <a:xfrm rot="16200000">
                  <a:off x="5342309" y="5620903"/>
                  <a:ext cx="1295517" cy="246221"/>
                </a:xfrm>
                <a:prstGeom prst="rect">
                  <a:avLst/>
                </a:prstGeom>
                <a:noFill/>
                <a:ln w="12700">
                  <a:noFill/>
                  <a:miter lim="800000"/>
                  <a:headEnd/>
                  <a:tailEnd/>
                </a:ln>
                <a:effectLst/>
              </p:spPr>
              <p:txBody>
                <a:bodyPr wrap="square">
                  <a:spAutoFit/>
                </a:bodyPr>
                <a:lstStyle/>
                <a:p>
                  <a:pPr defTabSz="762000" eaLnBrk="0" hangingPunct="0"/>
                  <a:r>
                    <a:rPr lang="en-GB" sz="1000" b="1" smtClean="0">
                      <a:latin typeface="Arial" pitchFamily="34" charset="0"/>
                      <a:cs typeface="Arial" pitchFamily="34" charset="0"/>
                    </a:rPr>
                    <a:t>Topic area 3</a:t>
                  </a:r>
                  <a:endParaRPr lang="en-GB" sz="1000" b="1">
                    <a:latin typeface="Arial" pitchFamily="34" charset="0"/>
                    <a:cs typeface="Arial" pitchFamily="34" charset="0"/>
                  </a:endParaRPr>
                </a:p>
              </p:txBody>
            </p:sp>
            <p:sp>
              <p:nvSpPr>
                <p:cNvPr id="66" name="Rectangle 44"/>
                <p:cNvSpPr>
                  <a:spLocks noChangeArrowheads="1"/>
                </p:cNvSpPr>
                <p:nvPr/>
              </p:nvSpPr>
              <p:spPr bwMode="auto">
                <a:xfrm rot="16200000">
                  <a:off x="5201313" y="5620903"/>
                  <a:ext cx="1295515" cy="246221"/>
                </a:xfrm>
                <a:prstGeom prst="rect">
                  <a:avLst/>
                </a:prstGeom>
                <a:noFill/>
                <a:ln w="12700">
                  <a:noFill/>
                  <a:miter lim="800000"/>
                  <a:headEnd/>
                  <a:tailEnd/>
                </a:ln>
                <a:effectLst/>
              </p:spPr>
              <p:txBody>
                <a:bodyPr wrap="square">
                  <a:spAutoFit/>
                </a:bodyPr>
                <a:lstStyle/>
                <a:p>
                  <a:pPr defTabSz="762000" eaLnBrk="0" hangingPunct="0"/>
                  <a:r>
                    <a:rPr lang="en-GB" sz="1000" b="1" smtClean="0">
                      <a:latin typeface="Arial" pitchFamily="34" charset="0"/>
                      <a:cs typeface="Arial" pitchFamily="34" charset="0"/>
                    </a:rPr>
                    <a:t>Topic area 2</a:t>
                  </a:r>
                  <a:endParaRPr lang="en-GB" sz="1000" b="1">
                    <a:latin typeface="Arial" pitchFamily="34" charset="0"/>
                    <a:cs typeface="Arial" pitchFamily="34" charset="0"/>
                  </a:endParaRPr>
                </a:p>
              </p:txBody>
            </p:sp>
            <p:sp>
              <p:nvSpPr>
                <p:cNvPr id="67" name="Oval 32"/>
                <p:cNvSpPr>
                  <a:spLocks noChangeArrowheads="1"/>
                </p:cNvSpPr>
                <p:nvPr/>
              </p:nvSpPr>
              <p:spPr bwMode="auto">
                <a:xfrm rot="16200000">
                  <a:off x="5739974" y="3857723"/>
                  <a:ext cx="803364" cy="240351"/>
                </a:xfrm>
                <a:prstGeom prst="ellipse">
                  <a:avLst/>
                </a:prstGeom>
                <a:noFill/>
                <a:ln w="9525">
                  <a:noFill/>
                  <a:round/>
                  <a:headEnd/>
                  <a:tailEnd/>
                </a:ln>
                <a:effectLst/>
              </p:spPr>
              <p:txBody>
                <a:bodyPr wrap="none" anchor="ctr"/>
                <a:lstStyle/>
                <a:p>
                  <a:pPr algn="ctr"/>
                  <a:r>
                    <a:rPr lang="en-GB" sz="1000" b="1" smtClean="0">
                      <a:latin typeface="Arial" pitchFamily="34" charset="0"/>
                      <a:cs typeface="Arial" pitchFamily="34" charset="0"/>
                    </a:rPr>
                    <a:t>Project 2</a:t>
                  </a:r>
                  <a:endParaRPr lang="en-GB" sz="1000" b="1">
                    <a:latin typeface="Arial" pitchFamily="34" charset="0"/>
                    <a:cs typeface="Arial" pitchFamily="34" charset="0"/>
                  </a:endParaRPr>
                </a:p>
              </p:txBody>
            </p:sp>
            <p:sp>
              <p:nvSpPr>
                <p:cNvPr id="68" name="Oval 32"/>
                <p:cNvSpPr>
                  <a:spLocks noChangeArrowheads="1"/>
                </p:cNvSpPr>
                <p:nvPr/>
              </p:nvSpPr>
              <p:spPr bwMode="auto">
                <a:xfrm rot="16200000">
                  <a:off x="5745406" y="3056674"/>
                  <a:ext cx="803364" cy="240351"/>
                </a:xfrm>
                <a:prstGeom prst="ellipse">
                  <a:avLst/>
                </a:prstGeom>
                <a:noFill/>
                <a:ln w="9525">
                  <a:noFill/>
                  <a:round/>
                  <a:headEnd/>
                  <a:tailEnd/>
                </a:ln>
                <a:effectLst/>
              </p:spPr>
              <p:txBody>
                <a:bodyPr wrap="none" anchor="ctr"/>
                <a:lstStyle/>
                <a:p>
                  <a:pPr algn="ctr"/>
                  <a:r>
                    <a:rPr lang="en-GB" sz="1000" b="1" smtClean="0">
                      <a:latin typeface="Arial" pitchFamily="34" charset="0"/>
                      <a:cs typeface="Arial" pitchFamily="34" charset="0"/>
                    </a:rPr>
                    <a:t>Project 3</a:t>
                  </a:r>
                  <a:endParaRPr lang="en-GB" sz="1000" b="1">
                    <a:latin typeface="Arial" pitchFamily="34" charset="0"/>
                    <a:cs typeface="Arial" pitchFamily="34" charset="0"/>
                  </a:endParaRPr>
                </a:p>
              </p:txBody>
            </p:sp>
            <p:sp>
              <p:nvSpPr>
                <p:cNvPr id="69" name="Oval 32"/>
                <p:cNvSpPr>
                  <a:spLocks noChangeArrowheads="1"/>
                </p:cNvSpPr>
                <p:nvPr/>
              </p:nvSpPr>
              <p:spPr bwMode="auto">
                <a:xfrm rot="16200000">
                  <a:off x="5739974" y="2100894"/>
                  <a:ext cx="803364" cy="240351"/>
                </a:xfrm>
                <a:prstGeom prst="ellipse">
                  <a:avLst/>
                </a:prstGeom>
                <a:noFill/>
                <a:ln w="9525">
                  <a:noFill/>
                  <a:round/>
                  <a:headEnd/>
                  <a:tailEnd/>
                </a:ln>
                <a:effectLst/>
              </p:spPr>
              <p:txBody>
                <a:bodyPr wrap="none" anchor="ctr"/>
                <a:lstStyle/>
                <a:p>
                  <a:pPr algn="ctr"/>
                  <a:r>
                    <a:rPr lang="en-GB" sz="1000" b="1" smtClean="0">
                      <a:latin typeface="Arial" pitchFamily="34" charset="0"/>
                      <a:cs typeface="Arial" pitchFamily="34" charset="0"/>
                    </a:rPr>
                    <a:t>Project N</a:t>
                  </a:r>
                  <a:endParaRPr lang="en-GB" sz="1000" b="1">
                    <a:latin typeface="Arial" pitchFamily="34" charset="0"/>
                    <a:cs typeface="Arial" pitchFamily="34" charset="0"/>
                  </a:endParaRPr>
                </a:p>
              </p:txBody>
            </p:sp>
            <p:sp>
              <p:nvSpPr>
                <p:cNvPr id="72" name="TextBox 71"/>
                <p:cNvSpPr txBox="1"/>
                <p:nvPr/>
              </p:nvSpPr>
              <p:spPr>
                <a:xfrm>
                  <a:off x="5843030" y="1300206"/>
                  <a:ext cx="792205" cy="276999"/>
                </a:xfrm>
                <a:prstGeom prst="rect">
                  <a:avLst/>
                </a:prstGeom>
                <a:noFill/>
              </p:spPr>
              <p:txBody>
                <a:bodyPr wrap="none" rtlCol="0">
                  <a:spAutoFit/>
                </a:bodyPr>
                <a:lstStyle/>
                <a:p>
                  <a:pPr algn="ctr"/>
                  <a:r>
                    <a:rPr lang="en-GB" sz="1200" smtClean="0">
                      <a:latin typeface="Arial" pitchFamily="34" charset="0"/>
                      <a:cs typeface="Arial" pitchFamily="34" charset="0"/>
                    </a:rPr>
                    <a:t>Phase III</a:t>
                  </a:r>
                  <a:endParaRPr lang="en-GB" sz="1200">
                    <a:latin typeface="Arial" pitchFamily="34" charset="0"/>
                    <a:cs typeface="Arial" pitchFamily="34" charset="0"/>
                  </a:endParaRPr>
                </a:p>
              </p:txBody>
            </p:sp>
            <p:sp>
              <p:nvSpPr>
                <p:cNvPr id="73" name="Right Brace 72"/>
                <p:cNvSpPr/>
                <p:nvPr/>
              </p:nvSpPr>
              <p:spPr bwMode="auto">
                <a:xfrm rot="16200000">
                  <a:off x="6153094" y="1475131"/>
                  <a:ext cx="144488" cy="350463"/>
                </a:xfrm>
                <a:prstGeom prst="rightBrace">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762000" rtl="0" eaLnBrk="0" fontAlgn="base" latinLnBrk="0" hangingPunct="0">
                    <a:lnSpc>
                      <a:spcPct val="90000"/>
                    </a:lnSpc>
                    <a:spcBef>
                      <a:spcPct val="30000"/>
                    </a:spcBef>
                    <a:spcAft>
                      <a:spcPct val="0"/>
                    </a:spcAft>
                    <a:buClr>
                      <a:schemeClr val="accent1"/>
                    </a:buClr>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9" name="Group 141"/>
            <p:cNvGrpSpPr/>
            <p:nvPr/>
          </p:nvGrpSpPr>
          <p:grpSpPr>
            <a:xfrm>
              <a:off x="1187624" y="1311276"/>
              <a:ext cx="2865365" cy="5082174"/>
              <a:chOff x="4788929" y="370797"/>
              <a:chExt cx="3183739" cy="5065534"/>
            </a:xfrm>
          </p:grpSpPr>
          <p:sp>
            <p:nvSpPr>
              <p:cNvPr id="77" name="Oval 14"/>
              <p:cNvSpPr>
                <a:spLocks noChangeAspect="1" noChangeArrowheads="1"/>
              </p:cNvSpPr>
              <p:nvPr/>
            </p:nvSpPr>
            <p:spPr bwMode="auto">
              <a:xfrm rot="16200000">
                <a:off x="4004474" y="2380891"/>
                <a:ext cx="2937072" cy="360042"/>
              </a:xfrm>
              <a:prstGeom prst="ellipse">
                <a:avLst/>
              </a:prstGeom>
              <a:solidFill>
                <a:srgbClr val="3333CC">
                  <a:alpha val="50000"/>
                </a:srgbClr>
              </a:solidFill>
              <a:ln w="9525">
                <a:solidFill>
                  <a:srgbClr val="66CCFF"/>
                </a:solidFill>
                <a:round/>
                <a:headEnd/>
                <a:tailEnd/>
              </a:ln>
              <a:effectLst/>
            </p:spPr>
            <p:txBody>
              <a:bodyPr wrap="none" anchor="ctr"/>
              <a:lstStyle/>
              <a:p>
                <a:pPr algn="ctr">
                  <a:spcBef>
                    <a:spcPct val="50000"/>
                  </a:spcBef>
                </a:pPr>
                <a:r>
                  <a:rPr lang="en-GB" sz="700" smtClean="0">
                    <a:latin typeface="Arial" pitchFamily="34" charset="0"/>
                    <a:cs typeface="Arial" pitchFamily="34" charset="0"/>
                  </a:rPr>
                  <a:t>&lt;&lt;&lt;&lt;&lt;&lt;&lt;&lt;&lt;&lt;&lt;&lt;&lt;&lt;&lt;&lt;&lt;&lt;&lt;&lt;&lt;&lt;&lt;</a:t>
                </a:r>
                <a:endParaRPr lang="en-GB" sz="700">
                  <a:latin typeface="Arial" pitchFamily="34" charset="0"/>
                  <a:cs typeface="Arial" pitchFamily="34" charset="0"/>
                </a:endParaRPr>
              </a:p>
            </p:txBody>
          </p:sp>
          <p:sp>
            <p:nvSpPr>
              <p:cNvPr id="78" name="Oval 15"/>
              <p:cNvSpPr>
                <a:spLocks noChangeArrowheads="1"/>
              </p:cNvSpPr>
              <p:nvPr/>
            </p:nvSpPr>
            <p:spPr bwMode="auto">
              <a:xfrm rot="16200000">
                <a:off x="4373169" y="2402403"/>
                <a:ext cx="2199678" cy="360039"/>
              </a:xfrm>
              <a:prstGeom prst="ellipse">
                <a:avLst/>
              </a:prstGeom>
              <a:solidFill>
                <a:schemeClr val="bg1"/>
              </a:solidFill>
              <a:ln w="9525">
                <a:solidFill>
                  <a:srgbClr val="990000"/>
                </a:solidFill>
                <a:round/>
                <a:headEnd/>
                <a:tailEnd/>
              </a:ln>
              <a:effectLst/>
            </p:spPr>
            <p:txBody>
              <a:bodyPr wrap="none" anchor="ctr"/>
              <a:lstStyle/>
              <a:p>
                <a:pPr algn="ctr"/>
                <a:r>
                  <a:rPr lang="en-GB" sz="1200" b="1" smtClean="0">
                    <a:latin typeface="Arial" pitchFamily="34" charset="0"/>
                    <a:cs typeface="Arial" pitchFamily="34" charset="0"/>
                  </a:rPr>
                  <a:t>Steering Board</a:t>
                </a:r>
                <a:endParaRPr lang="en-GB" sz="1200" b="1">
                  <a:latin typeface="Arial" pitchFamily="34" charset="0"/>
                  <a:cs typeface="Arial" pitchFamily="34" charset="0"/>
                </a:endParaRPr>
              </a:p>
            </p:txBody>
          </p:sp>
          <p:sp>
            <p:nvSpPr>
              <p:cNvPr id="79" name="AutoShape 16"/>
              <p:cNvSpPr>
                <a:spLocks noChangeArrowheads="1"/>
              </p:cNvSpPr>
              <p:nvPr/>
            </p:nvSpPr>
            <p:spPr bwMode="auto">
              <a:xfrm>
                <a:off x="5148969" y="1023335"/>
                <a:ext cx="249199" cy="3125480"/>
              </a:xfrm>
              <a:prstGeom prst="moon">
                <a:avLst>
                  <a:gd name="adj" fmla="val 26190"/>
                </a:avLst>
              </a:prstGeom>
              <a:solidFill>
                <a:srgbClr val="3333CC">
                  <a:alpha val="50000"/>
                </a:srgbClr>
              </a:solidFill>
              <a:ln w="9525">
                <a:solidFill>
                  <a:srgbClr val="66CCFF"/>
                </a:solidFill>
                <a:miter lim="800000"/>
                <a:headEnd/>
                <a:tailEnd/>
              </a:ln>
              <a:effectLst/>
            </p:spPr>
            <p:txBody>
              <a:bodyPr wrap="none" anchor="ctr"/>
              <a:lstStyle/>
              <a:p>
                <a:endParaRPr lang="en-GB">
                  <a:latin typeface="Arial" pitchFamily="34" charset="0"/>
                  <a:cs typeface="Arial" pitchFamily="34" charset="0"/>
                </a:endParaRPr>
              </a:p>
            </p:txBody>
          </p:sp>
          <p:sp>
            <p:nvSpPr>
              <p:cNvPr id="80" name="Oval 17"/>
              <p:cNvSpPr>
                <a:spLocks noChangeArrowheads="1"/>
              </p:cNvSpPr>
              <p:nvPr/>
            </p:nvSpPr>
            <p:spPr bwMode="auto">
              <a:xfrm rot="16200000">
                <a:off x="3593397" y="3526014"/>
                <a:ext cx="2715099" cy="324036"/>
              </a:xfrm>
              <a:prstGeom prst="ellipse">
                <a:avLst/>
              </a:prstGeom>
              <a:solidFill>
                <a:schemeClr val="bg1"/>
              </a:solidFill>
              <a:ln w="9525">
                <a:solidFill>
                  <a:schemeClr val="tx1"/>
                </a:solidFill>
                <a:round/>
                <a:headEnd/>
                <a:tailEnd/>
              </a:ln>
              <a:effectLst/>
            </p:spPr>
            <p:txBody>
              <a:bodyPr wrap="none" anchor="ctr"/>
              <a:lstStyle/>
              <a:p>
                <a:pPr algn="ctr"/>
                <a:r>
                  <a:rPr lang="en-GB" sz="1200" b="1" smtClean="0">
                    <a:latin typeface="Arial" pitchFamily="34" charset="0"/>
                    <a:cs typeface="Arial" pitchFamily="34" charset="0"/>
                  </a:rPr>
                  <a:t>Industry Advisory Group</a:t>
                </a:r>
                <a:endParaRPr lang="en-GB" sz="1200" b="1">
                  <a:latin typeface="Arial" pitchFamily="34" charset="0"/>
                  <a:cs typeface="Arial" pitchFamily="34" charset="0"/>
                </a:endParaRPr>
              </a:p>
            </p:txBody>
          </p:sp>
          <p:sp>
            <p:nvSpPr>
              <p:cNvPr id="81" name="AutoShape 2"/>
              <p:cNvSpPr>
                <a:spLocks noChangeArrowheads="1"/>
              </p:cNvSpPr>
              <p:nvPr/>
            </p:nvSpPr>
            <p:spPr bwMode="auto">
              <a:xfrm rot="16200000">
                <a:off x="5738947" y="2489533"/>
                <a:ext cx="3394485" cy="139616"/>
              </a:xfrm>
              <a:prstGeom prst="roundRect">
                <a:avLst>
                  <a:gd name="adj" fmla="val 16667"/>
                </a:avLst>
              </a:prstGeom>
              <a:solidFill>
                <a:srgbClr val="3333CC">
                  <a:alpha val="50000"/>
                </a:srgbClr>
              </a:solidFill>
              <a:ln w="9525">
                <a:solidFill>
                  <a:srgbClr val="66CCFF"/>
                </a:solidFill>
                <a:round/>
                <a:headEnd/>
                <a:tailEnd/>
              </a:ln>
              <a:effectLst/>
            </p:spPr>
            <p:txBody>
              <a:bodyPr wrap="none" anchor="ctr"/>
              <a:lstStyle/>
              <a:p>
                <a:endParaRPr lang="en-GB">
                  <a:latin typeface="Arial" pitchFamily="34" charset="0"/>
                  <a:cs typeface="Arial" pitchFamily="34" charset="0"/>
                </a:endParaRPr>
              </a:p>
            </p:txBody>
          </p:sp>
          <p:sp>
            <p:nvSpPr>
              <p:cNvPr id="82" name="AutoShape 3"/>
              <p:cNvSpPr>
                <a:spLocks noChangeArrowheads="1"/>
              </p:cNvSpPr>
              <p:nvPr/>
            </p:nvSpPr>
            <p:spPr bwMode="auto">
              <a:xfrm rot="16200000">
                <a:off x="4549654" y="2494286"/>
                <a:ext cx="3393438" cy="129064"/>
              </a:xfrm>
              <a:prstGeom prst="roundRect">
                <a:avLst>
                  <a:gd name="adj" fmla="val 16667"/>
                </a:avLst>
              </a:prstGeom>
              <a:solidFill>
                <a:srgbClr val="3333CC">
                  <a:alpha val="50000"/>
                </a:srgbClr>
              </a:solidFill>
              <a:ln w="9525">
                <a:solidFill>
                  <a:srgbClr val="66CCFF"/>
                </a:solidFill>
                <a:round/>
                <a:headEnd/>
                <a:tailEnd/>
              </a:ln>
              <a:effectLst/>
            </p:spPr>
            <p:txBody>
              <a:bodyPr wrap="none" anchor="ctr"/>
              <a:lstStyle/>
              <a:p>
                <a:endParaRPr lang="en-GB">
                  <a:latin typeface="Arial" pitchFamily="34" charset="0"/>
                  <a:cs typeface="Arial" pitchFamily="34" charset="0"/>
                </a:endParaRPr>
              </a:p>
            </p:txBody>
          </p:sp>
          <p:sp>
            <p:nvSpPr>
              <p:cNvPr id="83" name="AutoShape 4"/>
              <p:cNvSpPr>
                <a:spLocks noChangeArrowheads="1"/>
              </p:cNvSpPr>
              <p:nvPr/>
            </p:nvSpPr>
            <p:spPr bwMode="auto">
              <a:xfrm rot="16200000">
                <a:off x="5506279" y="2489533"/>
                <a:ext cx="3394485" cy="139616"/>
              </a:xfrm>
              <a:prstGeom prst="roundRect">
                <a:avLst>
                  <a:gd name="adj" fmla="val 16667"/>
                </a:avLst>
              </a:prstGeom>
              <a:solidFill>
                <a:srgbClr val="3333CC">
                  <a:alpha val="50000"/>
                </a:srgbClr>
              </a:solidFill>
              <a:ln w="9525">
                <a:solidFill>
                  <a:srgbClr val="66CCFF"/>
                </a:solidFill>
                <a:round/>
                <a:headEnd/>
                <a:tailEnd/>
              </a:ln>
              <a:effectLst/>
            </p:spPr>
            <p:txBody>
              <a:bodyPr wrap="none" anchor="ctr"/>
              <a:lstStyle/>
              <a:p>
                <a:endParaRPr lang="en-GB">
                  <a:latin typeface="Arial" pitchFamily="34" charset="0"/>
                  <a:cs typeface="Arial" pitchFamily="34" charset="0"/>
                </a:endParaRPr>
              </a:p>
            </p:txBody>
          </p:sp>
          <p:sp>
            <p:nvSpPr>
              <p:cNvPr id="84" name="AutoShape 5"/>
              <p:cNvSpPr>
                <a:spLocks noChangeArrowheads="1"/>
              </p:cNvSpPr>
              <p:nvPr/>
            </p:nvSpPr>
            <p:spPr bwMode="auto">
              <a:xfrm rot="16200000">
                <a:off x="5347993" y="2489533"/>
                <a:ext cx="3394485" cy="139616"/>
              </a:xfrm>
              <a:prstGeom prst="roundRect">
                <a:avLst>
                  <a:gd name="adj" fmla="val 16667"/>
                </a:avLst>
              </a:prstGeom>
              <a:solidFill>
                <a:srgbClr val="3333CC">
                  <a:alpha val="50000"/>
                </a:srgbClr>
              </a:solidFill>
              <a:ln w="9525">
                <a:solidFill>
                  <a:srgbClr val="66CCFF"/>
                </a:solidFill>
                <a:round/>
                <a:headEnd/>
                <a:tailEnd/>
              </a:ln>
              <a:effectLst/>
            </p:spPr>
            <p:txBody>
              <a:bodyPr wrap="none" anchor="ctr"/>
              <a:lstStyle/>
              <a:p>
                <a:endParaRPr lang="en-GB">
                  <a:latin typeface="Arial" pitchFamily="34" charset="0"/>
                  <a:cs typeface="Arial" pitchFamily="34" charset="0"/>
                </a:endParaRPr>
              </a:p>
            </p:txBody>
          </p:sp>
          <p:sp>
            <p:nvSpPr>
              <p:cNvPr id="85" name="AutoShape 6"/>
              <p:cNvSpPr>
                <a:spLocks noChangeArrowheads="1"/>
              </p:cNvSpPr>
              <p:nvPr/>
            </p:nvSpPr>
            <p:spPr bwMode="auto">
              <a:xfrm rot="16200000">
                <a:off x="5189707" y="2489533"/>
                <a:ext cx="3394485" cy="139616"/>
              </a:xfrm>
              <a:prstGeom prst="roundRect">
                <a:avLst>
                  <a:gd name="adj" fmla="val 16667"/>
                </a:avLst>
              </a:prstGeom>
              <a:solidFill>
                <a:srgbClr val="3333CC">
                  <a:alpha val="50000"/>
                </a:srgbClr>
              </a:solidFill>
              <a:ln w="9525">
                <a:solidFill>
                  <a:srgbClr val="66CCFF"/>
                </a:solidFill>
                <a:round/>
                <a:headEnd/>
                <a:tailEnd/>
              </a:ln>
              <a:effectLst/>
            </p:spPr>
            <p:txBody>
              <a:bodyPr wrap="none" anchor="ctr"/>
              <a:lstStyle/>
              <a:p>
                <a:endParaRPr lang="en-GB">
                  <a:latin typeface="Arial" pitchFamily="34" charset="0"/>
                  <a:cs typeface="Arial" pitchFamily="34" charset="0"/>
                </a:endParaRPr>
              </a:p>
            </p:txBody>
          </p:sp>
          <p:sp>
            <p:nvSpPr>
              <p:cNvPr id="86" name="AutoShape 7"/>
              <p:cNvSpPr>
                <a:spLocks noChangeArrowheads="1"/>
              </p:cNvSpPr>
              <p:nvPr/>
            </p:nvSpPr>
            <p:spPr bwMode="auto">
              <a:xfrm rot="16200000">
                <a:off x="5035085" y="2483776"/>
                <a:ext cx="3387157" cy="139616"/>
              </a:xfrm>
              <a:prstGeom prst="roundRect">
                <a:avLst>
                  <a:gd name="adj" fmla="val 16667"/>
                </a:avLst>
              </a:prstGeom>
              <a:solidFill>
                <a:srgbClr val="3333CC">
                  <a:alpha val="50000"/>
                </a:srgbClr>
              </a:solidFill>
              <a:ln w="9525">
                <a:solidFill>
                  <a:srgbClr val="66CCFF"/>
                </a:solidFill>
                <a:round/>
                <a:headEnd/>
                <a:tailEnd/>
              </a:ln>
              <a:effectLst/>
            </p:spPr>
            <p:txBody>
              <a:bodyPr wrap="none" anchor="ctr"/>
              <a:lstStyle/>
              <a:p>
                <a:endParaRPr lang="en-GB">
                  <a:latin typeface="Arial" pitchFamily="34" charset="0"/>
                  <a:cs typeface="Arial" pitchFamily="34" charset="0"/>
                </a:endParaRPr>
              </a:p>
            </p:txBody>
          </p:sp>
          <p:sp>
            <p:nvSpPr>
              <p:cNvPr id="87" name="AutoShape 8"/>
              <p:cNvSpPr>
                <a:spLocks noChangeArrowheads="1"/>
              </p:cNvSpPr>
              <p:nvPr/>
            </p:nvSpPr>
            <p:spPr bwMode="auto">
              <a:xfrm rot="16200000">
                <a:off x="4863385" y="2489010"/>
                <a:ext cx="3393438" cy="139616"/>
              </a:xfrm>
              <a:prstGeom prst="roundRect">
                <a:avLst>
                  <a:gd name="adj" fmla="val 16667"/>
                </a:avLst>
              </a:prstGeom>
              <a:solidFill>
                <a:srgbClr val="3333CC">
                  <a:alpha val="50000"/>
                </a:srgbClr>
              </a:solidFill>
              <a:ln w="9525">
                <a:solidFill>
                  <a:srgbClr val="66CCFF"/>
                </a:solidFill>
                <a:round/>
                <a:headEnd/>
                <a:tailEnd/>
              </a:ln>
              <a:effectLst/>
            </p:spPr>
            <p:txBody>
              <a:bodyPr wrap="none" anchor="ctr"/>
              <a:lstStyle/>
              <a:p>
                <a:endParaRPr lang="en-GB">
                  <a:latin typeface="Arial" pitchFamily="34" charset="0"/>
                  <a:cs typeface="Arial" pitchFamily="34" charset="0"/>
                </a:endParaRPr>
              </a:p>
            </p:txBody>
          </p:sp>
          <p:sp>
            <p:nvSpPr>
              <p:cNvPr id="88" name="AutoShape 9"/>
              <p:cNvSpPr>
                <a:spLocks noChangeArrowheads="1"/>
              </p:cNvSpPr>
              <p:nvPr/>
            </p:nvSpPr>
            <p:spPr bwMode="auto">
              <a:xfrm rot="16200000">
                <a:off x="4705098" y="2489010"/>
                <a:ext cx="3393438" cy="139616"/>
              </a:xfrm>
              <a:prstGeom prst="roundRect">
                <a:avLst>
                  <a:gd name="adj" fmla="val 16667"/>
                </a:avLst>
              </a:prstGeom>
              <a:solidFill>
                <a:srgbClr val="3333CC">
                  <a:alpha val="50000"/>
                </a:srgbClr>
              </a:solidFill>
              <a:ln w="9525">
                <a:solidFill>
                  <a:srgbClr val="66CCFF"/>
                </a:solidFill>
                <a:round/>
                <a:headEnd/>
                <a:tailEnd/>
              </a:ln>
              <a:effectLst/>
            </p:spPr>
            <p:txBody>
              <a:bodyPr wrap="none" anchor="ctr"/>
              <a:lstStyle/>
              <a:p>
                <a:endParaRPr lang="en-GB">
                  <a:latin typeface="Arial" pitchFamily="34" charset="0"/>
                  <a:cs typeface="Arial" pitchFamily="34" charset="0"/>
                </a:endParaRPr>
              </a:p>
            </p:txBody>
          </p:sp>
          <p:sp>
            <p:nvSpPr>
              <p:cNvPr id="89" name="Text Box 10"/>
              <p:cNvSpPr txBox="1">
                <a:spLocks noChangeArrowheads="1"/>
              </p:cNvSpPr>
              <p:nvPr/>
            </p:nvSpPr>
            <p:spPr bwMode="auto">
              <a:xfrm rot="16200000">
                <a:off x="6538054" y="4650323"/>
                <a:ext cx="1287456" cy="273579"/>
              </a:xfrm>
              <a:prstGeom prst="rect">
                <a:avLst/>
              </a:prstGeom>
              <a:noFill/>
              <a:ln w="9525">
                <a:noFill/>
                <a:miter lim="800000"/>
                <a:headEnd/>
                <a:tailEnd/>
              </a:ln>
              <a:effectLst/>
            </p:spPr>
            <p:txBody>
              <a:bodyPr wrap="square">
                <a:spAutoFit/>
              </a:bodyPr>
              <a:lstStyle/>
              <a:p>
                <a:pPr eaLnBrk="0" hangingPunct="0"/>
                <a:r>
                  <a:rPr lang="en-GB" sz="1000" b="1" smtClean="0">
                    <a:latin typeface="Arial" pitchFamily="34" charset="0"/>
                    <a:cs typeface="Arial" pitchFamily="34" charset="0"/>
                  </a:rPr>
                  <a:t>Topic area 7</a:t>
                </a:r>
                <a:endParaRPr lang="en-GB" sz="1000" b="1">
                  <a:latin typeface="Arial" pitchFamily="34" charset="0"/>
                  <a:cs typeface="Arial" pitchFamily="34" charset="0"/>
                </a:endParaRPr>
              </a:p>
            </p:txBody>
          </p:sp>
          <p:sp>
            <p:nvSpPr>
              <p:cNvPr id="90" name="Text Box 11"/>
              <p:cNvSpPr txBox="1">
                <a:spLocks noChangeArrowheads="1"/>
              </p:cNvSpPr>
              <p:nvPr/>
            </p:nvSpPr>
            <p:spPr bwMode="auto">
              <a:xfrm rot="16200000">
                <a:off x="6778798" y="4650323"/>
                <a:ext cx="1287451" cy="273579"/>
              </a:xfrm>
              <a:prstGeom prst="rect">
                <a:avLst/>
              </a:prstGeom>
              <a:noFill/>
              <a:ln w="9525">
                <a:noFill/>
                <a:miter lim="800000"/>
                <a:headEnd/>
                <a:tailEnd/>
              </a:ln>
              <a:effectLst/>
            </p:spPr>
            <p:txBody>
              <a:bodyPr wrap="square">
                <a:spAutoFit/>
              </a:bodyPr>
              <a:lstStyle/>
              <a:p>
                <a:pPr eaLnBrk="0" hangingPunct="0"/>
                <a:r>
                  <a:rPr lang="en-GB" sz="1000" b="1" smtClean="0">
                    <a:latin typeface="Arial" pitchFamily="34" charset="0"/>
                    <a:cs typeface="Arial" pitchFamily="34" charset="0"/>
                  </a:rPr>
                  <a:t>Topic area m</a:t>
                </a:r>
                <a:endParaRPr lang="en-GB" sz="1000" b="1">
                  <a:latin typeface="Arial" pitchFamily="34" charset="0"/>
                  <a:cs typeface="Arial" pitchFamily="34" charset="0"/>
                </a:endParaRPr>
              </a:p>
            </p:txBody>
          </p:sp>
          <p:sp>
            <p:nvSpPr>
              <p:cNvPr id="91" name="Text Box 12"/>
              <p:cNvSpPr txBox="1">
                <a:spLocks noChangeArrowheads="1"/>
              </p:cNvSpPr>
              <p:nvPr/>
            </p:nvSpPr>
            <p:spPr bwMode="auto">
              <a:xfrm rot="16200000">
                <a:off x="6224730" y="4650323"/>
                <a:ext cx="1287455" cy="273579"/>
              </a:xfrm>
              <a:prstGeom prst="rect">
                <a:avLst/>
              </a:prstGeom>
              <a:noFill/>
              <a:ln w="9525">
                <a:noFill/>
                <a:miter lim="800000"/>
                <a:headEnd/>
                <a:tailEnd/>
              </a:ln>
              <a:effectLst/>
            </p:spPr>
            <p:txBody>
              <a:bodyPr wrap="square">
                <a:spAutoFit/>
              </a:bodyPr>
              <a:lstStyle/>
              <a:p>
                <a:pPr eaLnBrk="0" hangingPunct="0"/>
                <a:r>
                  <a:rPr lang="en-GB" sz="1000" b="1" smtClean="0">
                    <a:latin typeface="Arial" pitchFamily="34" charset="0"/>
                    <a:cs typeface="Arial" pitchFamily="34" charset="0"/>
                  </a:rPr>
                  <a:t>Topic area 5</a:t>
                </a:r>
                <a:endParaRPr lang="en-GB" sz="1000" b="1">
                  <a:latin typeface="Arial" pitchFamily="34" charset="0"/>
                  <a:cs typeface="Arial" pitchFamily="34" charset="0"/>
                </a:endParaRPr>
              </a:p>
            </p:txBody>
          </p:sp>
          <p:sp>
            <p:nvSpPr>
              <p:cNvPr id="92" name="Text Box 13"/>
              <p:cNvSpPr txBox="1">
                <a:spLocks noChangeArrowheads="1"/>
              </p:cNvSpPr>
              <p:nvPr/>
            </p:nvSpPr>
            <p:spPr bwMode="auto">
              <a:xfrm rot="16200000">
                <a:off x="5610214" y="4650324"/>
                <a:ext cx="1287452" cy="273579"/>
              </a:xfrm>
              <a:prstGeom prst="rect">
                <a:avLst/>
              </a:prstGeom>
              <a:noFill/>
              <a:ln w="9525">
                <a:noFill/>
                <a:miter lim="800000"/>
                <a:headEnd/>
                <a:tailEnd/>
              </a:ln>
              <a:effectLst/>
            </p:spPr>
            <p:txBody>
              <a:bodyPr wrap="square">
                <a:spAutoFit/>
              </a:bodyPr>
              <a:lstStyle/>
              <a:p>
                <a:pPr eaLnBrk="0" hangingPunct="0"/>
                <a:r>
                  <a:rPr lang="en-GB" sz="1000" b="1" smtClean="0">
                    <a:latin typeface="Arial" pitchFamily="34" charset="0"/>
                    <a:cs typeface="Arial" pitchFamily="34" charset="0"/>
                  </a:rPr>
                  <a:t>Topic area 1</a:t>
                </a:r>
                <a:endParaRPr lang="en-GB" sz="1000" b="1">
                  <a:latin typeface="Arial" pitchFamily="34" charset="0"/>
                  <a:cs typeface="Arial" pitchFamily="34" charset="0"/>
                </a:endParaRPr>
              </a:p>
            </p:txBody>
          </p:sp>
          <p:sp>
            <p:nvSpPr>
              <p:cNvPr id="93" name="Rectangle 18"/>
              <p:cNvSpPr>
                <a:spLocks noChangeArrowheads="1"/>
              </p:cNvSpPr>
              <p:nvPr/>
            </p:nvSpPr>
            <p:spPr bwMode="auto">
              <a:xfrm rot="16200000">
                <a:off x="6079391" y="4650323"/>
                <a:ext cx="1287450" cy="273579"/>
              </a:xfrm>
              <a:prstGeom prst="rect">
                <a:avLst/>
              </a:prstGeom>
              <a:noFill/>
              <a:ln w="12700">
                <a:noFill/>
                <a:miter lim="800000"/>
                <a:headEnd/>
                <a:tailEnd/>
              </a:ln>
              <a:effectLst/>
            </p:spPr>
            <p:txBody>
              <a:bodyPr wrap="square">
                <a:spAutoFit/>
              </a:bodyPr>
              <a:lstStyle/>
              <a:p>
                <a:pPr defTabSz="762000" eaLnBrk="0" hangingPunct="0"/>
                <a:r>
                  <a:rPr lang="en-GB" sz="1000" b="1" smtClean="0">
                    <a:latin typeface="Arial" pitchFamily="34" charset="0"/>
                    <a:cs typeface="Arial" pitchFamily="34" charset="0"/>
                  </a:rPr>
                  <a:t>Topic area 4</a:t>
                </a:r>
                <a:endParaRPr lang="en-GB" sz="1000" b="1">
                  <a:latin typeface="Arial" pitchFamily="34" charset="0"/>
                  <a:cs typeface="Arial" pitchFamily="34" charset="0"/>
                </a:endParaRPr>
              </a:p>
            </p:txBody>
          </p:sp>
          <p:sp>
            <p:nvSpPr>
              <p:cNvPr id="94" name="AutoShape 20"/>
              <p:cNvSpPr>
                <a:spLocks noChangeArrowheads="1"/>
              </p:cNvSpPr>
              <p:nvPr/>
            </p:nvSpPr>
            <p:spPr bwMode="auto">
              <a:xfrm rot="16200000">
                <a:off x="6558070" y="3137432"/>
                <a:ext cx="556850" cy="1375870"/>
              </a:xfrm>
              <a:prstGeom prst="roundRect">
                <a:avLst>
                  <a:gd name="adj" fmla="val 16667"/>
                </a:avLst>
              </a:prstGeom>
              <a:solidFill>
                <a:srgbClr val="FFFF66"/>
              </a:solidFill>
              <a:ln w="12700">
                <a:solidFill>
                  <a:schemeClr val="tx1"/>
                </a:solidFill>
                <a:round/>
                <a:headEnd/>
                <a:tailEnd/>
              </a:ln>
              <a:effectLst/>
            </p:spPr>
            <p:txBody>
              <a:bodyPr wrap="none" anchor="ctr"/>
              <a:lstStyle/>
              <a:p>
                <a:endParaRPr lang="en-GB">
                  <a:latin typeface="Arial" pitchFamily="34" charset="0"/>
                  <a:cs typeface="Arial" pitchFamily="34" charset="0"/>
                </a:endParaRPr>
              </a:p>
            </p:txBody>
          </p:sp>
          <p:sp>
            <p:nvSpPr>
              <p:cNvPr id="95" name="AutoShape 21"/>
              <p:cNvSpPr>
                <a:spLocks noChangeArrowheads="1"/>
              </p:cNvSpPr>
              <p:nvPr/>
            </p:nvSpPr>
            <p:spPr bwMode="auto">
              <a:xfrm rot="16200000">
                <a:off x="6559287" y="2357803"/>
                <a:ext cx="556850" cy="1373435"/>
              </a:xfrm>
              <a:prstGeom prst="roundRect">
                <a:avLst>
                  <a:gd name="adj" fmla="val 16667"/>
                </a:avLst>
              </a:prstGeom>
              <a:solidFill>
                <a:srgbClr val="FFFF00"/>
              </a:solidFill>
              <a:ln w="12700">
                <a:solidFill>
                  <a:schemeClr val="tx1"/>
                </a:solidFill>
                <a:round/>
                <a:headEnd/>
                <a:tailEnd/>
              </a:ln>
              <a:effectLst/>
            </p:spPr>
            <p:txBody>
              <a:bodyPr wrap="none" anchor="ctr"/>
              <a:lstStyle/>
              <a:p>
                <a:endParaRPr lang="en-GB">
                  <a:latin typeface="Arial" pitchFamily="34" charset="0"/>
                  <a:cs typeface="Arial" pitchFamily="34" charset="0"/>
                </a:endParaRPr>
              </a:p>
            </p:txBody>
          </p:sp>
          <p:sp>
            <p:nvSpPr>
              <p:cNvPr id="96" name="AutoShape 22"/>
              <p:cNvSpPr>
                <a:spLocks noChangeArrowheads="1"/>
              </p:cNvSpPr>
              <p:nvPr/>
            </p:nvSpPr>
            <p:spPr bwMode="auto">
              <a:xfrm rot="16200000">
                <a:off x="6558070" y="1561085"/>
                <a:ext cx="556850" cy="1375869"/>
              </a:xfrm>
              <a:prstGeom prst="roundRect">
                <a:avLst>
                  <a:gd name="adj" fmla="val 16667"/>
                </a:avLst>
              </a:prstGeom>
              <a:solidFill>
                <a:srgbClr val="FFCC00"/>
              </a:solidFill>
              <a:ln w="12700">
                <a:solidFill>
                  <a:schemeClr val="tx1"/>
                </a:solidFill>
                <a:round/>
                <a:headEnd/>
                <a:tailEnd/>
              </a:ln>
              <a:effectLst/>
            </p:spPr>
            <p:txBody>
              <a:bodyPr wrap="none" anchor="ctr"/>
              <a:lstStyle/>
              <a:p>
                <a:endParaRPr lang="en-GB">
                  <a:latin typeface="Arial" pitchFamily="34" charset="0"/>
                  <a:cs typeface="Arial" pitchFamily="34" charset="0"/>
                </a:endParaRPr>
              </a:p>
            </p:txBody>
          </p:sp>
          <p:sp>
            <p:nvSpPr>
              <p:cNvPr id="97" name="AutoShape 23"/>
              <p:cNvSpPr>
                <a:spLocks noChangeArrowheads="1"/>
              </p:cNvSpPr>
              <p:nvPr/>
            </p:nvSpPr>
            <p:spPr bwMode="auto">
              <a:xfrm rot="16200000">
                <a:off x="6557376" y="614840"/>
                <a:ext cx="555803" cy="1378304"/>
              </a:xfrm>
              <a:prstGeom prst="roundRect">
                <a:avLst>
                  <a:gd name="adj" fmla="val 16667"/>
                </a:avLst>
              </a:prstGeom>
              <a:solidFill>
                <a:srgbClr val="FF9900"/>
              </a:solidFill>
              <a:ln w="12700">
                <a:solidFill>
                  <a:schemeClr val="tx1"/>
                </a:solidFill>
                <a:round/>
                <a:headEnd/>
                <a:tailEnd/>
              </a:ln>
              <a:effectLst/>
            </p:spPr>
            <p:txBody>
              <a:bodyPr wrap="none" anchor="ctr"/>
              <a:lstStyle/>
              <a:p>
                <a:endParaRPr lang="en-GB">
                  <a:latin typeface="Arial" pitchFamily="34" charset="0"/>
                  <a:cs typeface="Arial" pitchFamily="34" charset="0"/>
                </a:endParaRPr>
              </a:p>
            </p:txBody>
          </p:sp>
          <p:sp>
            <p:nvSpPr>
              <p:cNvPr id="98" name="Oval 24"/>
              <p:cNvSpPr>
                <a:spLocks noChangeArrowheads="1"/>
              </p:cNvSpPr>
              <p:nvPr/>
            </p:nvSpPr>
            <p:spPr bwMode="auto">
              <a:xfrm rot="16200000">
                <a:off x="6325616" y="3552522"/>
                <a:ext cx="801781" cy="551971"/>
              </a:xfrm>
              <a:prstGeom prst="ellipse">
                <a:avLst/>
              </a:prstGeom>
              <a:solidFill>
                <a:schemeClr val="bg1"/>
              </a:solidFill>
              <a:ln w="12700">
                <a:solidFill>
                  <a:schemeClr val="tx1"/>
                </a:solidFill>
                <a:round/>
                <a:headEnd/>
                <a:tailEnd/>
              </a:ln>
              <a:effectLst/>
            </p:spPr>
            <p:txBody>
              <a:bodyPr wrap="none" anchor="ctr"/>
              <a:lstStyle/>
              <a:p>
                <a:endParaRPr lang="en-GB">
                  <a:latin typeface="Arial" pitchFamily="34" charset="0"/>
                  <a:cs typeface="Arial" pitchFamily="34" charset="0"/>
                </a:endParaRPr>
              </a:p>
            </p:txBody>
          </p:sp>
          <p:sp>
            <p:nvSpPr>
              <p:cNvPr id="99" name="Oval 32"/>
              <p:cNvSpPr>
                <a:spLocks noChangeArrowheads="1"/>
              </p:cNvSpPr>
              <p:nvPr/>
            </p:nvSpPr>
            <p:spPr bwMode="auto">
              <a:xfrm rot="16200000">
                <a:off x="6336035" y="3689136"/>
                <a:ext cx="800733" cy="267057"/>
              </a:xfrm>
              <a:prstGeom prst="ellipse">
                <a:avLst/>
              </a:prstGeom>
              <a:noFill/>
              <a:ln w="9525">
                <a:noFill/>
                <a:round/>
                <a:headEnd/>
                <a:tailEnd/>
              </a:ln>
              <a:effectLst/>
            </p:spPr>
            <p:txBody>
              <a:bodyPr wrap="none" anchor="ctr"/>
              <a:lstStyle/>
              <a:p>
                <a:pPr algn="ctr"/>
                <a:r>
                  <a:rPr lang="en-GB" sz="1000" b="1" smtClean="0">
                    <a:latin typeface="Arial" pitchFamily="34" charset="0"/>
                    <a:cs typeface="Arial" pitchFamily="34" charset="0"/>
                  </a:rPr>
                  <a:t>Project 1</a:t>
                </a:r>
                <a:endParaRPr lang="en-GB" sz="1000" b="1">
                  <a:latin typeface="Arial" pitchFamily="34" charset="0"/>
                  <a:cs typeface="Arial" pitchFamily="34" charset="0"/>
                </a:endParaRPr>
              </a:p>
            </p:txBody>
          </p:sp>
          <p:sp>
            <p:nvSpPr>
              <p:cNvPr id="100" name="Oval 33"/>
              <p:cNvSpPr>
                <a:spLocks noChangeArrowheads="1"/>
              </p:cNvSpPr>
              <p:nvPr/>
            </p:nvSpPr>
            <p:spPr bwMode="auto">
              <a:xfrm rot="16200000">
                <a:off x="6328575" y="2740797"/>
                <a:ext cx="800734" cy="551971"/>
              </a:xfrm>
              <a:prstGeom prst="ellipse">
                <a:avLst/>
              </a:prstGeom>
              <a:solidFill>
                <a:schemeClr val="bg1"/>
              </a:solidFill>
              <a:ln w="12700">
                <a:solidFill>
                  <a:schemeClr val="tx1"/>
                </a:solidFill>
                <a:round/>
                <a:headEnd/>
                <a:tailEnd/>
              </a:ln>
              <a:effectLst/>
            </p:spPr>
            <p:txBody>
              <a:bodyPr wrap="none" anchor="ctr"/>
              <a:lstStyle/>
              <a:p>
                <a:endParaRPr lang="en-GB">
                  <a:latin typeface="Arial" pitchFamily="34" charset="0"/>
                  <a:cs typeface="Arial" pitchFamily="34" charset="0"/>
                </a:endParaRPr>
              </a:p>
            </p:txBody>
          </p:sp>
          <p:sp>
            <p:nvSpPr>
              <p:cNvPr id="101" name="Oval 36"/>
              <p:cNvSpPr>
                <a:spLocks noChangeArrowheads="1"/>
              </p:cNvSpPr>
              <p:nvPr/>
            </p:nvSpPr>
            <p:spPr bwMode="auto">
              <a:xfrm rot="16200000">
                <a:off x="6326140" y="1944250"/>
                <a:ext cx="800734" cy="551971"/>
              </a:xfrm>
              <a:prstGeom prst="ellipse">
                <a:avLst/>
              </a:prstGeom>
              <a:solidFill>
                <a:schemeClr val="bg1"/>
              </a:solidFill>
              <a:ln w="12700">
                <a:solidFill>
                  <a:schemeClr val="tx1"/>
                </a:solidFill>
                <a:round/>
                <a:headEnd/>
                <a:tailEnd/>
              </a:ln>
              <a:effectLst/>
            </p:spPr>
            <p:txBody>
              <a:bodyPr wrap="none" anchor="ctr"/>
              <a:lstStyle/>
              <a:p>
                <a:endParaRPr lang="en-GB">
                  <a:latin typeface="Arial" pitchFamily="34" charset="0"/>
                  <a:cs typeface="Arial" pitchFamily="34" charset="0"/>
                </a:endParaRPr>
              </a:p>
            </p:txBody>
          </p:sp>
          <p:sp>
            <p:nvSpPr>
              <p:cNvPr id="102" name="Oval 39"/>
              <p:cNvSpPr>
                <a:spLocks noChangeArrowheads="1"/>
              </p:cNvSpPr>
              <p:nvPr/>
            </p:nvSpPr>
            <p:spPr bwMode="auto">
              <a:xfrm rot="16200000">
                <a:off x="6323181" y="1005502"/>
                <a:ext cx="801781" cy="551971"/>
              </a:xfrm>
              <a:prstGeom prst="ellipse">
                <a:avLst/>
              </a:prstGeom>
              <a:solidFill>
                <a:schemeClr val="bg1"/>
              </a:solidFill>
              <a:ln w="12700">
                <a:solidFill>
                  <a:schemeClr val="tx1"/>
                </a:solidFill>
                <a:round/>
                <a:headEnd/>
                <a:tailEnd/>
              </a:ln>
              <a:effectLst/>
            </p:spPr>
            <p:txBody>
              <a:bodyPr wrap="none" anchor="ctr"/>
              <a:lstStyle/>
              <a:p>
                <a:endParaRPr lang="en-GB">
                  <a:latin typeface="Arial" pitchFamily="34" charset="0"/>
                  <a:cs typeface="Arial" pitchFamily="34" charset="0"/>
                </a:endParaRPr>
              </a:p>
            </p:txBody>
          </p:sp>
          <p:sp>
            <p:nvSpPr>
              <p:cNvPr id="103" name="Rectangle 42"/>
              <p:cNvSpPr>
                <a:spLocks noChangeArrowheads="1"/>
              </p:cNvSpPr>
              <p:nvPr/>
            </p:nvSpPr>
            <p:spPr bwMode="auto">
              <a:xfrm rot="16200000">
                <a:off x="6381392" y="4650324"/>
                <a:ext cx="1287455" cy="273579"/>
              </a:xfrm>
              <a:prstGeom prst="rect">
                <a:avLst/>
              </a:prstGeom>
              <a:noFill/>
              <a:ln w="12700">
                <a:noFill/>
                <a:miter lim="800000"/>
                <a:headEnd/>
                <a:tailEnd/>
              </a:ln>
              <a:effectLst/>
            </p:spPr>
            <p:txBody>
              <a:bodyPr wrap="square">
                <a:spAutoFit/>
              </a:bodyPr>
              <a:lstStyle/>
              <a:p>
                <a:pPr defTabSz="762000" eaLnBrk="0" hangingPunct="0"/>
                <a:r>
                  <a:rPr lang="en-GB" sz="1000" b="1" smtClean="0">
                    <a:latin typeface="Arial" pitchFamily="34" charset="0"/>
                    <a:cs typeface="Arial" pitchFamily="34" charset="0"/>
                  </a:rPr>
                  <a:t>Topic area 6</a:t>
                </a:r>
                <a:endParaRPr lang="en-GB" sz="1000" b="1">
                  <a:latin typeface="Arial" pitchFamily="34" charset="0"/>
                  <a:cs typeface="Arial" pitchFamily="34" charset="0"/>
                </a:endParaRPr>
              </a:p>
            </p:txBody>
          </p:sp>
          <p:sp>
            <p:nvSpPr>
              <p:cNvPr id="104" name="Rectangle 43"/>
              <p:cNvSpPr>
                <a:spLocks noChangeArrowheads="1"/>
              </p:cNvSpPr>
              <p:nvPr/>
            </p:nvSpPr>
            <p:spPr bwMode="auto">
              <a:xfrm rot="16200000">
                <a:off x="5922729" y="4650324"/>
                <a:ext cx="1287452" cy="273579"/>
              </a:xfrm>
              <a:prstGeom prst="rect">
                <a:avLst/>
              </a:prstGeom>
              <a:noFill/>
              <a:ln w="12700">
                <a:noFill/>
                <a:miter lim="800000"/>
                <a:headEnd/>
                <a:tailEnd/>
              </a:ln>
              <a:effectLst/>
            </p:spPr>
            <p:txBody>
              <a:bodyPr wrap="square">
                <a:spAutoFit/>
              </a:bodyPr>
              <a:lstStyle/>
              <a:p>
                <a:pPr defTabSz="762000" eaLnBrk="0" hangingPunct="0"/>
                <a:r>
                  <a:rPr lang="en-GB" sz="1000" b="1" smtClean="0">
                    <a:latin typeface="Arial" pitchFamily="34" charset="0"/>
                    <a:cs typeface="Arial" pitchFamily="34" charset="0"/>
                  </a:rPr>
                  <a:t>Topic area 3</a:t>
                </a:r>
                <a:endParaRPr lang="en-GB" sz="1000" b="1">
                  <a:latin typeface="Arial" pitchFamily="34" charset="0"/>
                  <a:cs typeface="Arial" pitchFamily="34" charset="0"/>
                </a:endParaRPr>
              </a:p>
            </p:txBody>
          </p:sp>
          <p:sp>
            <p:nvSpPr>
              <p:cNvPr id="105" name="Rectangle 44"/>
              <p:cNvSpPr>
                <a:spLocks noChangeArrowheads="1"/>
              </p:cNvSpPr>
              <p:nvPr/>
            </p:nvSpPr>
            <p:spPr bwMode="auto">
              <a:xfrm rot="16200000">
                <a:off x="5766063" y="4650324"/>
                <a:ext cx="1287452" cy="273579"/>
              </a:xfrm>
              <a:prstGeom prst="rect">
                <a:avLst/>
              </a:prstGeom>
              <a:noFill/>
              <a:ln w="12700">
                <a:noFill/>
                <a:miter lim="800000"/>
                <a:headEnd/>
                <a:tailEnd/>
              </a:ln>
              <a:effectLst/>
            </p:spPr>
            <p:txBody>
              <a:bodyPr wrap="square">
                <a:spAutoFit/>
              </a:bodyPr>
              <a:lstStyle/>
              <a:p>
                <a:pPr defTabSz="762000" eaLnBrk="0" hangingPunct="0"/>
                <a:r>
                  <a:rPr lang="en-GB" sz="1000" b="1" smtClean="0">
                    <a:latin typeface="Arial" pitchFamily="34" charset="0"/>
                    <a:cs typeface="Arial" pitchFamily="34" charset="0"/>
                  </a:rPr>
                  <a:t>Topic area 2</a:t>
                </a:r>
                <a:endParaRPr lang="en-GB" sz="1000" b="1">
                  <a:latin typeface="Arial" pitchFamily="34" charset="0"/>
                  <a:cs typeface="Arial" pitchFamily="34" charset="0"/>
                </a:endParaRPr>
              </a:p>
            </p:txBody>
          </p:sp>
          <p:sp>
            <p:nvSpPr>
              <p:cNvPr id="106" name="AutoShape 45"/>
              <p:cNvSpPr>
                <a:spLocks/>
              </p:cNvSpPr>
              <p:nvPr/>
            </p:nvSpPr>
            <p:spPr bwMode="auto">
              <a:xfrm rot="10800000" flipH="1">
                <a:off x="7524430" y="880597"/>
                <a:ext cx="120137" cy="3268176"/>
              </a:xfrm>
              <a:prstGeom prst="rightBrace">
                <a:avLst>
                  <a:gd name="adj1" fmla="val 163401"/>
                  <a:gd name="adj2" fmla="val 50000"/>
                </a:avLst>
              </a:prstGeom>
              <a:noFill/>
              <a:ln w="12700">
                <a:solidFill>
                  <a:schemeClr val="tx1"/>
                </a:solidFill>
                <a:round/>
                <a:headEnd/>
                <a:tailEnd/>
              </a:ln>
              <a:effectLst/>
            </p:spPr>
            <p:txBody>
              <a:bodyPr wrap="none" anchor="ctr"/>
              <a:lstStyle/>
              <a:p>
                <a:endParaRPr lang="en-GB">
                  <a:latin typeface="Arial" pitchFamily="34" charset="0"/>
                  <a:cs typeface="Arial" pitchFamily="34" charset="0"/>
                </a:endParaRPr>
              </a:p>
            </p:txBody>
          </p:sp>
          <p:sp>
            <p:nvSpPr>
              <p:cNvPr id="107" name="Text Box 46"/>
              <p:cNvSpPr txBox="1">
                <a:spLocks noChangeArrowheads="1"/>
              </p:cNvSpPr>
              <p:nvPr/>
            </p:nvSpPr>
            <p:spPr bwMode="auto">
              <a:xfrm rot="16200000">
                <a:off x="6744331" y="2356629"/>
                <a:ext cx="2148898" cy="307777"/>
              </a:xfrm>
              <a:prstGeom prst="rect">
                <a:avLst/>
              </a:prstGeom>
              <a:noFill/>
              <a:ln w="9525">
                <a:noFill/>
                <a:miter lim="800000"/>
                <a:headEnd/>
                <a:tailEnd/>
              </a:ln>
              <a:effectLst/>
            </p:spPr>
            <p:txBody>
              <a:bodyPr>
                <a:spAutoFit/>
              </a:bodyPr>
              <a:lstStyle/>
              <a:p>
                <a:pPr algn="ctr" eaLnBrk="0" hangingPunct="0"/>
                <a:r>
                  <a:rPr lang="en-GB" sz="1200" b="1" smtClean="0">
                    <a:latin typeface="Arial" pitchFamily="34" charset="0"/>
                    <a:cs typeface="Arial" pitchFamily="34" charset="0"/>
                  </a:rPr>
                  <a:t>Active PPP Projects</a:t>
                </a:r>
                <a:endParaRPr lang="en-GB" sz="1200" b="1">
                  <a:latin typeface="Arial" pitchFamily="34" charset="0"/>
                  <a:cs typeface="Arial" pitchFamily="34" charset="0"/>
                </a:endParaRPr>
              </a:p>
            </p:txBody>
          </p:sp>
          <p:sp>
            <p:nvSpPr>
              <p:cNvPr id="108" name="AutoShape 47"/>
              <p:cNvSpPr>
                <a:spLocks/>
              </p:cNvSpPr>
              <p:nvPr/>
            </p:nvSpPr>
            <p:spPr bwMode="auto">
              <a:xfrm rot="10800000" flipH="1">
                <a:off x="7539041" y="4307873"/>
                <a:ext cx="100654" cy="1021590"/>
              </a:xfrm>
              <a:prstGeom prst="rightBrace">
                <a:avLst>
                  <a:gd name="adj1" fmla="val 65591"/>
                  <a:gd name="adj2" fmla="val 50000"/>
                </a:avLst>
              </a:prstGeom>
              <a:noFill/>
              <a:ln w="12700">
                <a:solidFill>
                  <a:schemeClr val="tx1"/>
                </a:solidFill>
                <a:round/>
                <a:headEnd/>
                <a:tailEnd/>
              </a:ln>
              <a:effectLst/>
            </p:spPr>
            <p:txBody>
              <a:bodyPr wrap="none" anchor="ctr"/>
              <a:lstStyle/>
              <a:p>
                <a:endParaRPr lang="en-GB" sz="1000">
                  <a:latin typeface="Arial" pitchFamily="34" charset="0"/>
                  <a:cs typeface="Arial" pitchFamily="34" charset="0"/>
                </a:endParaRPr>
              </a:p>
            </p:txBody>
          </p:sp>
          <p:sp>
            <p:nvSpPr>
              <p:cNvPr id="109" name="Text Box 48"/>
              <p:cNvSpPr txBox="1">
                <a:spLocks noChangeArrowheads="1"/>
              </p:cNvSpPr>
              <p:nvPr/>
            </p:nvSpPr>
            <p:spPr bwMode="auto">
              <a:xfrm rot="16200000">
                <a:off x="7199416" y="4663836"/>
                <a:ext cx="1237213" cy="307777"/>
              </a:xfrm>
              <a:prstGeom prst="rect">
                <a:avLst/>
              </a:prstGeom>
              <a:noFill/>
              <a:ln w="9525">
                <a:noFill/>
                <a:miter lim="800000"/>
                <a:headEnd/>
                <a:tailEnd/>
              </a:ln>
              <a:effectLst/>
            </p:spPr>
            <p:txBody>
              <a:bodyPr>
                <a:spAutoFit/>
              </a:bodyPr>
              <a:lstStyle/>
              <a:p>
                <a:pPr algn="ctr" eaLnBrk="0" hangingPunct="0"/>
                <a:r>
                  <a:rPr lang="en-GB" sz="1200" b="1" smtClean="0">
                    <a:latin typeface="Arial" pitchFamily="34" charset="0"/>
                    <a:cs typeface="Arial" pitchFamily="34" charset="0"/>
                  </a:rPr>
                  <a:t>Cross Issues</a:t>
                </a:r>
                <a:endParaRPr lang="en-GB" sz="1200" b="1">
                  <a:latin typeface="Arial" pitchFamily="34" charset="0"/>
                  <a:cs typeface="Arial" pitchFamily="34" charset="0"/>
                </a:endParaRPr>
              </a:p>
            </p:txBody>
          </p:sp>
          <p:sp>
            <p:nvSpPr>
              <p:cNvPr id="110" name="Oval 32"/>
              <p:cNvSpPr>
                <a:spLocks noChangeArrowheads="1"/>
              </p:cNvSpPr>
              <p:nvPr/>
            </p:nvSpPr>
            <p:spPr bwMode="auto">
              <a:xfrm rot="16200000">
                <a:off x="6334518" y="2891342"/>
                <a:ext cx="800733" cy="267057"/>
              </a:xfrm>
              <a:prstGeom prst="ellipse">
                <a:avLst/>
              </a:prstGeom>
              <a:noFill/>
              <a:ln w="9525">
                <a:noFill/>
                <a:round/>
                <a:headEnd/>
                <a:tailEnd/>
              </a:ln>
              <a:effectLst/>
            </p:spPr>
            <p:txBody>
              <a:bodyPr wrap="none" anchor="ctr"/>
              <a:lstStyle/>
              <a:p>
                <a:pPr algn="ctr"/>
                <a:r>
                  <a:rPr lang="en-GB" sz="1000" b="1" smtClean="0">
                    <a:latin typeface="Arial" pitchFamily="34" charset="0"/>
                    <a:cs typeface="Arial" pitchFamily="34" charset="0"/>
                  </a:rPr>
                  <a:t>Project 2</a:t>
                </a:r>
                <a:endParaRPr lang="en-GB" sz="1000" b="1">
                  <a:latin typeface="Arial" pitchFamily="34" charset="0"/>
                  <a:cs typeface="Arial" pitchFamily="34" charset="0"/>
                </a:endParaRPr>
              </a:p>
            </p:txBody>
          </p:sp>
          <p:sp>
            <p:nvSpPr>
              <p:cNvPr id="111" name="Oval 32"/>
              <p:cNvSpPr>
                <a:spLocks noChangeArrowheads="1"/>
              </p:cNvSpPr>
              <p:nvPr/>
            </p:nvSpPr>
            <p:spPr bwMode="auto">
              <a:xfrm rot="16200000">
                <a:off x="6340554" y="2092915"/>
                <a:ext cx="800733" cy="267057"/>
              </a:xfrm>
              <a:prstGeom prst="ellipse">
                <a:avLst/>
              </a:prstGeom>
              <a:noFill/>
              <a:ln w="9525">
                <a:noFill/>
                <a:round/>
                <a:headEnd/>
                <a:tailEnd/>
              </a:ln>
              <a:effectLst/>
            </p:spPr>
            <p:txBody>
              <a:bodyPr wrap="none" anchor="ctr"/>
              <a:lstStyle/>
              <a:p>
                <a:pPr algn="ctr"/>
                <a:r>
                  <a:rPr lang="en-GB" sz="1000" b="1" smtClean="0">
                    <a:latin typeface="Arial" pitchFamily="34" charset="0"/>
                    <a:cs typeface="Arial" pitchFamily="34" charset="0"/>
                  </a:rPr>
                  <a:t>Project 3</a:t>
                </a:r>
                <a:endParaRPr lang="en-GB" sz="1000" b="1">
                  <a:latin typeface="Arial" pitchFamily="34" charset="0"/>
                  <a:cs typeface="Arial" pitchFamily="34" charset="0"/>
                </a:endParaRPr>
              </a:p>
            </p:txBody>
          </p:sp>
          <p:sp>
            <p:nvSpPr>
              <p:cNvPr id="112" name="Oval 32"/>
              <p:cNvSpPr>
                <a:spLocks noChangeArrowheads="1"/>
              </p:cNvSpPr>
              <p:nvPr/>
            </p:nvSpPr>
            <p:spPr bwMode="auto">
              <a:xfrm rot="16200000">
                <a:off x="6329226" y="1152926"/>
                <a:ext cx="800732" cy="267057"/>
              </a:xfrm>
              <a:prstGeom prst="ellipse">
                <a:avLst/>
              </a:prstGeom>
              <a:noFill/>
              <a:ln w="9525">
                <a:noFill/>
                <a:round/>
                <a:headEnd/>
                <a:tailEnd/>
              </a:ln>
              <a:effectLst/>
            </p:spPr>
            <p:txBody>
              <a:bodyPr wrap="none" anchor="ctr"/>
              <a:lstStyle/>
              <a:p>
                <a:pPr algn="ctr"/>
                <a:r>
                  <a:rPr lang="en-GB" sz="1000" b="1" smtClean="0">
                    <a:latin typeface="Arial" pitchFamily="34" charset="0"/>
                    <a:cs typeface="Arial" pitchFamily="34" charset="0"/>
                  </a:rPr>
                  <a:t>Project N</a:t>
                </a:r>
                <a:endParaRPr lang="en-GB" sz="1000" b="1">
                  <a:latin typeface="Arial" pitchFamily="34" charset="0"/>
                  <a:cs typeface="Arial" pitchFamily="34" charset="0"/>
                </a:endParaRPr>
              </a:p>
            </p:txBody>
          </p:sp>
          <p:sp>
            <p:nvSpPr>
              <p:cNvPr id="113" name="TextBox 112"/>
              <p:cNvSpPr txBox="1"/>
              <p:nvPr/>
            </p:nvSpPr>
            <p:spPr>
              <a:xfrm>
                <a:off x="6453597" y="370797"/>
                <a:ext cx="784047" cy="276092"/>
              </a:xfrm>
              <a:prstGeom prst="rect">
                <a:avLst/>
              </a:prstGeom>
              <a:noFill/>
            </p:spPr>
            <p:txBody>
              <a:bodyPr wrap="none" rtlCol="0">
                <a:spAutoFit/>
              </a:bodyPr>
              <a:lstStyle/>
              <a:p>
                <a:pPr algn="ctr"/>
                <a:r>
                  <a:rPr lang="en-GB" sz="1200" smtClean="0">
                    <a:latin typeface="Arial" pitchFamily="34" charset="0"/>
                    <a:cs typeface="Arial" pitchFamily="34" charset="0"/>
                  </a:rPr>
                  <a:t>Phase I</a:t>
                </a:r>
                <a:endParaRPr lang="en-GB" sz="1200">
                  <a:latin typeface="Arial" pitchFamily="34" charset="0"/>
                  <a:cs typeface="Arial" pitchFamily="34" charset="0"/>
                </a:endParaRPr>
              </a:p>
            </p:txBody>
          </p:sp>
          <p:sp>
            <p:nvSpPr>
              <p:cNvPr id="114" name="Right Brace 113"/>
              <p:cNvSpPr/>
              <p:nvPr/>
            </p:nvSpPr>
            <p:spPr bwMode="auto">
              <a:xfrm rot="16200000">
                <a:off x="6765742" y="525104"/>
                <a:ext cx="144016" cy="389403"/>
              </a:xfrm>
              <a:prstGeom prst="rightBrace">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l" defTabSz="762000" rtl="0" eaLnBrk="0" fontAlgn="base" latinLnBrk="0" hangingPunct="0">
                  <a:lnSpc>
                    <a:spcPct val="90000"/>
                  </a:lnSpc>
                  <a:spcBef>
                    <a:spcPct val="30000"/>
                  </a:spcBef>
                  <a:spcAft>
                    <a:spcPct val="0"/>
                  </a:spcAft>
                  <a:buClr>
                    <a:schemeClr val="accent1"/>
                  </a:buClr>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15" name="Oval 15"/>
              <p:cNvSpPr>
                <a:spLocks noChangeArrowheads="1"/>
              </p:cNvSpPr>
              <p:nvPr/>
            </p:nvSpPr>
            <p:spPr bwMode="auto">
              <a:xfrm rot="16200000">
                <a:off x="4805216" y="2421440"/>
                <a:ext cx="2199678" cy="360041"/>
              </a:xfrm>
              <a:prstGeom prst="ellipse">
                <a:avLst/>
              </a:prstGeom>
              <a:solidFill>
                <a:schemeClr val="bg1"/>
              </a:solidFill>
              <a:ln w="9525">
                <a:solidFill>
                  <a:srgbClr val="990000"/>
                </a:solidFill>
                <a:round/>
                <a:headEnd/>
                <a:tailEnd/>
              </a:ln>
              <a:effectLst/>
            </p:spPr>
            <p:txBody>
              <a:bodyPr wrap="none" anchor="ctr"/>
              <a:lstStyle/>
              <a:p>
                <a:pPr algn="ctr"/>
                <a:r>
                  <a:rPr lang="en-GB" sz="1200" b="1" smtClean="0">
                    <a:latin typeface="Arial" pitchFamily="34" charset="0"/>
                    <a:cs typeface="Arial" pitchFamily="34" charset="0"/>
                  </a:rPr>
                  <a:t>Technology Board</a:t>
                </a:r>
                <a:endParaRPr lang="en-GB" sz="1200" b="1">
                  <a:latin typeface="Arial" pitchFamily="34" charset="0"/>
                  <a:cs typeface="Arial" pitchFamily="34" charset="0"/>
                </a:endParaRPr>
              </a:p>
            </p:txBody>
          </p:sp>
        </p:grpSp>
        <p:sp>
          <p:nvSpPr>
            <p:cNvPr id="75" name="TextBox 74"/>
            <p:cNvSpPr txBox="1"/>
            <p:nvPr/>
          </p:nvSpPr>
          <p:spPr>
            <a:xfrm rot="16200000">
              <a:off x="5988744" y="3524425"/>
              <a:ext cx="5353359" cy="553998"/>
            </a:xfrm>
            <a:prstGeom prst="rect">
              <a:avLst/>
            </a:prstGeom>
            <a:noFill/>
          </p:spPr>
          <p:txBody>
            <a:bodyPr wrap="square" rtlCol="0">
              <a:spAutoFit/>
            </a:bodyPr>
            <a:lstStyle/>
            <a:p>
              <a:pPr marL="174625" indent="-174625">
                <a:buFont typeface="Arial" pitchFamily="34" charset="0"/>
                <a:buChar char="•"/>
              </a:pPr>
              <a:r>
                <a:rPr lang="en-GB" sz="1000" dirty="0" smtClean="0">
                  <a:latin typeface="Arial" pitchFamily="34" charset="0"/>
                  <a:cs typeface="Arial" pitchFamily="34" charset="0"/>
                </a:rPr>
                <a:t>Consortium Agreement per project signed by all project partners</a:t>
              </a:r>
            </a:p>
            <a:p>
              <a:pPr marL="174625" indent="-174625">
                <a:buFont typeface="Arial" pitchFamily="34" charset="0"/>
                <a:buChar char="•"/>
              </a:pPr>
              <a:r>
                <a:rPr lang="en-GB" sz="1000" dirty="0" smtClean="0">
                  <a:latin typeface="Arial" pitchFamily="34" charset="0"/>
                  <a:cs typeface="Arial" pitchFamily="34" charset="0"/>
                </a:rPr>
                <a:t>5G Infrastructure Collaboration Agreement across all projects in all Phases and signed by all partners</a:t>
              </a:r>
              <a:endParaRPr lang="en-GB" sz="1000" dirty="0">
                <a:latin typeface="Arial" pitchFamily="34" charset="0"/>
                <a:cs typeface="Arial" pitchFamily="34" charset="0"/>
              </a:endParaRPr>
            </a:p>
          </p:txBody>
        </p:sp>
        <p:sp>
          <p:nvSpPr>
            <p:cNvPr id="76" name="Rectangle 75"/>
            <p:cNvSpPr/>
            <p:nvPr/>
          </p:nvSpPr>
          <p:spPr bwMode="auto">
            <a:xfrm>
              <a:off x="4076017" y="1227965"/>
              <a:ext cx="4312407" cy="5092674"/>
            </a:xfrm>
            <a:prstGeom prst="rect">
              <a:avLst/>
            </a:prstGeom>
            <a:solidFill>
              <a:srgbClr val="FFFF99">
                <a:alpha val="40000"/>
              </a:srgb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762000" rtl="0" eaLnBrk="0" fontAlgn="base" latinLnBrk="0" hangingPunct="0">
                <a:lnSpc>
                  <a:spcPct val="90000"/>
                </a:lnSpc>
                <a:spcBef>
                  <a:spcPct val="30000"/>
                </a:spcBef>
                <a:buClr>
                  <a:schemeClr val="accent1"/>
                </a:buClr>
                <a:buSzTx/>
                <a:buFontTx/>
                <a:buNone/>
                <a:tabLst/>
              </a:pPr>
              <a:endParaRPr kumimoji="0" lang="en-GB" sz="1600" i="0" u="none" strike="noStrike" cap="none" normalizeH="0" baseline="0" smtClean="0">
                <a:ln>
                  <a:noFill/>
                </a:ln>
                <a:solidFill>
                  <a:srgbClr val="000000"/>
                </a:solidFill>
                <a:effectLst/>
                <a:latin typeface="Arial" pitchFamily="34" charset="0"/>
                <a:cs typeface="Arial" pitchFamily="34" charset="0"/>
              </a:endParaRPr>
            </a:p>
          </p:txBody>
        </p:sp>
        <p:sp>
          <p:nvSpPr>
            <p:cNvPr id="116" name="TextBox 115"/>
            <p:cNvSpPr txBox="1">
              <a:spLocks noChangeArrowheads="1"/>
            </p:cNvSpPr>
            <p:nvPr/>
          </p:nvSpPr>
          <p:spPr bwMode="auto">
            <a:xfrm>
              <a:off x="1394631" y="6567155"/>
              <a:ext cx="2869696" cy="246221"/>
            </a:xfrm>
            <a:prstGeom prst="rect">
              <a:avLst/>
            </a:prstGeom>
            <a:noFill/>
            <a:ln w="9525">
              <a:noFill/>
              <a:miter lim="800000"/>
              <a:headEnd/>
              <a:tailEnd/>
            </a:ln>
          </p:spPr>
          <p:txBody>
            <a:bodyPr wrap="none">
              <a:spAutoFit/>
            </a:bodyPr>
            <a:lstStyle/>
            <a:p>
              <a:pPr marL="447675" indent="-447675">
                <a:tabLst>
                  <a:tab pos="450850" algn="l"/>
                </a:tabLst>
              </a:pPr>
              <a:r>
                <a:rPr lang="en-GB" sz="1000" dirty="0" smtClean="0">
                  <a:solidFill>
                    <a:srgbClr val="002060"/>
                  </a:solidFill>
                  <a:latin typeface="+mj-lt"/>
                  <a:cs typeface="Arial" pitchFamily="34" charset="0"/>
                </a:rPr>
                <a:t>Source:	5G PPP Annex to contractual arrangement.</a:t>
              </a:r>
              <a:endParaRPr lang="en-GB" sz="1000" dirty="0">
                <a:solidFill>
                  <a:srgbClr val="002060"/>
                </a:solidFill>
                <a:latin typeface="+mj-lt"/>
                <a:cs typeface="Arial" pitchFamily="34" charset="0"/>
              </a:endParaRPr>
            </a:p>
          </p:txBody>
        </p:sp>
      </p:grpSp>
      <p:sp>
        <p:nvSpPr>
          <p:cNvPr id="117" name="Titre 6"/>
          <p:cNvSpPr>
            <a:spLocks noGrp="1"/>
          </p:cNvSpPr>
          <p:nvPr>
            <p:ph type="ctrTitle"/>
          </p:nvPr>
        </p:nvSpPr>
        <p:spPr>
          <a:xfrm>
            <a:off x="1187624" y="260648"/>
            <a:ext cx="7056784" cy="792088"/>
          </a:xfrm>
          <a:ln>
            <a:solidFill>
              <a:srgbClr val="002060"/>
            </a:solidFill>
          </a:ln>
        </p:spPr>
        <p:txBody>
          <a:bodyPr/>
          <a:lstStyle/>
          <a:p>
            <a:pPr algn="ctr"/>
            <a:r>
              <a:rPr lang="en-GB" sz="2600" noProof="1" smtClean="0">
                <a:solidFill>
                  <a:srgbClr val="002060"/>
                </a:solidFill>
              </a:rPr>
              <a:t>Governance model – Basic approach</a:t>
            </a:r>
            <a:br>
              <a:rPr lang="en-GB" sz="2600" noProof="1" smtClean="0">
                <a:solidFill>
                  <a:srgbClr val="002060"/>
                </a:solidFill>
              </a:rPr>
            </a:br>
            <a:r>
              <a:rPr lang="en-GB" sz="2600" noProof="1" smtClean="0">
                <a:solidFill>
                  <a:srgbClr val="002060"/>
                </a:solidFill>
              </a:rPr>
              <a:t> Project Implementation </a:t>
            </a:r>
            <a:endParaRPr lang="en-GB" sz="2600" dirty="0" smtClean="0">
              <a:solidFill>
                <a:srgbClr val="002060"/>
              </a:solidFill>
            </a:endParaRPr>
          </a:p>
        </p:txBody>
      </p:sp>
      <p:sp>
        <p:nvSpPr>
          <p:cNvPr id="119" name="Espace réservé de la date 3"/>
          <p:cNvSpPr txBox="1">
            <a:spLocks/>
          </p:cNvSpPr>
          <p:nvPr/>
        </p:nvSpPr>
        <p:spPr>
          <a:xfrm>
            <a:off x="1187624" y="6381328"/>
            <a:ext cx="2133600" cy="365125"/>
          </a:xfrm>
          <a:prstGeom prst="rect">
            <a:avLst/>
          </a:prstGeo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fld id="{3A2457D5-21A3-4FB2-AB80-9404183B7CCC}" type="datetime1">
              <a:rPr lang="en-GB" sz="1200" smtClean="0">
                <a:solidFill>
                  <a:schemeClr val="tx1">
                    <a:tint val="75000"/>
                  </a:schemeClr>
                </a:solidFill>
              </a:rPr>
              <a:pPr marL="0" marR="0" lvl="0" indent="0" algn="l" defTabSz="914400" rtl="0" eaLnBrk="1" fontAlgn="auto" latinLnBrk="0" hangingPunct="1">
                <a:lnSpc>
                  <a:spcPct val="100000"/>
                </a:lnSpc>
                <a:spcBef>
                  <a:spcPts val="0"/>
                </a:spcBef>
                <a:spcAft>
                  <a:spcPts val="0"/>
                </a:spcAft>
                <a:buClrTx/>
                <a:buSzTx/>
                <a:buFontTx/>
                <a:buNone/>
                <a:tabLst/>
                <a:defRPr/>
              </a:pPr>
              <a:t>20/01/2016</a:t>
            </a:fld>
            <a:endParaRPr lang="en-GB" sz="1200" dirty="0">
              <a:solidFill>
                <a:schemeClr val="tx1">
                  <a:tint val="75000"/>
                </a:schemeClr>
              </a:solidFill>
            </a:endParaRPr>
          </a:p>
        </p:txBody>
      </p:sp>
    </p:spTree>
    <p:extLst>
      <p:ext uri="{BB962C8B-B14F-4D97-AF65-F5344CB8AC3E}">
        <p14:creationId xmlns:p14="http://schemas.microsoft.com/office/powerpoint/2010/main" val="1784031702"/>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294967295"/>
          </p:nvPr>
        </p:nvSpPr>
        <p:spPr>
          <a:xfrm>
            <a:off x="6553200" y="6356350"/>
            <a:ext cx="2133600" cy="365125"/>
          </a:xfrm>
        </p:spPr>
        <p:txBody>
          <a:bodyPr/>
          <a:lstStyle/>
          <a:p>
            <a:fld id="{C43BAD7C-254B-4E94-9BA8-FDC282365B5B}" type="slidenum">
              <a:rPr lang="en-GB" smtClean="0"/>
              <a:pPr/>
              <a:t>6</a:t>
            </a:fld>
            <a:endParaRPr lang="en-GB" dirty="0"/>
          </a:p>
        </p:txBody>
      </p:sp>
      <p:sp>
        <p:nvSpPr>
          <p:cNvPr id="6" name="Espace réservé du pied de page 5"/>
          <p:cNvSpPr>
            <a:spLocks noGrp="1"/>
          </p:cNvSpPr>
          <p:nvPr>
            <p:ph type="ftr" sz="quarter" idx="4294967295"/>
          </p:nvPr>
        </p:nvSpPr>
        <p:spPr>
          <a:xfrm>
            <a:off x="3124200" y="6356350"/>
            <a:ext cx="2895600" cy="365125"/>
          </a:xfrm>
        </p:spPr>
        <p:txBody>
          <a:bodyPr/>
          <a:lstStyle/>
          <a:p>
            <a:endParaRPr lang="en-GB"/>
          </a:p>
        </p:txBody>
      </p:sp>
      <p:sp>
        <p:nvSpPr>
          <p:cNvPr id="9" name="Titre 6"/>
          <p:cNvSpPr>
            <a:spLocks noGrp="1"/>
          </p:cNvSpPr>
          <p:nvPr>
            <p:ph type="ctrTitle"/>
          </p:nvPr>
        </p:nvSpPr>
        <p:spPr>
          <a:xfrm>
            <a:off x="1187624" y="260648"/>
            <a:ext cx="7056784" cy="792088"/>
          </a:xfrm>
          <a:ln>
            <a:solidFill>
              <a:srgbClr val="002060"/>
            </a:solidFill>
          </a:ln>
        </p:spPr>
        <p:txBody>
          <a:bodyPr/>
          <a:lstStyle/>
          <a:p>
            <a:pPr algn="ctr"/>
            <a:r>
              <a:rPr lang="en-GB" sz="2600" noProof="1" smtClean="0">
                <a:solidFill>
                  <a:srgbClr val="002060"/>
                </a:solidFill>
              </a:rPr>
              <a:t>5G PPP Vision and Requirements</a:t>
            </a:r>
            <a:br>
              <a:rPr lang="en-GB" sz="2600" noProof="1" smtClean="0">
                <a:solidFill>
                  <a:srgbClr val="002060"/>
                </a:solidFill>
              </a:rPr>
            </a:br>
            <a:r>
              <a:rPr lang="en-GB" sz="2600" noProof="1" smtClean="0">
                <a:solidFill>
                  <a:srgbClr val="002060"/>
                </a:solidFill>
              </a:rPr>
              <a:t>5G new service capabilities</a:t>
            </a:r>
            <a:endParaRPr lang="en-GB" sz="2600" dirty="0">
              <a:solidFill>
                <a:srgbClr val="002060"/>
              </a:solidFill>
            </a:endParaRPr>
          </a:p>
        </p:txBody>
      </p:sp>
      <p:pic>
        <p:nvPicPr>
          <p:cNvPr id="1026" name="Picture 2"/>
          <p:cNvPicPr>
            <a:picLocks noChangeAspect="1" noChangeArrowheads="1"/>
          </p:cNvPicPr>
          <p:nvPr/>
        </p:nvPicPr>
        <p:blipFill>
          <a:blip r:embed="rId2" cstate="print"/>
          <a:srcRect/>
          <a:stretch>
            <a:fillRect/>
          </a:stretch>
        </p:blipFill>
        <p:spPr bwMode="auto">
          <a:xfrm>
            <a:off x="1607006" y="1075571"/>
            <a:ext cx="6709410" cy="1777365"/>
          </a:xfrm>
          <a:prstGeom prst="rect">
            <a:avLst/>
          </a:prstGeom>
          <a:noFill/>
          <a:ln w="9525">
            <a:noFill/>
            <a:miter lim="800000"/>
            <a:headEnd/>
            <a:tailEnd/>
          </a:ln>
        </p:spPr>
      </p:pic>
      <p:sp>
        <p:nvSpPr>
          <p:cNvPr id="3" name="Sous-titre 2"/>
          <p:cNvSpPr txBox="1">
            <a:spLocks/>
          </p:cNvSpPr>
          <p:nvPr/>
        </p:nvSpPr>
        <p:spPr>
          <a:xfrm>
            <a:off x="1138766" y="2804678"/>
            <a:ext cx="7860447" cy="3648658"/>
          </a:xfrm>
          <a:prstGeom prst="rect">
            <a:avLst/>
          </a:prstGeom>
        </p:spPr>
        <p:txBody>
          <a:bodyPr/>
          <a:lstStyle>
            <a:lvl1pPr marL="457200" indent="-457200" algn="l" defTabSz="914400" rtl="0" eaLnBrk="1" latinLnBrk="0" hangingPunct="1">
              <a:spcBef>
                <a:spcPct val="20000"/>
              </a:spcBef>
              <a:buFont typeface="Arial" panose="020B0604020202020204" pitchFamily="34" charset="0"/>
              <a:buChar char="•"/>
              <a:defRPr sz="2400" kern="1200">
                <a:solidFill>
                  <a:schemeClr val="accent5"/>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55600" indent="-355600">
              <a:spcBef>
                <a:spcPts val="300"/>
              </a:spcBef>
            </a:pPr>
            <a:r>
              <a:rPr lang="en-GB" sz="1800" dirty="0" smtClean="0">
                <a:solidFill>
                  <a:schemeClr val="tx2">
                    <a:lumMod val="75000"/>
                  </a:schemeClr>
                </a:solidFill>
                <a:latin typeface="+mj-lt"/>
              </a:rPr>
              <a:t>5G needs to support efficiently three different types of traffic profiles</a:t>
            </a:r>
          </a:p>
          <a:p>
            <a:pPr marL="630238" lvl="1" indent="-268288" algn="l">
              <a:spcBef>
                <a:spcPts val="0"/>
              </a:spcBef>
              <a:buFont typeface="Arial" panose="020B0604020202020204" pitchFamily="34" charset="0"/>
              <a:buChar char="–"/>
              <a:tabLst>
                <a:tab pos="630238" algn="l"/>
              </a:tabLst>
            </a:pPr>
            <a:r>
              <a:rPr lang="en-GB" sz="1300" dirty="0" smtClean="0">
                <a:solidFill>
                  <a:srgbClr val="002060"/>
                </a:solidFill>
                <a:latin typeface="Arial" pitchFamily="34" charset="0"/>
                <a:cs typeface="Arial" pitchFamily="34" charset="0"/>
              </a:rPr>
              <a:t>high throughput for e.g. video services</a:t>
            </a:r>
          </a:p>
          <a:p>
            <a:pPr marL="630238" lvl="1" indent="-268288" algn="l">
              <a:spcBef>
                <a:spcPts val="0"/>
              </a:spcBef>
              <a:buFont typeface="Arial" panose="020B0604020202020204" pitchFamily="34" charset="0"/>
              <a:buChar char="–"/>
              <a:tabLst>
                <a:tab pos="630238" algn="l"/>
              </a:tabLst>
            </a:pPr>
            <a:r>
              <a:rPr lang="en-GB" sz="1300" dirty="0" smtClean="0">
                <a:solidFill>
                  <a:srgbClr val="002060"/>
                </a:solidFill>
                <a:latin typeface="Arial" pitchFamily="34" charset="0"/>
                <a:cs typeface="Arial" pitchFamily="34" charset="0"/>
              </a:rPr>
              <a:t>low energy for e.g. long–living sensors</a:t>
            </a:r>
          </a:p>
          <a:p>
            <a:pPr marL="630238" lvl="1" indent="-268288" algn="l">
              <a:spcBef>
                <a:spcPts val="0"/>
              </a:spcBef>
              <a:buFont typeface="Arial" panose="020B0604020202020204" pitchFamily="34" charset="0"/>
              <a:buChar char="–"/>
              <a:tabLst>
                <a:tab pos="630238" algn="l"/>
              </a:tabLst>
            </a:pPr>
            <a:r>
              <a:rPr lang="en-GB" sz="1300" dirty="0" smtClean="0">
                <a:solidFill>
                  <a:srgbClr val="002060"/>
                </a:solidFill>
                <a:latin typeface="Arial" pitchFamily="34" charset="0"/>
                <a:cs typeface="Arial" pitchFamily="34" charset="0"/>
              </a:rPr>
              <a:t>low latency for mission critical services</a:t>
            </a:r>
          </a:p>
          <a:p>
            <a:pPr marL="355600" indent="-355600">
              <a:spcBef>
                <a:spcPts val="300"/>
              </a:spcBef>
            </a:pPr>
            <a:r>
              <a:rPr lang="en-GB" sz="1800" dirty="0" smtClean="0">
                <a:solidFill>
                  <a:schemeClr val="tx2">
                    <a:lumMod val="75000"/>
                  </a:schemeClr>
                </a:solidFill>
                <a:latin typeface="+mj-lt"/>
              </a:rPr>
              <a:t>5G covers network needs and contributes to digitalization of vertical markets</a:t>
            </a:r>
          </a:p>
          <a:p>
            <a:pPr marL="630238" lvl="1" indent="-268288" algn="l">
              <a:spcBef>
                <a:spcPts val="0"/>
              </a:spcBef>
              <a:buFont typeface="Arial" panose="020B0604020202020204" pitchFamily="34" charset="0"/>
              <a:buChar char="–"/>
              <a:tabLst>
                <a:tab pos="630238" algn="l"/>
              </a:tabLst>
            </a:pPr>
            <a:r>
              <a:rPr lang="en-GB" sz="1300" dirty="0" smtClean="0">
                <a:solidFill>
                  <a:srgbClr val="002060"/>
                </a:solidFill>
                <a:latin typeface="Arial" pitchFamily="34" charset="0"/>
                <a:cs typeface="Arial" pitchFamily="34" charset="0"/>
              </a:rPr>
              <a:t>automotive, transportation, manufacturing, banking, finance, insurance, food and agriculture</a:t>
            </a:r>
          </a:p>
          <a:p>
            <a:pPr marL="630238" lvl="1" indent="-268288" algn="l">
              <a:spcBef>
                <a:spcPts val="0"/>
              </a:spcBef>
              <a:buFont typeface="Arial" panose="020B0604020202020204" pitchFamily="34" charset="0"/>
              <a:buChar char="–"/>
              <a:tabLst>
                <a:tab pos="630238" algn="l"/>
              </a:tabLst>
            </a:pPr>
            <a:r>
              <a:rPr lang="en-GB" sz="1300" dirty="0" smtClean="0">
                <a:solidFill>
                  <a:srgbClr val="002060"/>
                </a:solidFill>
                <a:latin typeface="Arial" pitchFamily="34" charset="0"/>
                <a:cs typeface="Arial" pitchFamily="34" charset="0"/>
              </a:rPr>
              <a:t>education, media</a:t>
            </a:r>
          </a:p>
          <a:p>
            <a:pPr marL="630238" lvl="1" indent="-268288" algn="l">
              <a:spcBef>
                <a:spcPts val="0"/>
              </a:spcBef>
              <a:buFont typeface="Arial" panose="020B0604020202020204" pitchFamily="34" charset="0"/>
              <a:buChar char="–"/>
              <a:tabLst>
                <a:tab pos="630238" algn="l"/>
              </a:tabLst>
            </a:pPr>
            <a:r>
              <a:rPr lang="en-GB" sz="1300" dirty="0" smtClean="0">
                <a:solidFill>
                  <a:srgbClr val="002060"/>
                </a:solidFill>
                <a:latin typeface="Arial" pitchFamily="34" charset="0"/>
                <a:cs typeface="Arial" pitchFamily="34" charset="0"/>
              </a:rPr>
              <a:t>city management, energy, utilities, real estate, retail</a:t>
            </a:r>
          </a:p>
          <a:p>
            <a:pPr marL="630238" lvl="1" indent="-268288" algn="l">
              <a:spcBef>
                <a:spcPts val="0"/>
              </a:spcBef>
              <a:buFont typeface="Arial" panose="020B0604020202020204" pitchFamily="34" charset="0"/>
              <a:buChar char="–"/>
              <a:tabLst>
                <a:tab pos="630238" algn="l"/>
              </a:tabLst>
            </a:pPr>
            <a:r>
              <a:rPr lang="en-GB" sz="1300" dirty="0" smtClean="0">
                <a:solidFill>
                  <a:srgbClr val="002060"/>
                </a:solidFill>
                <a:latin typeface="Arial" pitchFamily="34" charset="0"/>
                <a:cs typeface="Arial" pitchFamily="34" charset="0"/>
              </a:rPr>
              <a:t>government</a:t>
            </a:r>
          </a:p>
          <a:p>
            <a:pPr marL="630238" lvl="1" indent="-268288" algn="l">
              <a:spcBef>
                <a:spcPts val="0"/>
              </a:spcBef>
              <a:buFont typeface="Arial" panose="020B0604020202020204" pitchFamily="34" charset="0"/>
              <a:buChar char="–"/>
              <a:tabLst>
                <a:tab pos="630238" algn="l"/>
              </a:tabLst>
            </a:pPr>
            <a:r>
              <a:rPr lang="en-GB" sz="1300" dirty="0" smtClean="0">
                <a:solidFill>
                  <a:srgbClr val="002060"/>
                </a:solidFill>
                <a:latin typeface="Arial" pitchFamily="34" charset="0"/>
                <a:cs typeface="Arial" pitchFamily="34" charset="0"/>
              </a:rPr>
              <a:t>healthcare</a:t>
            </a:r>
          </a:p>
          <a:p>
            <a:pPr marL="355600" indent="-355600">
              <a:spcBef>
                <a:spcPts val="300"/>
              </a:spcBef>
            </a:pPr>
            <a:r>
              <a:rPr lang="en-GB" sz="1800" dirty="0" smtClean="0">
                <a:solidFill>
                  <a:schemeClr val="tx2">
                    <a:lumMod val="75000"/>
                  </a:schemeClr>
                </a:solidFill>
                <a:latin typeface="+mj-lt"/>
              </a:rPr>
              <a:t>Sustainable and scalable technology to handle</a:t>
            </a:r>
          </a:p>
          <a:p>
            <a:pPr marL="630238" lvl="1" indent="-268288" algn="l">
              <a:spcBef>
                <a:spcPts val="0"/>
              </a:spcBef>
              <a:buFont typeface="Arial" panose="020B0604020202020204" pitchFamily="34" charset="0"/>
              <a:buChar char="–"/>
              <a:tabLst>
                <a:tab pos="630238" algn="l"/>
              </a:tabLst>
            </a:pPr>
            <a:r>
              <a:rPr lang="en-GB" sz="1300" dirty="0" smtClean="0">
                <a:solidFill>
                  <a:srgbClr val="002060"/>
                </a:solidFill>
                <a:latin typeface="Arial" pitchFamily="34" charset="0"/>
                <a:cs typeface="Arial" pitchFamily="34" charset="0"/>
              </a:rPr>
              <a:t>anticipated dramatic growth in number of terminal devices</a:t>
            </a:r>
          </a:p>
          <a:p>
            <a:pPr marL="630238" lvl="1" indent="-268288" algn="l">
              <a:spcBef>
                <a:spcPts val="0"/>
              </a:spcBef>
              <a:buFont typeface="Arial" panose="020B0604020202020204" pitchFamily="34" charset="0"/>
              <a:buChar char="–"/>
              <a:tabLst>
                <a:tab pos="630238" algn="l"/>
              </a:tabLst>
            </a:pPr>
            <a:r>
              <a:rPr lang="en-GB" sz="1300" dirty="0" smtClean="0">
                <a:solidFill>
                  <a:srgbClr val="002060"/>
                </a:solidFill>
                <a:latin typeface="Arial" pitchFamily="34" charset="0"/>
                <a:cs typeface="Arial" pitchFamily="34" charset="0"/>
              </a:rPr>
              <a:t>continuous growth of traffic (at a 50-60% CAGR)</a:t>
            </a:r>
          </a:p>
          <a:p>
            <a:pPr marL="630238" lvl="1" indent="-268288" algn="l">
              <a:spcBef>
                <a:spcPts val="0"/>
              </a:spcBef>
              <a:buFont typeface="Arial" panose="020B0604020202020204" pitchFamily="34" charset="0"/>
              <a:buChar char="–"/>
              <a:tabLst>
                <a:tab pos="630238" algn="l"/>
              </a:tabLst>
            </a:pPr>
            <a:r>
              <a:rPr lang="en-GB" sz="1300" dirty="0" smtClean="0">
                <a:solidFill>
                  <a:srgbClr val="002060"/>
                </a:solidFill>
                <a:latin typeface="Arial" pitchFamily="34" charset="0"/>
                <a:cs typeface="Arial" pitchFamily="34" charset="0"/>
              </a:rPr>
              <a:t>heterogeneous network layouts</a:t>
            </a:r>
          </a:p>
          <a:p>
            <a:pPr marL="630238" lvl="1" indent="-268288" algn="l">
              <a:spcBef>
                <a:spcPts val="0"/>
              </a:spcBef>
              <a:buFont typeface="Arial" panose="020B0604020202020204" pitchFamily="34" charset="0"/>
              <a:buChar char="–"/>
              <a:tabLst>
                <a:tab pos="630238" algn="l"/>
              </a:tabLst>
            </a:pPr>
            <a:r>
              <a:rPr lang="en-GB" sz="1300" dirty="0" smtClean="0">
                <a:solidFill>
                  <a:srgbClr val="002060"/>
                </a:solidFill>
                <a:latin typeface="Arial" pitchFamily="34" charset="0"/>
                <a:cs typeface="Arial" pitchFamily="34" charset="0"/>
              </a:rPr>
              <a:t>without causing dramatic increase of power consumption and management complexity within networks</a:t>
            </a:r>
          </a:p>
        </p:txBody>
      </p:sp>
      <p:sp>
        <p:nvSpPr>
          <p:cNvPr id="11" name="TextBox 19"/>
          <p:cNvSpPr txBox="1">
            <a:spLocks noChangeArrowheads="1"/>
          </p:cNvSpPr>
          <p:nvPr/>
        </p:nvSpPr>
        <p:spPr bwMode="auto">
          <a:xfrm>
            <a:off x="1458965" y="6580837"/>
            <a:ext cx="4001302" cy="232539"/>
          </a:xfrm>
          <a:prstGeom prst="rect">
            <a:avLst/>
          </a:prstGeom>
          <a:noFill/>
          <a:ln w="9525">
            <a:noFill/>
            <a:miter lim="800000"/>
            <a:headEnd/>
            <a:tailEnd/>
          </a:ln>
        </p:spPr>
        <p:txBody>
          <a:bodyPr wrap="none" lIns="77890" tIns="38945" rIns="77890" bIns="38945">
            <a:spAutoFit/>
          </a:bodyPr>
          <a:lstStyle/>
          <a:p>
            <a:r>
              <a:rPr lang="en-GB" sz="1000" dirty="0" smtClean="0">
                <a:solidFill>
                  <a:srgbClr val="002060"/>
                </a:solidFill>
                <a:latin typeface="+mj-lt"/>
              </a:rPr>
              <a:t>Source: 5G Infrastructure Association: Vision White Paper, February 2015.</a:t>
            </a:r>
            <a:endParaRPr lang="en-GB" sz="1000" dirty="0">
              <a:solidFill>
                <a:srgbClr val="002060"/>
              </a:solidFill>
              <a:latin typeface="+mj-lt"/>
            </a:endParaRPr>
          </a:p>
        </p:txBody>
      </p:sp>
      <p:sp>
        <p:nvSpPr>
          <p:cNvPr id="13" name="Espace réservé de la date 3"/>
          <p:cNvSpPr txBox="1">
            <a:spLocks/>
          </p:cNvSpPr>
          <p:nvPr/>
        </p:nvSpPr>
        <p:spPr>
          <a:xfrm>
            <a:off x="1187624" y="6381328"/>
            <a:ext cx="2133600" cy="365125"/>
          </a:xfrm>
          <a:prstGeom prst="rect">
            <a:avLst/>
          </a:prstGeom>
        </p:spPr>
        <p:txBody>
          <a:bodyPr vert="horz" lIns="91440" tIns="45720" rIns="91440" bIns="45720" rtlCol="0" anchor="ctr"/>
          <a:lstStyle/>
          <a:p>
            <a:pPr marR="0" lvl="0" indent="0" fontAlgn="auto">
              <a:lnSpc>
                <a:spcPct val="100000"/>
              </a:lnSpc>
              <a:spcBef>
                <a:spcPts val="0"/>
              </a:spcBef>
              <a:spcAft>
                <a:spcPts val="0"/>
              </a:spcAft>
              <a:buClrTx/>
              <a:buSzTx/>
              <a:buFontTx/>
              <a:buNone/>
              <a:tabLst/>
              <a:defRPr/>
            </a:pPr>
            <a:fld id="{3A2457D5-21A3-4FB2-AB80-9404183B7CCC}" type="datetime1">
              <a:rPr lang="en-GB" sz="1200" smtClean="0">
                <a:solidFill>
                  <a:schemeClr val="tx1">
                    <a:tint val="75000"/>
                  </a:schemeClr>
                </a:solidFill>
              </a:rPr>
              <a:pPr marR="0" lvl="0" indent="0" fontAlgn="auto">
                <a:lnSpc>
                  <a:spcPct val="100000"/>
                </a:lnSpc>
                <a:spcBef>
                  <a:spcPts val="0"/>
                </a:spcBef>
                <a:spcAft>
                  <a:spcPts val="0"/>
                </a:spcAft>
                <a:buClrTx/>
                <a:buSzTx/>
                <a:buFontTx/>
                <a:buNone/>
                <a:tabLst/>
                <a:defRPr/>
              </a:pPr>
              <a:t>20/01/2016</a:t>
            </a:fld>
            <a:endParaRPr lang="en-GB" sz="1200" dirty="0">
              <a:solidFill>
                <a:schemeClr val="tx1">
                  <a:tint val="75000"/>
                </a:schemeClr>
              </a:solidFill>
            </a:endParaRPr>
          </a:p>
        </p:txBody>
      </p:sp>
    </p:spTree>
    <p:extLst>
      <p:ext uri="{BB962C8B-B14F-4D97-AF65-F5344CB8AC3E}">
        <p14:creationId xmlns:p14="http://schemas.microsoft.com/office/powerpoint/2010/main" val="2939161542"/>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294967295"/>
          </p:nvPr>
        </p:nvSpPr>
        <p:spPr>
          <a:xfrm>
            <a:off x="6553200" y="6356350"/>
            <a:ext cx="2133600" cy="365125"/>
          </a:xfrm>
        </p:spPr>
        <p:txBody>
          <a:bodyPr/>
          <a:lstStyle/>
          <a:p>
            <a:fld id="{C43BAD7C-254B-4E94-9BA8-FDC282365B5B}" type="slidenum">
              <a:rPr lang="en-GB" smtClean="0"/>
              <a:pPr/>
              <a:t>7</a:t>
            </a:fld>
            <a:endParaRPr lang="en-GB"/>
          </a:p>
        </p:txBody>
      </p:sp>
      <p:sp>
        <p:nvSpPr>
          <p:cNvPr id="9" name="Titre 6"/>
          <p:cNvSpPr>
            <a:spLocks noGrp="1"/>
          </p:cNvSpPr>
          <p:nvPr>
            <p:ph type="ctrTitle"/>
          </p:nvPr>
        </p:nvSpPr>
        <p:spPr>
          <a:xfrm>
            <a:off x="1187624" y="260648"/>
            <a:ext cx="7056784" cy="792088"/>
          </a:xfrm>
          <a:ln>
            <a:solidFill>
              <a:srgbClr val="002060"/>
            </a:solidFill>
          </a:ln>
        </p:spPr>
        <p:txBody>
          <a:bodyPr/>
          <a:lstStyle/>
          <a:p>
            <a:pPr algn="ctr"/>
            <a:r>
              <a:rPr lang="en-GB" sz="2600" noProof="1" smtClean="0">
                <a:solidFill>
                  <a:srgbClr val="002060"/>
                </a:solidFill>
              </a:rPr>
              <a:t>5G PPP Vision and Requirements </a:t>
            </a:r>
            <a:br>
              <a:rPr lang="en-GB" sz="2600" noProof="1" smtClean="0">
                <a:solidFill>
                  <a:srgbClr val="002060"/>
                </a:solidFill>
              </a:rPr>
            </a:br>
            <a:r>
              <a:rPr lang="en-US" sz="2800" dirty="0" smtClean="0"/>
              <a:t> </a:t>
            </a:r>
            <a:r>
              <a:rPr lang="en-US" sz="2600" noProof="1" smtClean="0">
                <a:solidFill>
                  <a:srgbClr val="002060"/>
                </a:solidFill>
              </a:rPr>
              <a:t>5G will have disruptive capabilities</a:t>
            </a:r>
            <a:endParaRPr lang="en-GB" sz="2600" noProof="1">
              <a:solidFill>
                <a:srgbClr val="002060"/>
              </a:solidFill>
            </a:endParaRPr>
          </a:p>
        </p:txBody>
      </p:sp>
      <p:sp>
        <p:nvSpPr>
          <p:cNvPr id="15" name="TextBox 19"/>
          <p:cNvSpPr txBox="1">
            <a:spLocks noChangeArrowheads="1"/>
          </p:cNvSpPr>
          <p:nvPr/>
        </p:nvSpPr>
        <p:spPr bwMode="auto">
          <a:xfrm>
            <a:off x="1458965" y="6580837"/>
            <a:ext cx="4001302" cy="232539"/>
          </a:xfrm>
          <a:prstGeom prst="rect">
            <a:avLst/>
          </a:prstGeom>
          <a:noFill/>
          <a:ln w="9525">
            <a:noFill/>
            <a:miter lim="800000"/>
            <a:headEnd/>
            <a:tailEnd/>
          </a:ln>
        </p:spPr>
        <p:txBody>
          <a:bodyPr wrap="none" lIns="77890" tIns="38945" rIns="77890" bIns="38945">
            <a:spAutoFit/>
          </a:bodyPr>
          <a:lstStyle/>
          <a:p>
            <a:r>
              <a:rPr lang="en-GB" sz="1000" dirty="0" smtClean="0">
                <a:solidFill>
                  <a:srgbClr val="002060"/>
                </a:solidFill>
                <a:latin typeface="+mj-lt"/>
              </a:rPr>
              <a:t>Source: 5G Infrastructure Association: Vision White Paper, February 2015.</a:t>
            </a:r>
            <a:endParaRPr lang="en-GB" sz="1000" dirty="0">
              <a:solidFill>
                <a:srgbClr val="002060"/>
              </a:solidFill>
              <a:latin typeface="+mj-lt"/>
            </a:endParaRPr>
          </a:p>
        </p:txBody>
      </p:sp>
      <p:sp>
        <p:nvSpPr>
          <p:cNvPr id="11" name="Espace réservé de la date 3"/>
          <p:cNvSpPr txBox="1">
            <a:spLocks/>
          </p:cNvSpPr>
          <p:nvPr/>
        </p:nvSpPr>
        <p:spPr>
          <a:xfrm>
            <a:off x="1187624" y="6381328"/>
            <a:ext cx="2133600" cy="365125"/>
          </a:xfrm>
          <a:prstGeom prst="rect">
            <a:avLst/>
          </a:prstGeom>
        </p:spPr>
        <p:txBody>
          <a:bodyPr vert="horz" lIns="91440" tIns="45720" rIns="91440" bIns="45720" rtlCol="0" anchor="ctr"/>
          <a:lstStyle/>
          <a:p>
            <a:pPr marR="0" lvl="0" indent="0" fontAlgn="auto">
              <a:lnSpc>
                <a:spcPct val="100000"/>
              </a:lnSpc>
              <a:spcBef>
                <a:spcPts val="0"/>
              </a:spcBef>
              <a:spcAft>
                <a:spcPts val="0"/>
              </a:spcAft>
              <a:buClrTx/>
              <a:buSzTx/>
              <a:buFontTx/>
              <a:buNone/>
              <a:tabLst/>
              <a:defRPr/>
            </a:pPr>
            <a:fld id="{3A2457D5-21A3-4FB2-AB80-9404183B7CCC}" type="datetime1">
              <a:rPr lang="en-GB" sz="1200" smtClean="0">
                <a:solidFill>
                  <a:schemeClr val="tx1">
                    <a:tint val="75000"/>
                  </a:schemeClr>
                </a:solidFill>
              </a:rPr>
              <a:pPr marR="0" lvl="0" indent="0" fontAlgn="auto">
                <a:lnSpc>
                  <a:spcPct val="100000"/>
                </a:lnSpc>
                <a:spcBef>
                  <a:spcPts val="0"/>
                </a:spcBef>
                <a:spcAft>
                  <a:spcPts val="0"/>
                </a:spcAft>
                <a:buClrTx/>
                <a:buSzTx/>
                <a:buFontTx/>
                <a:buNone/>
                <a:tabLst/>
                <a:defRPr/>
              </a:pPr>
              <a:t>20/01/2016</a:t>
            </a:fld>
            <a:endParaRPr lang="en-GB" sz="1200" dirty="0">
              <a:solidFill>
                <a:schemeClr val="tx1">
                  <a:tint val="75000"/>
                </a:schemeClr>
              </a:solidFill>
            </a:endParaRPr>
          </a:p>
        </p:txBody>
      </p:sp>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9076" y="1628801"/>
            <a:ext cx="4336784"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Espace réservé du contenu 5"/>
          <p:cNvSpPr>
            <a:spLocks noGrp="1"/>
          </p:cNvSpPr>
          <p:nvPr>
            <p:ph sz="half" idx="1"/>
          </p:nvPr>
        </p:nvSpPr>
        <p:spPr>
          <a:xfrm>
            <a:off x="1151241" y="1600200"/>
            <a:ext cx="3421452" cy="4525963"/>
          </a:xfrm>
        </p:spPr>
        <p:txBody>
          <a:bodyPr/>
          <a:lstStyle/>
          <a:p>
            <a:pPr>
              <a:spcBef>
                <a:spcPts val="600"/>
              </a:spcBef>
            </a:pPr>
            <a:r>
              <a:rPr lang="en-GB" sz="2000" b="1" dirty="0">
                <a:solidFill>
                  <a:srgbClr val="002060"/>
                </a:solidFill>
              </a:rPr>
              <a:t>5G will </a:t>
            </a:r>
            <a:r>
              <a:rPr lang="en-US" sz="2000" b="1" dirty="0">
                <a:solidFill>
                  <a:srgbClr val="002060"/>
                </a:solidFill>
              </a:rPr>
              <a:t>provide an</a:t>
            </a:r>
            <a:r>
              <a:rPr lang="en-GB" sz="2000" b="1" dirty="0">
                <a:solidFill>
                  <a:srgbClr val="002060"/>
                </a:solidFill>
              </a:rPr>
              <a:t> order of magnitude</a:t>
            </a:r>
            <a:r>
              <a:rPr lang="en-GB" sz="2000" dirty="0">
                <a:solidFill>
                  <a:srgbClr val="002060"/>
                </a:solidFill>
              </a:rPr>
              <a:t> </a:t>
            </a:r>
            <a:r>
              <a:rPr lang="en-US" sz="2000" b="1" dirty="0">
                <a:solidFill>
                  <a:srgbClr val="002060"/>
                </a:solidFill>
              </a:rPr>
              <a:t>improvement in performance</a:t>
            </a:r>
            <a:r>
              <a:rPr lang="en-US" sz="2000" dirty="0">
                <a:solidFill>
                  <a:srgbClr val="002060"/>
                </a:solidFill>
              </a:rPr>
              <a:t> </a:t>
            </a:r>
            <a:r>
              <a:rPr lang="en-GB" sz="2000" dirty="0">
                <a:solidFill>
                  <a:srgbClr val="002060"/>
                </a:solidFill>
              </a:rPr>
              <a:t>in the </a:t>
            </a:r>
            <a:r>
              <a:rPr lang="en-US" sz="2000" dirty="0">
                <a:solidFill>
                  <a:srgbClr val="002060"/>
                </a:solidFill>
              </a:rPr>
              <a:t>areas</a:t>
            </a:r>
            <a:r>
              <a:rPr lang="en-GB" sz="2000" dirty="0">
                <a:solidFill>
                  <a:srgbClr val="002060"/>
                </a:solidFill>
              </a:rPr>
              <a:t> of more </a:t>
            </a:r>
            <a:r>
              <a:rPr lang="en-US" sz="2000" dirty="0">
                <a:solidFill>
                  <a:srgbClr val="002060"/>
                </a:solidFill>
              </a:rPr>
              <a:t>capacity</a:t>
            </a:r>
            <a:r>
              <a:rPr lang="en-GB" sz="2000" dirty="0">
                <a:solidFill>
                  <a:srgbClr val="002060"/>
                </a:solidFill>
              </a:rPr>
              <a:t>, lower latency, more mobility,</a:t>
            </a:r>
            <a:r>
              <a:rPr lang="en-US" sz="2000" dirty="0">
                <a:solidFill>
                  <a:srgbClr val="002060"/>
                </a:solidFill>
              </a:rPr>
              <a:t> increased reliability and </a:t>
            </a:r>
            <a:r>
              <a:rPr lang="en-US" sz="2000" dirty="0" smtClean="0">
                <a:solidFill>
                  <a:srgbClr val="002060"/>
                </a:solidFill>
              </a:rPr>
              <a:t>availability</a:t>
            </a:r>
            <a:endParaRPr lang="en-US" sz="2000" dirty="0">
              <a:solidFill>
                <a:srgbClr val="002060"/>
              </a:solidFill>
            </a:endParaRPr>
          </a:p>
          <a:p>
            <a:pPr>
              <a:spcBef>
                <a:spcPts val="600"/>
              </a:spcBef>
            </a:pPr>
            <a:r>
              <a:rPr lang="en-GB" sz="2000" b="1" dirty="0">
                <a:solidFill>
                  <a:srgbClr val="002060"/>
                </a:solidFill>
              </a:rPr>
              <a:t>5G infrastructure</a:t>
            </a:r>
            <a:r>
              <a:rPr lang="en-US" sz="2000" b="1" dirty="0">
                <a:solidFill>
                  <a:srgbClr val="002060"/>
                </a:solidFill>
              </a:rPr>
              <a:t>s</a:t>
            </a:r>
            <a:r>
              <a:rPr lang="en-GB" sz="2000" b="1" dirty="0">
                <a:solidFill>
                  <a:srgbClr val="002060"/>
                </a:solidFill>
              </a:rPr>
              <a:t> will be also much more efficient </a:t>
            </a:r>
            <a:r>
              <a:rPr lang="en-GB" sz="2000" dirty="0">
                <a:solidFill>
                  <a:srgbClr val="002060"/>
                </a:solidFill>
              </a:rPr>
              <a:t>in terms of</a:t>
            </a:r>
          </a:p>
          <a:p>
            <a:pPr marL="630238" lvl="1" indent="-268288">
              <a:spcBef>
                <a:spcPts val="0"/>
              </a:spcBef>
              <a:buFont typeface="Arial" panose="020B0604020202020204" pitchFamily="34" charset="0"/>
              <a:buChar char="–"/>
              <a:tabLst>
                <a:tab pos="630238" algn="l"/>
              </a:tabLst>
            </a:pPr>
            <a:r>
              <a:rPr lang="en-GB" sz="1800" dirty="0">
                <a:solidFill>
                  <a:srgbClr val="002060"/>
                </a:solidFill>
                <a:cs typeface="Arial" pitchFamily="34" charset="0"/>
              </a:rPr>
              <a:t>energy consumption</a:t>
            </a:r>
          </a:p>
          <a:p>
            <a:pPr marL="630238" lvl="1" indent="-268288">
              <a:spcBef>
                <a:spcPts val="0"/>
              </a:spcBef>
              <a:buFont typeface="Arial" panose="020B0604020202020204" pitchFamily="34" charset="0"/>
              <a:buChar char="–"/>
              <a:tabLst>
                <a:tab pos="630238" algn="l"/>
              </a:tabLst>
            </a:pPr>
            <a:r>
              <a:rPr lang="en-GB" sz="1800" dirty="0">
                <a:solidFill>
                  <a:srgbClr val="002060"/>
                </a:solidFill>
                <a:cs typeface="Arial" pitchFamily="34" charset="0"/>
              </a:rPr>
              <a:t>service creation time</a:t>
            </a:r>
          </a:p>
          <a:p>
            <a:pPr marL="630238" lvl="1" indent="-268288">
              <a:spcBef>
                <a:spcPts val="0"/>
              </a:spcBef>
              <a:buFont typeface="Arial" panose="020B0604020202020204" pitchFamily="34" charset="0"/>
              <a:buChar char="–"/>
              <a:tabLst>
                <a:tab pos="630238" algn="l"/>
              </a:tabLst>
            </a:pPr>
            <a:r>
              <a:rPr lang="en-GB" sz="1800" dirty="0">
                <a:solidFill>
                  <a:srgbClr val="002060"/>
                </a:solidFill>
                <a:cs typeface="Arial" pitchFamily="34" charset="0"/>
              </a:rPr>
              <a:t>hardware flexibility </a:t>
            </a:r>
          </a:p>
          <a:p>
            <a:endParaRPr lang="fr-FR" dirty="0">
              <a:solidFill>
                <a:srgbClr val="002060"/>
              </a:solidFill>
            </a:endParaRPr>
          </a:p>
        </p:txBody>
      </p:sp>
    </p:spTree>
    <p:extLst>
      <p:ext uri="{BB962C8B-B14F-4D97-AF65-F5344CB8AC3E}">
        <p14:creationId xmlns:p14="http://schemas.microsoft.com/office/powerpoint/2010/main" val="2939161542"/>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62"/>
          <p:cNvGrpSpPr>
            <a:grpSpLocks noChangeAspect="1"/>
          </p:cNvGrpSpPr>
          <p:nvPr/>
        </p:nvGrpSpPr>
        <p:grpSpPr>
          <a:xfrm>
            <a:off x="1163878" y="1506542"/>
            <a:ext cx="7882967" cy="4234815"/>
            <a:chOff x="6283250" y="1506538"/>
            <a:chExt cx="8297862" cy="4457700"/>
          </a:xfrm>
        </p:grpSpPr>
        <p:sp>
          <p:nvSpPr>
            <p:cNvPr id="718" name="Freeform 3"/>
            <p:cNvSpPr>
              <a:spLocks noChangeAspect="1"/>
            </p:cNvSpPr>
            <p:nvPr/>
          </p:nvSpPr>
          <p:spPr bwMode="auto">
            <a:xfrm>
              <a:off x="8612763" y="3909866"/>
              <a:ext cx="34499" cy="10737"/>
            </a:xfrm>
            <a:custGeom>
              <a:avLst/>
              <a:gdLst/>
              <a:ahLst/>
              <a:cxnLst>
                <a:cxn ang="0">
                  <a:pos x="0" y="0"/>
                </a:cxn>
                <a:cxn ang="0">
                  <a:pos x="1" y="5"/>
                </a:cxn>
                <a:cxn ang="0">
                  <a:pos x="18" y="3"/>
                </a:cxn>
                <a:cxn ang="0">
                  <a:pos x="0" y="0"/>
                </a:cxn>
              </a:cxnLst>
              <a:rect l="0" t="0" r="r" b="b"/>
              <a:pathLst>
                <a:path w="19" h="6">
                  <a:moveTo>
                    <a:pt x="0" y="0"/>
                  </a:moveTo>
                  <a:lnTo>
                    <a:pt x="1" y="5"/>
                  </a:lnTo>
                  <a:lnTo>
                    <a:pt x="18" y="3"/>
                  </a:lnTo>
                  <a:lnTo>
                    <a:pt x="0" y="0"/>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19" name="Freeform 4"/>
            <p:cNvSpPr>
              <a:spLocks noChangeAspect="1"/>
            </p:cNvSpPr>
            <p:nvPr/>
          </p:nvSpPr>
          <p:spPr bwMode="auto">
            <a:xfrm>
              <a:off x="11564902" y="3356904"/>
              <a:ext cx="331849" cy="259481"/>
            </a:xfrm>
            <a:custGeom>
              <a:avLst/>
              <a:gdLst/>
              <a:ahLst/>
              <a:cxnLst>
                <a:cxn ang="0">
                  <a:pos x="0" y="63"/>
                </a:cxn>
                <a:cxn ang="0">
                  <a:pos x="2" y="98"/>
                </a:cxn>
                <a:cxn ang="0">
                  <a:pos x="15" y="108"/>
                </a:cxn>
                <a:cxn ang="0">
                  <a:pos x="5" y="125"/>
                </a:cxn>
                <a:cxn ang="0">
                  <a:pos x="25" y="132"/>
                </a:cxn>
                <a:cxn ang="0">
                  <a:pos x="73" y="125"/>
                </a:cxn>
                <a:cxn ang="0">
                  <a:pos x="81" y="106"/>
                </a:cxn>
                <a:cxn ang="0">
                  <a:pos x="113" y="96"/>
                </a:cxn>
                <a:cxn ang="0">
                  <a:pos x="116" y="79"/>
                </a:cxn>
                <a:cxn ang="0">
                  <a:pos x="127" y="75"/>
                </a:cxn>
                <a:cxn ang="0">
                  <a:pos x="122" y="66"/>
                </a:cxn>
                <a:cxn ang="0">
                  <a:pos x="134" y="66"/>
                </a:cxn>
                <a:cxn ang="0">
                  <a:pos x="142" y="49"/>
                </a:cxn>
                <a:cxn ang="0">
                  <a:pos x="138" y="33"/>
                </a:cxn>
                <a:cxn ang="0">
                  <a:pos x="183" y="21"/>
                </a:cxn>
                <a:cxn ang="0">
                  <a:pos x="184" y="18"/>
                </a:cxn>
                <a:cxn ang="0">
                  <a:pos x="167" y="15"/>
                </a:cxn>
                <a:cxn ang="0">
                  <a:pos x="144" y="26"/>
                </a:cxn>
                <a:cxn ang="0">
                  <a:pos x="133" y="0"/>
                </a:cxn>
                <a:cxn ang="0">
                  <a:pos x="114" y="19"/>
                </a:cxn>
                <a:cxn ang="0">
                  <a:pos x="58" y="18"/>
                </a:cxn>
                <a:cxn ang="0">
                  <a:pos x="29" y="48"/>
                </a:cxn>
                <a:cxn ang="0">
                  <a:pos x="10" y="38"/>
                </a:cxn>
                <a:cxn ang="0">
                  <a:pos x="0" y="63"/>
                </a:cxn>
              </a:cxnLst>
              <a:rect l="0" t="0" r="r" b="b"/>
              <a:pathLst>
                <a:path w="185" h="133">
                  <a:moveTo>
                    <a:pt x="0" y="63"/>
                  </a:moveTo>
                  <a:lnTo>
                    <a:pt x="2" y="98"/>
                  </a:lnTo>
                  <a:lnTo>
                    <a:pt x="15" y="108"/>
                  </a:lnTo>
                  <a:lnTo>
                    <a:pt x="5" y="125"/>
                  </a:lnTo>
                  <a:lnTo>
                    <a:pt x="25" y="132"/>
                  </a:lnTo>
                  <a:lnTo>
                    <a:pt x="73" y="125"/>
                  </a:lnTo>
                  <a:lnTo>
                    <a:pt x="81" y="106"/>
                  </a:lnTo>
                  <a:lnTo>
                    <a:pt x="113" y="96"/>
                  </a:lnTo>
                  <a:lnTo>
                    <a:pt x="116" y="79"/>
                  </a:lnTo>
                  <a:lnTo>
                    <a:pt x="127" y="75"/>
                  </a:lnTo>
                  <a:lnTo>
                    <a:pt x="122" y="66"/>
                  </a:lnTo>
                  <a:lnTo>
                    <a:pt x="134" y="66"/>
                  </a:lnTo>
                  <a:lnTo>
                    <a:pt x="142" y="49"/>
                  </a:lnTo>
                  <a:lnTo>
                    <a:pt x="138" y="33"/>
                  </a:lnTo>
                  <a:lnTo>
                    <a:pt x="183" y="21"/>
                  </a:lnTo>
                  <a:lnTo>
                    <a:pt x="184" y="18"/>
                  </a:lnTo>
                  <a:lnTo>
                    <a:pt x="167" y="15"/>
                  </a:lnTo>
                  <a:lnTo>
                    <a:pt x="144" y="26"/>
                  </a:lnTo>
                  <a:lnTo>
                    <a:pt x="133" y="0"/>
                  </a:lnTo>
                  <a:lnTo>
                    <a:pt x="114" y="19"/>
                  </a:lnTo>
                  <a:lnTo>
                    <a:pt x="58" y="18"/>
                  </a:lnTo>
                  <a:lnTo>
                    <a:pt x="29" y="48"/>
                  </a:lnTo>
                  <a:lnTo>
                    <a:pt x="10" y="38"/>
                  </a:lnTo>
                  <a:lnTo>
                    <a:pt x="0" y="63"/>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20" name="Freeform 5"/>
            <p:cNvSpPr>
              <a:spLocks noChangeAspect="1"/>
            </p:cNvSpPr>
            <p:nvPr/>
          </p:nvSpPr>
          <p:spPr bwMode="auto">
            <a:xfrm>
              <a:off x="10610427" y="3233427"/>
              <a:ext cx="42713" cy="87687"/>
            </a:xfrm>
            <a:custGeom>
              <a:avLst/>
              <a:gdLst/>
              <a:ahLst/>
              <a:cxnLst>
                <a:cxn ang="0">
                  <a:pos x="0" y="34"/>
                </a:cxn>
                <a:cxn ang="0">
                  <a:pos x="0" y="11"/>
                </a:cxn>
                <a:cxn ang="0">
                  <a:pos x="11" y="0"/>
                </a:cxn>
                <a:cxn ang="0">
                  <a:pos x="23" y="26"/>
                </a:cxn>
                <a:cxn ang="0">
                  <a:pos x="12" y="44"/>
                </a:cxn>
                <a:cxn ang="0">
                  <a:pos x="0" y="34"/>
                </a:cxn>
              </a:cxnLst>
              <a:rect l="0" t="0" r="r" b="b"/>
              <a:pathLst>
                <a:path w="24" h="45">
                  <a:moveTo>
                    <a:pt x="0" y="34"/>
                  </a:moveTo>
                  <a:lnTo>
                    <a:pt x="0" y="11"/>
                  </a:lnTo>
                  <a:lnTo>
                    <a:pt x="11" y="0"/>
                  </a:lnTo>
                  <a:lnTo>
                    <a:pt x="23" y="26"/>
                  </a:lnTo>
                  <a:lnTo>
                    <a:pt x="12" y="44"/>
                  </a:lnTo>
                  <a:lnTo>
                    <a:pt x="0" y="34"/>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21" name="Freeform 6"/>
            <p:cNvSpPr>
              <a:spLocks noChangeAspect="1"/>
            </p:cNvSpPr>
            <p:nvPr/>
          </p:nvSpPr>
          <p:spPr bwMode="auto">
            <a:xfrm>
              <a:off x="9964800" y="3399853"/>
              <a:ext cx="471488" cy="495698"/>
            </a:xfrm>
            <a:custGeom>
              <a:avLst/>
              <a:gdLst/>
              <a:ahLst/>
              <a:cxnLst>
                <a:cxn ang="0">
                  <a:pos x="0" y="135"/>
                </a:cxn>
                <a:cxn ang="0">
                  <a:pos x="2" y="140"/>
                </a:cxn>
                <a:cxn ang="0">
                  <a:pos x="51" y="172"/>
                </a:cxn>
                <a:cxn ang="0">
                  <a:pos x="153" y="241"/>
                </a:cxn>
                <a:cxn ang="0">
                  <a:pos x="154" y="253"/>
                </a:cxn>
                <a:cxn ang="0">
                  <a:pos x="165" y="252"/>
                </a:cxn>
                <a:cxn ang="0">
                  <a:pos x="185" y="246"/>
                </a:cxn>
                <a:cxn ang="0">
                  <a:pos x="262" y="192"/>
                </a:cxn>
                <a:cxn ang="0">
                  <a:pos x="232" y="156"/>
                </a:cxn>
                <a:cxn ang="0">
                  <a:pos x="233" y="97"/>
                </a:cxn>
                <a:cxn ang="0">
                  <a:pos x="229" y="71"/>
                </a:cxn>
                <a:cxn ang="0">
                  <a:pos x="207" y="45"/>
                </a:cxn>
                <a:cxn ang="0">
                  <a:pos x="219" y="36"/>
                </a:cxn>
                <a:cxn ang="0">
                  <a:pos x="223" y="0"/>
                </a:cxn>
                <a:cxn ang="0">
                  <a:pos x="132" y="6"/>
                </a:cxn>
                <a:cxn ang="0">
                  <a:pos x="84" y="27"/>
                </a:cxn>
                <a:cxn ang="0">
                  <a:pos x="96" y="70"/>
                </a:cxn>
                <a:cxn ang="0">
                  <a:pos x="76" y="71"/>
                </a:cxn>
                <a:cxn ang="0">
                  <a:pos x="64" y="76"/>
                </a:cxn>
                <a:cxn ang="0">
                  <a:pos x="67" y="88"/>
                </a:cxn>
                <a:cxn ang="0">
                  <a:pos x="7" y="113"/>
                </a:cxn>
                <a:cxn ang="0">
                  <a:pos x="0" y="135"/>
                </a:cxn>
              </a:cxnLst>
              <a:rect l="0" t="0" r="r" b="b"/>
              <a:pathLst>
                <a:path w="263" h="254">
                  <a:moveTo>
                    <a:pt x="0" y="135"/>
                  </a:moveTo>
                  <a:lnTo>
                    <a:pt x="2" y="140"/>
                  </a:lnTo>
                  <a:lnTo>
                    <a:pt x="51" y="172"/>
                  </a:lnTo>
                  <a:lnTo>
                    <a:pt x="153" y="241"/>
                  </a:lnTo>
                  <a:lnTo>
                    <a:pt x="154" y="253"/>
                  </a:lnTo>
                  <a:lnTo>
                    <a:pt x="165" y="252"/>
                  </a:lnTo>
                  <a:lnTo>
                    <a:pt x="185" y="246"/>
                  </a:lnTo>
                  <a:lnTo>
                    <a:pt x="262" y="192"/>
                  </a:lnTo>
                  <a:lnTo>
                    <a:pt x="232" y="156"/>
                  </a:lnTo>
                  <a:lnTo>
                    <a:pt x="233" y="97"/>
                  </a:lnTo>
                  <a:lnTo>
                    <a:pt x="229" y="71"/>
                  </a:lnTo>
                  <a:lnTo>
                    <a:pt x="207" y="45"/>
                  </a:lnTo>
                  <a:lnTo>
                    <a:pt x="219" y="36"/>
                  </a:lnTo>
                  <a:lnTo>
                    <a:pt x="223" y="0"/>
                  </a:lnTo>
                  <a:lnTo>
                    <a:pt x="132" y="6"/>
                  </a:lnTo>
                  <a:lnTo>
                    <a:pt x="84" y="27"/>
                  </a:lnTo>
                  <a:lnTo>
                    <a:pt x="96" y="70"/>
                  </a:lnTo>
                  <a:lnTo>
                    <a:pt x="76" y="71"/>
                  </a:lnTo>
                  <a:lnTo>
                    <a:pt x="64" y="76"/>
                  </a:lnTo>
                  <a:lnTo>
                    <a:pt x="67" y="88"/>
                  </a:lnTo>
                  <a:lnTo>
                    <a:pt x="7" y="113"/>
                  </a:lnTo>
                  <a:lnTo>
                    <a:pt x="0" y="135"/>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22" name="Freeform 7"/>
            <p:cNvSpPr>
              <a:spLocks noChangeAspect="1"/>
            </p:cNvSpPr>
            <p:nvPr/>
          </p:nvSpPr>
          <p:spPr bwMode="auto">
            <a:xfrm>
              <a:off x="8471480" y="4942421"/>
              <a:ext cx="455060" cy="901919"/>
            </a:xfrm>
            <a:custGeom>
              <a:avLst/>
              <a:gdLst/>
              <a:ahLst/>
              <a:cxnLst>
                <a:cxn ang="0">
                  <a:pos x="0" y="426"/>
                </a:cxn>
                <a:cxn ang="0">
                  <a:pos x="2" y="436"/>
                </a:cxn>
                <a:cxn ang="0">
                  <a:pos x="12" y="433"/>
                </a:cxn>
                <a:cxn ang="0">
                  <a:pos x="17" y="456"/>
                </a:cxn>
                <a:cxn ang="0">
                  <a:pos x="63" y="461"/>
                </a:cxn>
                <a:cxn ang="0">
                  <a:pos x="51" y="449"/>
                </a:cxn>
                <a:cxn ang="0">
                  <a:pos x="60" y="418"/>
                </a:cxn>
                <a:cxn ang="0">
                  <a:pos x="69" y="424"/>
                </a:cxn>
                <a:cxn ang="0">
                  <a:pos x="98" y="380"/>
                </a:cxn>
                <a:cxn ang="0">
                  <a:pos x="76" y="355"/>
                </a:cxn>
                <a:cxn ang="0">
                  <a:pos x="100" y="340"/>
                </a:cxn>
                <a:cxn ang="0">
                  <a:pos x="104" y="317"/>
                </a:cxn>
                <a:cxn ang="0">
                  <a:pos x="116" y="308"/>
                </a:cxn>
                <a:cxn ang="0">
                  <a:pos x="106" y="303"/>
                </a:cxn>
                <a:cxn ang="0">
                  <a:pos x="126" y="303"/>
                </a:cxn>
                <a:cxn ang="0">
                  <a:pos x="123" y="292"/>
                </a:cxn>
                <a:cxn ang="0">
                  <a:pos x="115" y="300"/>
                </a:cxn>
                <a:cxn ang="0">
                  <a:pos x="106" y="292"/>
                </a:cxn>
                <a:cxn ang="0">
                  <a:pos x="105" y="275"/>
                </a:cxn>
                <a:cxn ang="0">
                  <a:pos x="140" y="277"/>
                </a:cxn>
                <a:cxn ang="0">
                  <a:pos x="143" y="243"/>
                </a:cxn>
                <a:cxn ang="0">
                  <a:pos x="197" y="237"/>
                </a:cxn>
                <a:cxn ang="0">
                  <a:pos x="214" y="214"/>
                </a:cxn>
                <a:cxn ang="0">
                  <a:pos x="192" y="171"/>
                </a:cxn>
                <a:cxn ang="0">
                  <a:pos x="202" y="117"/>
                </a:cxn>
                <a:cxn ang="0">
                  <a:pos x="253" y="73"/>
                </a:cxn>
                <a:cxn ang="0">
                  <a:pos x="251" y="53"/>
                </a:cxn>
                <a:cxn ang="0">
                  <a:pos x="242" y="53"/>
                </a:cxn>
                <a:cxn ang="0">
                  <a:pos x="228" y="77"/>
                </a:cxn>
                <a:cxn ang="0">
                  <a:pos x="193" y="75"/>
                </a:cxn>
                <a:cxn ang="0">
                  <a:pos x="200" y="48"/>
                </a:cxn>
                <a:cxn ang="0">
                  <a:pos x="139" y="7"/>
                </a:cxn>
                <a:cxn ang="0">
                  <a:pos x="117" y="4"/>
                </a:cxn>
                <a:cxn ang="0">
                  <a:pos x="116" y="12"/>
                </a:cxn>
                <a:cxn ang="0">
                  <a:pos x="92" y="0"/>
                </a:cxn>
                <a:cxn ang="0">
                  <a:pos x="79" y="15"/>
                </a:cxn>
                <a:cxn ang="0">
                  <a:pos x="77" y="31"/>
                </a:cxn>
                <a:cxn ang="0">
                  <a:pos x="63" y="38"/>
                </a:cxn>
                <a:cxn ang="0">
                  <a:pos x="63" y="70"/>
                </a:cxn>
                <a:cxn ang="0">
                  <a:pos x="48" y="88"/>
                </a:cxn>
                <a:cxn ang="0">
                  <a:pos x="36" y="133"/>
                </a:cxn>
                <a:cxn ang="0">
                  <a:pos x="45" y="175"/>
                </a:cxn>
                <a:cxn ang="0">
                  <a:pos x="28" y="211"/>
                </a:cxn>
                <a:cxn ang="0">
                  <a:pos x="17" y="301"/>
                </a:cxn>
                <a:cxn ang="0">
                  <a:pos x="26" y="334"/>
                </a:cxn>
                <a:cxn ang="0">
                  <a:pos x="18" y="336"/>
                </a:cxn>
                <a:cxn ang="0">
                  <a:pos x="22" y="366"/>
                </a:cxn>
                <a:cxn ang="0">
                  <a:pos x="0" y="426"/>
                </a:cxn>
              </a:cxnLst>
              <a:rect l="0" t="0" r="r" b="b"/>
              <a:pathLst>
                <a:path w="254" h="462">
                  <a:moveTo>
                    <a:pt x="0" y="426"/>
                  </a:moveTo>
                  <a:lnTo>
                    <a:pt x="2" y="436"/>
                  </a:lnTo>
                  <a:lnTo>
                    <a:pt x="12" y="433"/>
                  </a:lnTo>
                  <a:lnTo>
                    <a:pt x="17" y="456"/>
                  </a:lnTo>
                  <a:lnTo>
                    <a:pt x="63" y="461"/>
                  </a:lnTo>
                  <a:lnTo>
                    <a:pt x="51" y="449"/>
                  </a:lnTo>
                  <a:lnTo>
                    <a:pt x="60" y="418"/>
                  </a:lnTo>
                  <a:lnTo>
                    <a:pt x="69" y="424"/>
                  </a:lnTo>
                  <a:lnTo>
                    <a:pt x="98" y="380"/>
                  </a:lnTo>
                  <a:lnTo>
                    <a:pt x="76" y="355"/>
                  </a:lnTo>
                  <a:lnTo>
                    <a:pt x="100" y="340"/>
                  </a:lnTo>
                  <a:lnTo>
                    <a:pt x="104" y="317"/>
                  </a:lnTo>
                  <a:lnTo>
                    <a:pt x="116" y="308"/>
                  </a:lnTo>
                  <a:lnTo>
                    <a:pt x="106" y="303"/>
                  </a:lnTo>
                  <a:lnTo>
                    <a:pt x="126" y="303"/>
                  </a:lnTo>
                  <a:lnTo>
                    <a:pt x="123" y="292"/>
                  </a:lnTo>
                  <a:lnTo>
                    <a:pt x="115" y="300"/>
                  </a:lnTo>
                  <a:lnTo>
                    <a:pt x="106" y="292"/>
                  </a:lnTo>
                  <a:lnTo>
                    <a:pt x="105" y="275"/>
                  </a:lnTo>
                  <a:lnTo>
                    <a:pt x="140" y="277"/>
                  </a:lnTo>
                  <a:lnTo>
                    <a:pt x="143" y="243"/>
                  </a:lnTo>
                  <a:lnTo>
                    <a:pt x="197" y="237"/>
                  </a:lnTo>
                  <a:lnTo>
                    <a:pt x="214" y="214"/>
                  </a:lnTo>
                  <a:lnTo>
                    <a:pt x="192" y="171"/>
                  </a:lnTo>
                  <a:lnTo>
                    <a:pt x="202" y="117"/>
                  </a:lnTo>
                  <a:lnTo>
                    <a:pt x="253" y="73"/>
                  </a:lnTo>
                  <a:lnTo>
                    <a:pt x="251" y="53"/>
                  </a:lnTo>
                  <a:lnTo>
                    <a:pt x="242" y="53"/>
                  </a:lnTo>
                  <a:lnTo>
                    <a:pt x="228" y="77"/>
                  </a:lnTo>
                  <a:lnTo>
                    <a:pt x="193" y="75"/>
                  </a:lnTo>
                  <a:lnTo>
                    <a:pt x="200" y="48"/>
                  </a:lnTo>
                  <a:lnTo>
                    <a:pt x="139" y="7"/>
                  </a:lnTo>
                  <a:lnTo>
                    <a:pt x="117" y="4"/>
                  </a:lnTo>
                  <a:lnTo>
                    <a:pt x="116" y="12"/>
                  </a:lnTo>
                  <a:lnTo>
                    <a:pt x="92" y="0"/>
                  </a:lnTo>
                  <a:lnTo>
                    <a:pt x="79" y="15"/>
                  </a:lnTo>
                  <a:lnTo>
                    <a:pt x="77" y="31"/>
                  </a:lnTo>
                  <a:lnTo>
                    <a:pt x="63" y="38"/>
                  </a:lnTo>
                  <a:lnTo>
                    <a:pt x="63" y="70"/>
                  </a:lnTo>
                  <a:lnTo>
                    <a:pt x="48" y="88"/>
                  </a:lnTo>
                  <a:lnTo>
                    <a:pt x="36" y="133"/>
                  </a:lnTo>
                  <a:lnTo>
                    <a:pt x="45" y="175"/>
                  </a:lnTo>
                  <a:lnTo>
                    <a:pt x="28" y="211"/>
                  </a:lnTo>
                  <a:lnTo>
                    <a:pt x="17" y="301"/>
                  </a:lnTo>
                  <a:lnTo>
                    <a:pt x="26" y="334"/>
                  </a:lnTo>
                  <a:lnTo>
                    <a:pt x="18" y="336"/>
                  </a:lnTo>
                  <a:lnTo>
                    <a:pt x="22" y="366"/>
                  </a:lnTo>
                  <a:lnTo>
                    <a:pt x="0" y="426"/>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23" name="Freeform 8"/>
            <p:cNvSpPr>
              <a:spLocks noChangeAspect="1"/>
            </p:cNvSpPr>
            <p:nvPr/>
          </p:nvSpPr>
          <p:spPr bwMode="auto">
            <a:xfrm>
              <a:off x="8579906" y="5856867"/>
              <a:ext cx="82141" cy="80529"/>
            </a:xfrm>
            <a:custGeom>
              <a:avLst/>
              <a:gdLst/>
              <a:ahLst/>
              <a:cxnLst>
                <a:cxn ang="0">
                  <a:pos x="0" y="0"/>
                </a:cxn>
                <a:cxn ang="0">
                  <a:pos x="2" y="40"/>
                </a:cxn>
                <a:cxn ang="0">
                  <a:pos x="45" y="35"/>
                </a:cxn>
                <a:cxn ang="0">
                  <a:pos x="10" y="19"/>
                </a:cxn>
                <a:cxn ang="0">
                  <a:pos x="0" y="0"/>
                </a:cxn>
              </a:cxnLst>
              <a:rect l="0" t="0" r="r" b="b"/>
              <a:pathLst>
                <a:path w="46" h="41">
                  <a:moveTo>
                    <a:pt x="0" y="0"/>
                  </a:moveTo>
                  <a:lnTo>
                    <a:pt x="2" y="40"/>
                  </a:lnTo>
                  <a:lnTo>
                    <a:pt x="45" y="35"/>
                  </a:lnTo>
                  <a:lnTo>
                    <a:pt x="10" y="19"/>
                  </a:lnTo>
                  <a:lnTo>
                    <a:pt x="0" y="0"/>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24" name="Freeform 9"/>
            <p:cNvSpPr>
              <a:spLocks noChangeAspect="1"/>
            </p:cNvSpPr>
            <p:nvPr/>
          </p:nvSpPr>
          <p:spPr bwMode="auto">
            <a:xfrm>
              <a:off x="12778943" y="4656097"/>
              <a:ext cx="934762" cy="774863"/>
            </a:xfrm>
            <a:custGeom>
              <a:avLst/>
              <a:gdLst/>
              <a:ahLst/>
              <a:cxnLst>
                <a:cxn ang="0">
                  <a:pos x="8" y="212"/>
                </a:cxn>
                <a:cxn ang="0">
                  <a:pos x="13" y="206"/>
                </a:cxn>
                <a:cxn ang="0">
                  <a:pos x="10" y="149"/>
                </a:cxn>
                <a:cxn ang="0">
                  <a:pos x="46" y="130"/>
                </a:cxn>
                <a:cxn ang="0">
                  <a:pos x="119" y="97"/>
                </a:cxn>
                <a:cxn ang="0">
                  <a:pos x="125" y="74"/>
                </a:cxn>
                <a:cxn ang="0">
                  <a:pos x="133" y="72"/>
                </a:cxn>
                <a:cxn ang="0">
                  <a:pos x="147" y="64"/>
                </a:cxn>
                <a:cxn ang="0">
                  <a:pos x="186" y="45"/>
                </a:cxn>
                <a:cxn ang="0">
                  <a:pos x="199" y="53"/>
                </a:cxn>
                <a:cxn ang="0">
                  <a:pos x="207" y="47"/>
                </a:cxn>
                <a:cxn ang="0">
                  <a:pos x="251" y="18"/>
                </a:cxn>
                <a:cxn ang="0">
                  <a:pos x="302" y="21"/>
                </a:cxn>
                <a:cxn ang="0">
                  <a:pos x="348" y="93"/>
                </a:cxn>
                <a:cxn ang="0">
                  <a:pos x="370" y="18"/>
                </a:cxn>
                <a:cxn ang="0">
                  <a:pos x="396" y="46"/>
                </a:cxn>
                <a:cxn ang="0">
                  <a:pos x="429" y="111"/>
                </a:cxn>
                <a:cxn ang="0">
                  <a:pos x="473" y="158"/>
                </a:cxn>
                <a:cxn ang="0">
                  <a:pos x="487" y="172"/>
                </a:cxn>
                <a:cxn ang="0">
                  <a:pos x="521" y="237"/>
                </a:cxn>
                <a:cxn ang="0">
                  <a:pos x="492" y="312"/>
                </a:cxn>
                <a:cxn ang="0">
                  <a:pos x="447" y="378"/>
                </a:cxn>
                <a:cxn ang="0">
                  <a:pos x="429" y="396"/>
                </a:cxn>
                <a:cxn ang="0">
                  <a:pos x="391" y="390"/>
                </a:cxn>
                <a:cxn ang="0">
                  <a:pos x="346" y="369"/>
                </a:cxn>
                <a:cxn ang="0">
                  <a:pos x="323" y="343"/>
                </a:cxn>
                <a:cxn ang="0">
                  <a:pos x="317" y="336"/>
                </a:cxn>
                <a:cxn ang="0">
                  <a:pos x="318" y="297"/>
                </a:cxn>
                <a:cxn ang="0">
                  <a:pos x="285" y="327"/>
                </a:cxn>
                <a:cxn ang="0">
                  <a:pos x="234" y="282"/>
                </a:cxn>
                <a:cxn ang="0">
                  <a:pos x="136" y="315"/>
                </a:cxn>
                <a:cxn ang="0">
                  <a:pos x="62" y="336"/>
                </a:cxn>
                <a:cxn ang="0">
                  <a:pos x="34" y="284"/>
                </a:cxn>
              </a:cxnLst>
              <a:rect l="0" t="0" r="r" b="b"/>
              <a:pathLst>
                <a:path w="522" h="397">
                  <a:moveTo>
                    <a:pt x="0" y="208"/>
                  </a:moveTo>
                  <a:lnTo>
                    <a:pt x="8" y="212"/>
                  </a:lnTo>
                  <a:lnTo>
                    <a:pt x="3" y="200"/>
                  </a:lnTo>
                  <a:lnTo>
                    <a:pt x="13" y="206"/>
                  </a:lnTo>
                  <a:lnTo>
                    <a:pt x="3" y="183"/>
                  </a:lnTo>
                  <a:lnTo>
                    <a:pt x="10" y="149"/>
                  </a:lnTo>
                  <a:lnTo>
                    <a:pt x="13" y="158"/>
                  </a:lnTo>
                  <a:lnTo>
                    <a:pt x="46" y="130"/>
                  </a:lnTo>
                  <a:lnTo>
                    <a:pt x="100" y="118"/>
                  </a:lnTo>
                  <a:lnTo>
                    <a:pt x="119" y="97"/>
                  </a:lnTo>
                  <a:lnTo>
                    <a:pt x="118" y="84"/>
                  </a:lnTo>
                  <a:lnTo>
                    <a:pt x="125" y="74"/>
                  </a:lnTo>
                  <a:lnTo>
                    <a:pt x="133" y="90"/>
                  </a:lnTo>
                  <a:lnTo>
                    <a:pt x="133" y="72"/>
                  </a:lnTo>
                  <a:lnTo>
                    <a:pt x="146" y="76"/>
                  </a:lnTo>
                  <a:lnTo>
                    <a:pt x="147" y="64"/>
                  </a:lnTo>
                  <a:lnTo>
                    <a:pt x="166" y="44"/>
                  </a:lnTo>
                  <a:lnTo>
                    <a:pt x="186" y="45"/>
                  </a:lnTo>
                  <a:lnTo>
                    <a:pt x="190" y="65"/>
                  </a:lnTo>
                  <a:lnTo>
                    <a:pt x="199" y="53"/>
                  </a:lnTo>
                  <a:lnTo>
                    <a:pt x="213" y="60"/>
                  </a:lnTo>
                  <a:lnTo>
                    <a:pt x="207" y="47"/>
                  </a:lnTo>
                  <a:lnTo>
                    <a:pt x="221" y="26"/>
                  </a:lnTo>
                  <a:lnTo>
                    <a:pt x="251" y="18"/>
                  </a:lnTo>
                  <a:lnTo>
                    <a:pt x="242" y="5"/>
                  </a:lnTo>
                  <a:lnTo>
                    <a:pt x="302" y="21"/>
                  </a:lnTo>
                  <a:lnTo>
                    <a:pt x="289" y="57"/>
                  </a:lnTo>
                  <a:lnTo>
                    <a:pt x="348" y="93"/>
                  </a:lnTo>
                  <a:lnTo>
                    <a:pt x="363" y="78"/>
                  </a:lnTo>
                  <a:lnTo>
                    <a:pt x="370" y="18"/>
                  </a:lnTo>
                  <a:lnTo>
                    <a:pt x="383" y="0"/>
                  </a:lnTo>
                  <a:lnTo>
                    <a:pt x="396" y="46"/>
                  </a:lnTo>
                  <a:lnTo>
                    <a:pt x="416" y="57"/>
                  </a:lnTo>
                  <a:lnTo>
                    <a:pt x="429" y="111"/>
                  </a:lnTo>
                  <a:lnTo>
                    <a:pt x="461" y="127"/>
                  </a:lnTo>
                  <a:lnTo>
                    <a:pt x="473" y="158"/>
                  </a:lnTo>
                  <a:lnTo>
                    <a:pt x="484" y="156"/>
                  </a:lnTo>
                  <a:lnTo>
                    <a:pt x="487" y="172"/>
                  </a:lnTo>
                  <a:lnTo>
                    <a:pt x="513" y="195"/>
                  </a:lnTo>
                  <a:lnTo>
                    <a:pt x="521" y="237"/>
                  </a:lnTo>
                  <a:lnTo>
                    <a:pt x="515" y="277"/>
                  </a:lnTo>
                  <a:lnTo>
                    <a:pt x="492" y="312"/>
                  </a:lnTo>
                  <a:lnTo>
                    <a:pt x="476" y="371"/>
                  </a:lnTo>
                  <a:lnTo>
                    <a:pt x="447" y="378"/>
                  </a:lnTo>
                  <a:lnTo>
                    <a:pt x="428" y="389"/>
                  </a:lnTo>
                  <a:lnTo>
                    <a:pt x="429" y="396"/>
                  </a:lnTo>
                  <a:lnTo>
                    <a:pt x="411" y="376"/>
                  </a:lnTo>
                  <a:lnTo>
                    <a:pt x="391" y="390"/>
                  </a:lnTo>
                  <a:lnTo>
                    <a:pt x="366" y="384"/>
                  </a:lnTo>
                  <a:lnTo>
                    <a:pt x="346" y="369"/>
                  </a:lnTo>
                  <a:lnTo>
                    <a:pt x="338" y="339"/>
                  </a:lnTo>
                  <a:lnTo>
                    <a:pt x="323" y="343"/>
                  </a:lnTo>
                  <a:lnTo>
                    <a:pt x="322" y="323"/>
                  </a:lnTo>
                  <a:lnTo>
                    <a:pt x="317" y="336"/>
                  </a:lnTo>
                  <a:lnTo>
                    <a:pt x="307" y="337"/>
                  </a:lnTo>
                  <a:lnTo>
                    <a:pt x="318" y="297"/>
                  </a:lnTo>
                  <a:lnTo>
                    <a:pt x="295" y="334"/>
                  </a:lnTo>
                  <a:lnTo>
                    <a:pt x="285" y="327"/>
                  </a:lnTo>
                  <a:lnTo>
                    <a:pt x="273" y="298"/>
                  </a:lnTo>
                  <a:lnTo>
                    <a:pt x="234" y="282"/>
                  </a:lnTo>
                  <a:lnTo>
                    <a:pt x="165" y="294"/>
                  </a:lnTo>
                  <a:lnTo>
                    <a:pt x="136" y="315"/>
                  </a:lnTo>
                  <a:lnTo>
                    <a:pt x="88" y="317"/>
                  </a:lnTo>
                  <a:lnTo>
                    <a:pt x="62" y="336"/>
                  </a:lnTo>
                  <a:lnTo>
                    <a:pt x="25" y="322"/>
                  </a:lnTo>
                  <a:lnTo>
                    <a:pt x="34" y="284"/>
                  </a:lnTo>
                  <a:lnTo>
                    <a:pt x="0" y="208"/>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25" name="Freeform 10"/>
            <p:cNvSpPr>
              <a:spLocks noChangeAspect="1"/>
            </p:cNvSpPr>
            <p:nvPr/>
          </p:nvSpPr>
          <p:spPr bwMode="auto">
            <a:xfrm>
              <a:off x="13511639" y="5473909"/>
              <a:ext cx="80498" cy="87687"/>
            </a:xfrm>
            <a:custGeom>
              <a:avLst/>
              <a:gdLst/>
              <a:ahLst/>
              <a:cxnLst>
                <a:cxn ang="0">
                  <a:pos x="0" y="7"/>
                </a:cxn>
                <a:cxn ang="0">
                  <a:pos x="0" y="0"/>
                </a:cxn>
                <a:cxn ang="0">
                  <a:pos x="23" y="6"/>
                </a:cxn>
                <a:cxn ang="0">
                  <a:pos x="41" y="1"/>
                </a:cxn>
                <a:cxn ang="0">
                  <a:pos x="44" y="12"/>
                </a:cxn>
                <a:cxn ang="0">
                  <a:pos x="44" y="25"/>
                </a:cxn>
                <a:cxn ang="0">
                  <a:pos x="27" y="44"/>
                </a:cxn>
                <a:cxn ang="0">
                  <a:pos x="17" y="43"/>
                </a:cxn>
                <a:cxn ang="0">
                  <a:pos x="0" y="7"/>
                </a:cxn>
              </a:cxnLst>
              <a:rect l="0" t="0" r="r" b="b"/>
              <a:pathLst>
                <a:path w="45" h="45">
                  <a:moveTo>
                    <a:pt x="0" y="7"/>
                  </a:moveTo>
                  <a:lnTo>
                    <a:pt x="0" y="0"/>
                  </a:lnTo>
                  <a:lnTo>
                    <a:pt x="23" y="6"/>
                  </a:lnTo>
                  <a:lnTo>
                    <a:pt x="41" y="1"/>
                  </a:lnTo>
                  <a:lnTo>
                    <a:pt x="44" y="12"/>
                  </a:lnTo>
                  <a:lnTo>
                    <a:pt x="44" y="25"/>
                  </a:lnTo>
                  <a:lnTo>
                    <a:pt x="27" y="44"/>
                  </a:lnTo>
                  <a:lnTo>
                    <a:pt x="17" y="43"/>
                  </a:lnTo>
                  <a:lnTo>
                    <a:pt x="0" y="7"/>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26" name="Freeform 11"/>
            <p:cNvSpPr>
              <a:spLocks noChangeAspect="1"/>
            </p:cNvSpPr>
            <p:nvPr/>
          </p:nvSpPr>
          <p:spPr bwMode="auto">
            <a:xfrm>
              <a:off x="10383718" y="3036580"/>
              <a:ext cx="180710" cy="75160"/>
            </a:xfrm>
            <a:custGeom>
              <a:avLst/>
              <a:gdLst/>
              <a:ahLst/>
              <a:cxnLst>
                <a:cxn ang="0">
                  <a:pos x="0" y="21"/>
                </a:cxn>
                <a:cxn ang="0">
                  <a:pos x="2" y="23"/>
                </a:cxn>
                <a:cxn ang="0">
                  <a:pos x="2" y="30"/>
                </a:cxn>
                <a:cxn ang="0">
                  <a:pos x="13" y="32"/>
                </a:cxn>
                <a:cxn ang="0">
                  <a:pos x="33" y="28"/>
                </a:cxn>
                <a:cxn ang="0">
                  <a:pos x="56" y="38"/>
                </a:cxn>
                <a:cxn ang="0">
                  <a:pos x="86" y="31"/>
                </a:cxn>
                <a:cxn ang="0">
                  <a:pos x="100" y="12"/>
                </a:cxn>
                <a:cxn ang="0">
                  <a:pos x="94" y="0"/>
                </a:cxn>
                <a:cxn ang="0">
                  <a:pos x="56" y="1"/>
                </a:cxn>
                <a:cxn ang="0">
                  <a:pos x="44" y="21"/>
                </a:cxn>
                <a:cxn ang="0">
                  <a:pos x="0" y="21"/>
                </a:cxn>
              </a:cxnLst>
              <a:rect l="0" t="0" r="r" b="b"/>
              <a:pathLst>
                <a:path w="101" h="39">
                  <a:moveTo>
                    <a:pt x="0" y="21"/>
                  </a:moveTo>
                  <a:lnTo>
                    <a:pt x="2" y="23"/>
                  </a:lnTo>
                  <a:lnTo>
                    <a:pt x="2" y="30"/>
                  </a:lnTo>
                  <a:lnTo>
                    <a:pt x="13" y="32"/>
                  </a:lnTo>
                  <a:lnTo>
                    <a:pt x="33" y="28"/>
                  </a:lnTo>
                  <a:lnTo>
                    <a:pt x="56" y="38"/>
                  </a:lnTo>
                  <a:lnTo>
                    <a:pt x="86" y="31"/>
                  </a:lnTo>
                  <a:lnTo>
                    <a:pt x="100" y="12"/>
                  </a:lnTo>
                  <a:lnTo>
                    <a:pt x="94" y="0"/>
                  </a:lnTo>
                  <a:lnTo>
                    <a:pt x="56" y="1"/>
                  </a:lnTo>
                  <a:lnTo>
                    <a:pt x="44" y="21"/>
                  </a:lnTo>
                  <a:lnTo>
                    <a:pt x="0" y="21"/>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27" name="Freeform 12"/>
            <p:cNvSpPr>
              <a:spLocks noChangeAspect="1"/>
            </p:cNvSpPr>
            <p:nvPr/>
          </p:nvSpPr>
          <p:spPr bwMode="auto">
            <a:xfrm>
              <a:off x="12197386" y="3695124"/>
              <a:ext cx="108426" cy="152109"/>
            </a:xfrm>
            <a:custGeom>
              <a:avLst/>
              <a:gdLst/>
              <a:ahLst/>
              <a:cxnLst>
                <a:cxn ang="0">
                  <a:pos x="0" y="23"/>
                </a:cxn>
                <a:cxn ang="0">
                  <a:pos x="7" y="31"/>
                </a:cxn>
                <a:cxn ang="0">
                  <a:pos x="12" y="67"/>
                </a:cxn>
                <a:cxn ang="0">
                  <a:pos x="29" y="64"/>
                </a:cxn>
                <a:cxn ang="0">
                  <a:pos x="37" y="49"/>
                </a:cxn>
                <a:cxn ang="0">
                  <a:pos x="48" y="52"/>
                </a:cxn>
                <a:cxn ang="0">
                  <a:pos x="56" y="77"/>
                </a:cxn>
                <a:cxn ang="0">
                  <a:pos x="60" y="63"/>
                </a:cxn>
                <a:cxn ang="0">
                  <a:pos x="54" y="38"/>
                </a:cxn>
                <a:cxn ang="0">
                  <a:pos x="48" y="48"/>
                </a:cxn>
                <a:cxn ang="0">
                  <a:pos x="40" y="35"/>
                </a:cxn>
                <a:cxn ang="0">
                  <a:pos x="55" y="19"/>
                </a:cxn>
                <a:cxn ang="0">
                  <a:pos x="26" y="17"/>
                </a:cxn>
                <a:cxn ang="0">
                  <a:pos x="7" y="0"/>
                </a:cxn>
                <a:cxn ang="0">
                  <a:pos x="2" y="9"/>
                </a:cxn>
                <a:cxn ang="0">
                  <a:pos x="8" y="17"/>
                </a:cxn>
                <a:cxn ang="0">
                  <a:pos x="0" y="23"/>
                </a:cxn>
              </a:cxnLst>
              <a:rect l="0" t="0" r="r" b="b"/>
              <a:pathLst>
                <a:path w="61" h="78">
                  <a:moveTo>
                    <a:pt x="0" y="23"/>
                  </a:moveTo>
                  <a:lnTo>
                    <a:pt x="7" y="31"/>
                  </a:lnTo>
                  <a:lnTo>
                    <a:pt x="12" y="67"/>
                  </a:lnTo>
                  <a:lnTo>
                    <a:pt x="29" y="64"/>
                  </a:lnTo>
                  <a:lnTo>
                    <a:pt x="37" y="49"/>
                  </a:lnTo>
                  <a:lnTo>
                    <a:pt x="48" y="52"/>
                  </a:lnTo>
                  <a:lnTo>
                    <a:pt x="56" y="77"/>
                  </a:lnTo>
                  <a:lnTo>
                    <a:pt x="60" y="63"/>
                  </a:lnTo>
                  <a:lnTo>
                    <a:pt x="54" y="38"/>
                  </a:lnTo>
                  <a:lnTo>
                    <a:pt x="48" y="48"/>
                  </a:lnTo>
                  <a:lnTo>
                    <a:pt x="40" y="35"/>
                  </a:lnTo>
                  <a:lnTo>
                    <a:pt x="55" y="19"/>
                  </a:lnTo>
                  <a:lnTo>
                    <a:pt x="26" y="17"/>
                  </a:lnTo>
                  <a:lnTo>
                    <a:pt x="7" y="0"/>
                  </a:lnTo>
                  <a:lnTo>
                    <a:pt x="2" y="9"/>
                  </a:lnTo>
                  <a:lnTo>
                    <a:pt x="8" y="17"/>
                  </a:lnTo>
                  <a:lnTo>
                    <a:pt x="0" y="23"/>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28" name="Freeform 13"/>
            <p:cNvSpPr>
              <a:spLocks noChangeAspect="1"/>
            </p:cNvSpPr>
            <p:nvPr/>
          </p:nvSpPr>
          <p:spPr bwMode="auto">
            <a:xfrm>
              <a:off x="10230936" y="2948893"/>
              <a:ext cx="78855" cy="62633"/>
            </a:xfrm>
            <a:custGeom>
              <a:avLst/>
              <a:gdLst/>
              <a:ahLst/>
              <a:cxnLst>
                <a:cxn ang="0">
                  <a:pos x="0" y="6"/>
                </a:cxn>
                <a:cxn ang="0">
                  <a:pos x="10" y="2"/>
                </a:cxn>
                <a:cxn ang="0">
                  <a:pos x="29" y="0"/>
                </a:cxn>
                <a:cxn ang="0">
                  <a:pos x="41" y="13"/>
                </a:cxn>
                <a:cxn ang="0">
                  <a:pos x="43" y="22"/>
                </a:cxn>
                <a:cxn ang="0">
                  <a:pos x="38" y="31"/>
                </a:cxn>
                <a:cxn ang="0">
                  <a:pos x="0" y="6"/>
                </a:cxn>
              </a:cxnLst>
              <a:rect l="0" t="0" r="r" b="b"/>
              <a:pathLst>
                <a:path w="44" h="32">
                  <a:moveTo>
                    <a:pt x="0" y="6"/>
                  </a:moveTo>
                  <a:lnTo>
                    <a:pt x="10" y="2"/>
                  </a:lnTo>
                  <a:lnTo>
                    <a:pt x="29" y="0"/>
                  </a:lnTo>
                  <a:lnTo>
                    <a:pt x="41" y="13"/>
                  </a:lnTo>
                  <a:lnTo>
                    <a:pt x="43" y="22"/>
                  </a:lnTo>
                  <a:lnTo>
                    <a:pt x="38" y="31"/>
                  </a:lnTo>
                  <a:lnTo>
                    <a:pt x="0" y="6"/>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29" name="Freeform 14"/>
            <p:cNvSpPr>
              <a:spLocks noChangeAspect="1"/>
            </p:cNvSpPr>
            <p:nvPr/>
          </p:nvSpPr>
          <p:spPr bwMode="auto">
            <a:xfrm>
              <a:off x="12218743" y="3645017"/>
              <a:ext cx="75570" cy="46528"/>
            </a:xfrm>
            <a:custGeom>
              <a:avLst/>
              <a:gdLst/>
              <a:ahLst/>
              <a:cxnLst>
                <a:cxn ang="0">
                  <a:pos x="0" y="14"/>
                </a:cxn>
                <a:cxn ang="0">
                  <a:pos x="6" y="23"/>
                </a:cxn>
                <a:cxn ang="0">
                  <a:pos x="41" y="19"/>
                </a:cxn>
                <a:cxn ang="0">
                  <a:pos x="38" y="7"/>
                </a:cxn>
                <a:cxn ang="0">
                  <a:pos x="14" y="0"/>
                </a:cxn>
                <a:cxn ang="0">
                  <a:pos x="0" y="14"/>
                </a:cxn>
              </a:cxnLst>
              <a:rect l="0" t="0" r="r" b="b"/>
              <a:pathLst>
                <a:path w="42" h="24">
                  <a:moveTo>
                    <a:pt x="0" y="14"/>
                  </a:moveTo>
                  <a:lnTo>
                    <a:pt x="6" y="23"/>
                  </a:lnTo>
                  <a:lnTo>
                    <a:pt x="41" y="19"/>
                  </a:lnTo>
                  <a:lnTo>
                    <a:pt x="38" y="7"/>
                  </a:lnTo>
                  <a:lnTo>
                    <a:pt x="14" y="0"/>
                  </a:lnTo>
                  <a:lnTo>
                    <a:pt x="0" y="14"/>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30" name="Freeform 15"/>
            <p:cNvSpPr>
              <a:spLocks noChangeAspect="1"/>
            </p:cNvSpPr>
            <p:nvPr/>
          </p:nvSpPr>
          <p:spPr bwMode="auto">
            <a:xfrm>
              <a:off x="8555264" y="4625675"/>
              <a:ext cx="277636" cy="348957"/>
            </a:xfrm>
            <a:custGeom>
              <a:avLst/>
              <a:gdLst/>
              <a:ahLst/>
              <a:cxnLst>
                <a:cxn ang="0">
                  <a:pos x="0" y="18"/>
                </a:cxn>
                <a:cxn ang="0">
                  <a:pos x="11" y="36"/>
                </a:cxn>
                <a:cxn ang="0">
                  <a:pos x="4" y="77"/>
                </a:cxn>
                <a:cxn ang="0">
                  <a:pos x="11" y="81"/>
                </a:cxn>
                <a:cxn ang="0">
                  <a:pos x="8" y="87"/>
                </a:cxn>
                <a:cxn ang="0">
                  <a:pos x="1" y="104"/>
                </a:cxn>
                <a:cxn ang="0">
                  <a:pos x="15" y="128"/>
                </a:cxn>
                <a:cxn ang="0">
                  <a:pos x="22" y="176"/>
                </a:cxn>
                <a:cxn ang="0">
                  <a:pos x="32" y="177"/>
                </a:cxn>
                <a:cxn ang="0">
                  <a:pos x="45" y="162"/>
                </a:cxn>
                <a:cxn ang="0">
                  <a:pos x="69" y="174"/>
                </a:cxn>
                <a:cxn ang="0">
                  <a:pos x="70" y="166"/>
                </a:cxn>
                <a:cxn ang="0">
                  <a:pos x="92" y="169"/>
                </a:cxn>
                <a:cxn ang="0">
                  <a:pos x="99" y="134"/>
                </a:cxn>
                <a:cxn ang="0">
                  <a:pos x="137" y="128"/>
                </a:cxn>
                <a:cxn ang="0">
                  <a:pos x="149" y="139"/>
                </a:cxn>
                <a:cxn ang="0">
                  <a:pos x="154" y="112"/>
                </a:cxn>
                <a:cxn ang="0">
                  <a:pos x="146" y="89"/>
                </a:cxn>
                <a:cxn ang="0">
                  <a:pos x="124" y="87"/>
                </a:cxn>
                <a:cxn ang="0">
                  <a:pos x="115" y="53"/>
                </a:cxn>
                <a:cxn ang="0">
                  <a:pos x="57" y="29"/>
                </a:cxn>
                <a:cxn ang="0">
                  <a:pos x="54" y="0"/>
                </a:cxn>
                <a:cxn ang="0">
                  <a:pos x="16" y="19"/>
                </a:cxn>
                <a:cxn ang="0">
                  <a:pos x="0" y="18"/>
                </a:cxn>
              </a:cxnLst>
              <a:rect l="0" t="0" r="r" b="b"/>
              <a:pathLst>
                <a:path w="155" h="178">
                  <a:moveTo>
                    <a:pt x="0" y="18"/>
                  </a:moveTo>
                  <a:lnTo>
                    <a:pt x="11" y="36"/>
                  </a:lnTo>
                  <a:lnTo>
                    <a:pt x="4" y="77"/>
                  </a:lnTo>
                  <a:lnTo>
                    <a:pt x="11" y="81"/>
                  </a:lnTo>
                  <a:lnTo>
                    <a:pt x="8" y="87"/>
                  </a:lnTo>
                  <a:lnTo>
                    <a:pt x="1" y="104"/>
                  </a:lnTo>
                  <a:lnTo>
                    <a:pt x="15" y="128"/>
                  </a:lnTo>
                  <a:lnTo>
                    <a:pt x="22" y="176"/>
                  </a:lnTo>
                  <a:lnTo>
                    <a:pt x="32" y="177"/>
                  </a:lnTo>
                  <a:lnTo>
                    <a:pt x="45" y="162"/>
                  </a:lnTo>
                  <a:lnTo>
                    <a:pt x="69" y="174"/>
                  </a:lnTo>
                  <a:lnTo>
                    <a:pt x="70" y="166"/>
                  </a:lnTo>
                  <a:lnTo>
                    <a:pt x="92" y="169"/>
                  </a:lnTo>
                  <a:lnTo>
                    <a:pt x="99" y="134"/>
                  </a:lnTo>
                  <a:lnTo>
                    <a:pt x="137" y="128"/>
                  </a:lnTo>
                  <a:lnTo>
                    <a:pt x="149" y="139"/>
                  </a:lnTo>
                  <a:lnTo>
                    <a:pt x="154" y="112"/>
                  </a:lnTo>
                  <a:lnTo>
                    <a:pt x="146" y="89"/>
                  </a:lnTo>
                  <a:lnTo>
                    <a:pt x="124" y="87"/>
                  </a:lnTo>
                  <a:lnTo>
                    <a:pt x="115" y="53"/>
                  </a:lnTo>
                  <a:lnTo>
                    <a:pt x="57" y="29"/>
                  </a:lnTo>
                  <a:lnTo>
                    <a:pt x="54" y="0"/>
                  </a:lnTo>
                  <a:lnTo>
                    <a:pt x="16" y="19"/>
                  </a:lnTo>
                  <a:lnTo>
                    <a:pt x="0" y="18"/>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31" name="Freeform 16"/>
            <p:cNvSpPr>
              <a:spLocks noChangeAspect="1"/>
            </p:cNvSpPr>
            <p:nvPr/>
          </p:nvSpPr>
          <p:spPr bwMode="auto">
            <a:xfrm>
              <a:off x="8461624" y="4251665"/>
              <a:ext cx="901906" cy="1018238"/>
            </a:xfrm>
            <a:custGeom>
              <a:avLst/>
              <a:gdLst/>
              <a:ahLst/>
              <a:cxnLst>
                <a:cxn ang="0">
                  <a:pos x="11" y="189"/>
                </a:cxn>
                <a:cxn ang="0">
                  <a:pos x="42" y="188"/>
                </a:cxn>
                <a:cxn ang="0">
                  <a:pos x="53" y="210"/>
                </a:cxn>
                <a:cxn ang="0">
                  <a:pos x="107" y="192"/>
                </a:cxn>
                <a:cxn ang="0">
                  <a:pos x="168" y="245"/>
                </a:cxn>
                <a:cxn ang="0">
                  <a:pos x="199" y="281"/>
                </a:cxn>
                <a:cxn ang="0">
                  <a:pos x="202" y="331"/>
                </a:cxn>
                <a:cxn ang="0">
                  <a:pos x="233" y="362"/>
                </a:cxn>
                <a:cxn ang="0">
                  <a:pos x="250" y="384"/>
                </a:cxn>
                <a:cxn ang="0">
                  <a:pos x="257" y="407"/>
                </a:cxn>
                <a:cxn ang="0">
                  <a:pos x="208" y="471"/>
                </a:cxn>
                <a:cxn ang="0">
                  <a:pos x="257" y="496"/>
                </a:cxn>
                <a:cxn ang="0">
                  <a:pos x="262" y="521"/>
                </a:cxn>
                <a:cxn ang="0">
                  <a:pos x="327" y="404"/>
                </a:cxn>
                <a:cxn ang="0">
                  <a:pos x="407" y="369"/>
                </a:cxn>
                <a:cxn ang="0">
                  <a:pos x="446" y="297"/>
                </a:cxn>
                <a:cxn ang="0">
                  <a:pos x="498" y="184"/>
                </a:cxn>
                <a:cxn ang="0">
                  <a:pos x="495" y="135"/>
                </a:cxn>
                <a:cxn ang="0">
                  <a:pos x="442" y="107"/>
                </a:cxn>
                <a:cxn ang="0">
                  <a:pos x="373" y="87"/>
                </a:cxn>
                <a:cxn ang="0">
                  <a:pos x="332" y="76"/>
                </a:cxn>
                <a:cxn ang="0">
                  <a:pos x="315" y="91"/>
                </a:cxn>
                <a:cxn ang="0">
                  <a:pos x="299" y="90"/>
                </a:cxn>
                <a:cxn ang="0">
                  <a:pos x="309" y="47"/>
                </a:cxn>
                <a:cxn ang="0">
                  <a:pos x="269" y="40"/>
                </a:cxn>
                <a:cxn ang="0">
                  <a:pos x="223" y="42"/>
                </a:cxn>
                <a:cxn ang="0">
                  <a:pos x="179" y="34"/>
                </a:cxn>
                <a:cxn ang="0">
                  <a:pos x="172" y="0"/>
                </a:cxn>
                <a:cxn ang="0">
                  <a:pos x="117" y="11"/>
                </a:cxn>
                <a:cxn ang="0">
                  <a:pos x="136" y="39"/>
                </a:cxn>
                <a:cxn ang="0">
                  <a:pos x="89" y="51"/>
                </a:cxn>
                <a:cxn ang="0">
                  <a:pos x="52" y="46"/>
                </a:cxn>
                <a:cxn ang="0">
                  <a:pos x="49" y="60"/>
                </a:cxn>
                <a:cxn ang="0">
                  <a:pos x="50" y="121"/>
                </a:cxn>
                <a:cxn ang="0">
                  <a:pos x="0" y="165"/>
                </a:cxn>
              </a:cxnLst>
              <a:rect l="0" t="0" r="r" b="b"/>
              <a:pathLst>
                <a:path w="504" h="522">
                  <a:moveTo>
                    <a:pt x="0" y="165"/>
                  </a:moveTo>
                  <a:lnTo>
                    <a:pt x="11" y="189"/>
                  </a:lnTo>
                  <a:lnTo>
                    <a:pt x="28" y="197"/>
                  </a:lnTo>
                  <a:lnTo>
                    <a:pt x="42" y="188"/>
                  </a:lnTo>
                  <a:lnTo>
                    <a:pt x="42" y="210"/>
                  </a:lnTo>
                  <a:lnTo>
                    <a:pt x="53" y="210"/>
                  </a:lnTo>
                  <a:lnTo>
                    <a:pt x="69" y="211"/>
                  </a:lnTo>
                  <a:lnTo>
                    <a:pt x="107" y="192"/>
                  </a:lnTo>
                  <a:lnTo>
                    <a:pt x="110" y="221"/>
                  </a:lnTo>
                  <a:lnTo>
                    <a:pt x="168" y="245"/>
                  </a:lnTo>
                  <a:lnTo>
                    <a:pt x="177" y="279"/>
                  </a:lnTo>
                  <a:lnTo>
                    <a:pt x="199" y="281"/>
                  </a:lnTo>
                  <a:lnTo>
                    <a:pt x="207" y="304"/>
                  </a:lnTo>
                  <a:lnTo>
                    <a:pt x="202" y="331"/>
                  </a:lnTo>
                  <a:lnTo>
                    <a:pt x="205" y="358"/>
                  </a:lnTo>
                  <a:lnTo>
                    <a:pt x="233" y="362"/>
                  </a:lnTo>
                  <a:lnTo>
                    <a:pt x="236" y="381"/>
                  </a:lnTo>
                  <a:lnTo>
                    <a:pt x="250" y="384"/>
                  </a:lnTo>
                  <a:lnTo>
                    <a:pt x="248" y="407"/>
                  </a:lnTo>
                  <a:lnTo>
                    <a:pt x="257" y="407"/>
                  </a:lnTo>
                  <a:lnTo>
                    <a:pt x="259" y="427"/>
                  </a:lnTo>
                  <a:lnTo>
                    <a:pt x="208" y="471"/>
                  </a:lnTo>
                  <a:lnTo>
                    <a:pt x="219" y="469"/>
                  </a:lnTo>
                  <a:lnTo>
                    <a:pt x="257" y="496"/>
                  </a:lnTo>
                  <a:lnTo>
                    <a:pt x="265" y="507"/>
                  </a:lnTo>
                  <a:lnTo>
                    <a:pt x="262" y="521"/>
                  </a:lnTo>
                  <a:lnTo>
                    <a:pt x="324" y="444"/>
                  </a:lnTo>
                  <a:lnTo>
                    <a:pt x="327" y="404"/>
                  </a:lnTo>
                  <a:lnTo>
                    <a:pt x="376" y="369"/>
                  </a:lnTo>
                  <a:lnTo>
                    <a:pt x="407" y="369"/>
                  </a:lnTo>
                  <a:lnTo>
                    <a:pt x="421" y="357"/>
                  </a:lnTo>
                  <a:lnTo>
                    <a:pt x="446" y="297"/>
                  </a:lnTo>
                  <a:lnTo>
                    <a:pt x="450" y="239"/>
                  </a:lnTo>
                  <a:lnTo>
                    <a:pt x="498" y="184"/>
                  </a:lnTo>
                  <a:lnTo>
                    <a:pt x="503" y="160"/>
                  </a:lnTo>
                  <a:lnTo>
                    <a:pt x="495" y="135"/>
                  </a:lnTo>
                  <a:lnTo>
                    <a:pt x="475" y="132"/>
                  </a:lnTo>
                  <a:lnTo>
                    <a:pt x="442" y="107"/>
                  </a:lnTo>
                  <a:lnTo>
                    <a:pt x="378" y="102"/>
                  </a:lnTo>
                  <a:lnTo>
                    <a:pt x="373" y="87"/>
                  </a:lnTo>
                  <a:lnTo>
                    <a:pt x="344" y="76"/>
                  </a:lnTo>
                  <a:lnTo>
                    <a:pt x="332" y="76"/>
                  </a:lnTo>
                  <a:lnTo>
                    <a:pt x="315" y="99"/>
                  </a:lnTo>
                  <a:lnTo>
                    <a:pt x="315" y="91"/>
                  </a:lnTo>
                  <a:lnTo>
                    <a:pt x="288" y="95"/>
                  </a:lnTo>
                  <a:lnTo>
                    <a:pt x="299" y="90"/>
                  </a:lnTo>
                  <a:lnTo>
                    <a:pt x="288" y="72"/>
                  </a:lnTo>
                  <a:lnTo>
                    <a:pt x="309" y="47"/>
                  </a:lnTo>
                  <a:lnTo>
                    <a:pt x="287" y="15"/>
                  </a:lnTo>
                  <a:lnTo>
                    <a:pt x="269" y="40"/>
                  </a:lnTo>
                  <a:lnTo>
                    <a:pt x="251" y="39"/>
                  </a:lnTo>
                  <a:lnTo>
                    <a:pt x="223" y="42"/>
                  </a:lnTo>
                  <a:lnTo>
                    <a:pt x="187" y="48"/>
                  </a:lnTo>
                  <a:lnTo>
                    <a:pt x="179" y="34"/>
                  </a:lnTo>
                  <a:lnTo>
                    <a:pt x="182" y="9"/>
                  </a:lnTo>
                  <a:lnTo>
                    <a:pt x="172" y="0"/>
                  </a:lnTo>
                  <a:lnTo>
                    <a:pt x="139" y="16"/>
                  </a:lnTo>
                  <a:lnTo>
                    <a:pt x="117" y="11"/>
                  </a:lnTo>
                  <a:lnTo>
                    <a:pt x="123" y="36"/>
                  </a:lnTo>
                  <a:lnTo>
                    <a:pt x="136" y="39"/>
                  </a:lnTo>
                  <a:lnTo>
                    <a:pt x="104" y="57"/>
                  </a:lnTo>
                  <a:lnTo>
                    <a:pt x="89" y="51"/>
                  </a:lnTo>
                  <a:lnTo>
                    <a:pt x="82" y="41"/>
                  </a:lnTo>
                  <a:lnTo>
                    <a:pt x="52" y="46"/>
                  </a:lnTo>
                  <a:lnTo>
                    <a:pt x="61" y="59"/>
                  </a:lnTo>
                  <a:lnTo>
                    <a:pt x="49" y="60"/>
                  </a:lnTo>
                  <a:lnTo>
                    <a:pt x="55" y="84"/>
                  </a:lnTo>
                  <a:lnTo>
                    <a:pt x="50" y="121"/>
                  </a:lnTo>
                  <a:lnTo>
                    <a:pt x="17" y="135"/>
                  </a:lnTo>
                  <a:lnTo>
                    <a:pt x="0" y="165"/>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32" name="Freeform 17"/>
            <p:cNvSpPr>
              <a:spLocks noChangeAspect="1"/>
            </p:cNvSpPr>
            <p:nvPr/>
          </p:nvSpPr>
          <p:spPr bwMode="auto">
            <a:xfrm>
              <a:off x="8106775" y="3909866"/>
              <a:ext cx="19714" cy="68002"/>
            </a:xfrm>
            <a:custGeom>
              <a:avLst/>
              <a:gdLst/>
              <a:ahLst/>
              <a:cxnLst>
                <a:cxn ang="0">
                  <a:pos x="0" y="7"/>
                </a:cxn>
                <a:cxn ang="0">
                  <a:pos x="4" y="34"/>
                </a:cxn>
                <a:cxn ang="0">
                  <a:pos x="10" y="0"/>
                </a:cxn>
                <a:cxn ang="0">
                  <a:pos x="0" y="7"/>
                </a:cxn>
              </a:cxnLst>
              <a:rect l="0" t="0" r="r" b="b"/>
              <a:pathLst>
                <a:path w="11" h="35">
                  <a:moveTo>
                    <a:pt x="0" y="7"/>
                  </a:moveTo>
                  <a:lnTo>
                    <a:pt x="4" y="34"/>
                  </a:lnTo>
                  <a:lnTo>
                    <a:pt x="10" y="0"/>
                  </a:lnTo>
                  <a:lnTo>
                    <a:pt x="0" y="7"/>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33" name="Freeform 18"/>
            <p:cNvSpPr>
              <a:spLocks noChangeAspect="1"/>
            </p:cNvSpPr>
            <p:nvPr/>
          </p:nvSpPr>
          <p:spPr bwMode="auto">
            <a:xfrm>
              <a:off x="12800300" y="4253455"/>
              <a:ext cx="31213" cy="28632"/>
            </a:xfrm>
            <a:custGeom>
              <a:avLst/>
              <a:gdLst/>
              <a:ahLst/>
              <a:cxnLst>
                <a:cxn ang="0">
                  <a:pos x="0" y="6"/>
                </a:cxn>
                <a:cxn ang="0">
                  <a:pos x="7" y="14"/>
                </a:cxn>
                <a:cxn ang="0">
                  <a:pos x="16" y="0"/>
                </a:cxn>
                <a:cxn ang="0">
                  <a:pos x="0" y="6"/>
                </a:cxn>
              </a:cxnLst>
              <a:rect l="0" t="0" r="r" b="b"/>
              <a:pathLst>
                <a:path w="17" h="15">
                  <a:moveTo>
                    <a:pt x="0" y="6"/>
                  </a:moveTo>
                  <a:lnTo>
                    <a:pt x="7" y="14"/>
                  </a:lnTo>
                  <a:lnTo>
                    <a:pt x="16" y="0"/>
                  </a:lnTo>
                  <a:lnTo>
                    <a:pt x="0" y="6"/>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34" name="Freeform 19"/>
            <p:cNvSpPr>
              <a:spLocks noChangeAspect="1"/>
            </p:cNvSpPr>
            <p:nvPr/>
          </p:nvSpPr>
          <p:spPr bwMode="auto">
            <a:xfrm>
              <a:off x="10684353" y="3183320"/>
              <a:ext cx="144568" cy="89476"/>
            </a:xfrm>
            <a:custGeom>
              <a:avLst/>
              <a:gdLst/>
              <a:ahLst/>
              <a:cxnLst>
                <a:cxn ang="0">
                  <a:pos x="0" y="31"/>
                </a:cxn>
                <a:cxn ang="0">
                  <a:pos x="5" y="0"/>
                </a:cxn>
                <a:cxn ang="0">
                  <a:pos x="80" y="7"/>
                </a:cxn>
                <a:cxn ang="0">
                  <a:pos x="66" y="26"/>
                </a:cxn>
                <a:cxn ang="0">
                  <a:pos x="72" y="37"/>
                </a:cxn>
                <a:cxn ang="0">
                  <a:pos x="52" y="38"/>
                </a:cxn>
                <a:cxn ang="0">
                  <a:pos x="40" y="45"/>
                </a:cxn>
                <a:cxn ang="0">
                  <a:pos x="8" y="45"/>
                </a:cxn>
                <a:cxn ang="0">
                  <a:pos x="0" y="31"/>
                </a:cxn>
              </a:cxnLst>
              <a:rect l="0" t="0" r="r" b="b"/>
              <a:pathLst>
                <a:path w="81" h="46">
                  <a:moveTo>
                    <a:pt x="0" y="31"/>
                  </a:moveTo>
                  <a:lnTo>
                    <a:pt x="5" y="0"/>
                  </a:lnTo>
                  <a:lnTo>
                    <a:pt x="80" y="7"/>
                  </a:lnTo>
                  <a:lnTo>
                    <a:pt x="66" y="26"/>
                  </a:lnTo>
                  <a:lnTo>
                    <a:pt x="72" y="37"/>
                  </a:lnTo>
                  <a:lnTo>
                    <a:pt x="52" y="38"/>
                  </a:lnTo>
                  <a:lnTo>
                    <a:pt x="40" y="45"/>
                  </a:lnTo>
                  <a:lnTo>
                    <a:pt x="8" y="45"/>
                  </a:lnTo>
                  <a:lnTo>
                    <a:pt x="0" y="31"/>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35" name="Freeform 20"/>
            <p:cNvSpPr>
              <a:spLocks noChangeAspect="1"/>
            </p:cNvSpPr>
            <p:nvPr/>
          </p:nvSpPr>
          <p:spPr bwMode="auto">
            <a:xfrm>
              <a:off x="12297598" y="3648596"/>
              <a:ext cx="210280" cy="477802"/>
            </a:xfrm>
            <a:custGeom>
              <a:avLst/>
              <a:gdLst/>
              <a:ahLst/>
              <a:cxnLst>
                <a:cxn ang="0">
                  <a:pos x="0" y="100"/>
                </a:cxn>
                <a:cxn ang="0">
                  <a:pos x="4" y="86"/>
                </a:cxn>
                <a:cxn ang="0">
                  <a:pos x="38" y="23"/>
                </a:cxn>
                <a:cxn ang="0">
                  <a:pos x="61" y="15"/>
                </a:cxn>
                <a:cxn ang="0">
                  <a:pos x="66" y="0"/>
                </a:cxn>
                <a:cxn ang="0">
                  <a:pos x="83" y="9"/>
                </a:cxn>
                <a:cxn ang="0">
                  <a:pos x="83" y="21"/>
                </a:cxn>
                <a:cxn ang="0">
                  <a:pos x="69" y="60"/>
                </a:cxn>
                <a:cxn ang="0">
                  <a:pos x="84" y="56"/>
                </a:cxn>
                <a:cxn ang="0">
                  <a:pos x="92" y="83"/>
                </a:cxn>
                <a:cxn ang="0">
                  <a:pos x="116" y="90"/>
                </a:cxn>
                <a:cxn ang="0">
                  <a:pos x="104" y="102"/>
                </a:cxn>
                <a:cxn ang="0">
                  <a:pos x="76" y="118"/>
                </a:cxn>
                <a:cxn ang="0">
                  <a:pos x="69" y="134"/>
                </a:cxn>
                <a:cxn ang="0">
                  <a:pos x="84" y="163"/>
                </a:cxn>
                <a:cxn ang="0">
                  <a:pos x="78" y="181"/>
                </a:cxn>
                <a:cxn ang="0">
                  <a:pos x="97" y="219"/>
                </a:cxn>
                <a:cxn ang="0">
                  <a:pos x="83" y="243"/>
                </a:cxn>
                <a:cxn ang="0">
                  <a:pos x="69" y="160"/>
                </a:cxn>
                <a:cxn ang="0">
                  <a:pos x="58" y="147"/>
                </a:cxn>
                <a:cxn ang="0">
                  <a:pos x="40" y="169"/>
                </a:cxn>
                <a:cxn ang="0">
                  <a:pos x="26" y="165"/>
                </a:cxn>
                <a:cxn ang="0">
                  <a:pos x="29" y="135"/>
                </a:cxn>
                <a:cxn ang="0">
                  <a:pos x="0" y="100"/>
                </a:cxn>
              </a:cxnLst>
              <a:rect l="0" t="0" r="r" b="b"/>
              <a:pathLst>
                <a:path w="117" h="244">
                  <a:moveTo>
                    <a:pt x="0" y="100"/>
                  </a:moveTo>
                  <a:lnTo>
                    <a:pt x="4" y="86"/>
                  </a:lnTo>
                  <a:lnTo>
                    <a:pt x="38" y="23"/>
                  </a:lnTo>
                  <a:lnTo>
                    <a:pt x="61" y="15"/>
                  </a:lnTo>
                  <a:lnTo>
                    <a:pt x="66" y="0"/>
                  </a:lnTo>
                  <a:lnTo>
                    <a:pt x="83" y="9"/>
                  </a:lnTo>
                  <a:lnTo>
                    <a:pt x="83" y="21"/>
                  </a:lnTo>
                  <a:lnTo>
                    <a:pt x="69" y="60"/>
                  </a:lnTo>
                  <a:lnTo>
                    <a:pt x="84" y="56"/>
                  </a:lnTo>
                  <a:lnTo>
                    <a:pt x="92" y="83"/>
                  </a:lnTo>
                  <a:lnTo>
                    <a:pt x="116" y="90"/>
                  </a:lnTo>
                  <a:lnTo>
                    <a:pt x="104" y="102"/>
                  </a:lnTo>
                  <a:lnTo>
                    <a:pt x="76" y="118"/>
                  </a:lnTo>
                  <a:lnTo>
                    <a:pt x="69" y="134"/>
                  </a:lnTo>
                  <a:lnTo>
                    <a:pt x="84" y="163"/>
                  </a:lnTo>
                  <a:lnTo>
                    <a:pt x="78" y="181"/>
                  </a:lnTo>
                  <a:lnTo>
                    <a:pt x="97" y="219"/>
                  </a:lnTo>
                  <a:lnTo>
                    <a:pt x="83" y="243"/>
                  </a:lnTo>
                  <a:lnTo>
                    <a:pt x="69" y="160"/>
                  </a:lnTo>
                  <a:lnTo>
                    <a:pt x="58" y="147"/>
                  </a:lnTo>
                  <a:lnTo>
                    <a:pt x="40" y="169"/>
                  </a:lnTo>
                  <a:lnTo>
                    <a:pt x="26" y="165"/>
                  </a:lnTo>
                  <a:lnTo>
                    <a:pt x="29" y="135"/>
                  </a:lnTo>
                  <a:lnTo>
                    <a:pt x="0" y="100"/>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36" name="Freeform 21"/>
            <p:cNvSpPr>
              <a:spLocks noChangeAspect="1"/>
            </p:cNvSpPr>
            <p:nvPr/>
          </p:nvSpPr>
          <p:spPr bwMode="auto">
            <a:xfrm>
              <a:off x="12535806" y="4006501"/>
              <a:ext cx="116640" cy="110950"/>
            </a:xfrm>
            <a:custGeom>
              <a:avLst/>
              <a:gdLst/>
              <a:ahLst/>
              <a:cxnLst>
                <a:cxn ang="0">
                  <a:pos x="0" y="11"/>
                </a:cxn>
                <a:cxn ang="0">
                  <a:pos x="5" y="39"/>
                </a:cxn>
                <a:cxn ang="0">
                  <a:pos x="13" y="54"/>
                </a:cxn>
                <a:cxn ang="0">
                  <a:pos x="25" y="56"/>
                </a:cxn>
                <a:cxn ang="0">
                  <a:pos x="64" y="30"/>
                </a:cxn>
                <a:cxn ang="0">
                  <a:pos x="64" y="0"/>
                </a:cxn>
                <a:cxn ang="0">
                  <a:pos x="34" y="5"/>
                </a:cxn>
                <a:cxn ang="0">
                  <a:pos x="9" y="4"/>
                </a:cxn>
                <a:cxn ang="0">
                  <a:pos x="0" y="11"/>
                </a:cxn>
              </a:cxnLst>
              <a:rect l="0" t="0" r="r" b="b"/>
              <a:pathLst>
                <a:path w="65" h="57">
                  <a:moveTo>
                    <a:pt x="0" y="11"/>
                  </a:moveTo>
                  <a:lnTo>
                    <a:pt x="5" y="39"/>
                  </a:lnTo>
                  <a:lnTo>
                    <a:pt x="13" y="54"/>
                  </a:lnTo>
                  <a:lnTo>
                    <a:pt x="25" y="56"/>
                  </a:lnTo>
                  <a:lnTo>
                    <a:pt x="64" y="30"/>
                  </a:lnTo>
                  <a:lnTo>
                    <a:pt x="64" y="0"/>
                  </a:lnTo>
                  <a:lnTo>
                    <a:pt x="34" y="5"/>
                  </a:lnTo>
                  <a:lnTo>
                    <a:pt x="9" y="4"/>
                  </a:lnTo>
                  <a:lnTo>
                    <a:pt x="0" y="11"/>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37" name="Freeform 22"/>
            <p:cNvSpPr>
              <a:spLocks noChangeAspect="1"/>
            </p:cNvSpPr>
            <p:nvPr/>
          </p:nvSpPr>
          <p:spPr bwMode="auto">
            <a:xfrm>
              <a:off x="6905877" y="2140029"/>
              <a:ext cx="1976307" cy="1114872"/>
            </a:xfrm>
            <a:custGeom>
              <a:avLst/>
              <a:gdLst/>
              <a:ahLst/>
              <a:cxnLst>
                <a:cxn ang="0">
                  <a:pos x="83" y="69"/>
                </a:cxn>
                <a:cxn ang="0">
                  <a:pos x="128" y="60"/>
                </a:cxn>
                <a:cxn ang="0">
                  <a:pos x="197" y="62"/>
                </a:cxn>
                <a:cxn ang="0">
                  <a:pos x="302" y="70"/>
                </a:cxn>
                <a:cxn ang="0">
                  <a:pos x="341" y="96"/>
                </a:cxn>
                <a:cxn ang="0">
                  <a:pos x="436" y="111"/>
                </a:cxn>
                <a:cxn ang="0">
                  <a:pos x="416" y="84"/>
                </a:cxn>
                <a:cxn ang="0">
                  <a:pos x="499" y="98"/>
                </a:cxn>
                <a:cxn ang="0">
                  <a:pos x="566" y="92"/>
                </a:cxn>
                <a:cxn ang="0">
                  <a:pos x="572" y="91"/>
                </a:cxn>
                <a:cxn ang="0">
                  <a:pos x="587" y="90"/>
                </a:cxn>
                <a:cxn ang="0">
                  <a:pos x="612" y="59"/>
                </a:cxn>
                <a:cxn ang="0">
                  <a:pos x="592" y="0"/>
                </a:cxn>
                <a:cxn ang="0">
                  <a:pos x="627" y="42"/>
                </a:cxn>
                <a:cxn ang="0">
                  <a:pos x="641" y="62"/>
                </a:cxn>
                <a:cxn ang="0">
                  <a:pos x="687" y="87"/>
                </a:cxn>
                <a:cxn ang="0">
                  <a:pos x="714" y="78"/>
                </a:cxn>
                <a:cxn ang="0">
                  <a:pos x="769" y="67"/>
                </a:cxn>
                <a:cxn ang="0">
                  <a:pos x="769" y="112"/>
                </a:cxn>
                <a:cxn ang="0">
                  <a:pos x="703" y="124"/>
                </a:cxn>
                <a:cxn ang="0">
                  <a:pos x="672" y="150"/>
                </a:cxn>
                <a:cxn ang="0">
                  <a:pos x="651" y="189"/>
                </a:cxn>
                <a:cxn ang="0">
                  <a:pos x="627" y="204"/>
                </a:cxn>
                <a:cxn ang="0">
                  <a:pos x="598" y="232"/>
                </a:cxn>
                <a:cxn ang="0">
                  <a:pos x="624" y="316"/>
                </a:cxn>
                <a:cxn ang="0">
                  <a:pos x="714" y="354"/>
                </a:cxn>
                <a:cxn ang="0">
                  <a:pos x="768" y="401"/>
                </a:cxn>
                <a:cxn ang="0">
                  <a:pos x="791" y="421"/>
                </a:cxn>
                <a:cxn ang="0">
                  <a:pos x="837" y="328"/>
                </a:cxn>
                <a:cxn ang="0">
                  <a:pos x="825" y="266"/>
                </a:cxn>
                <a:cxn ang="0">
                  <a:pos x="820" y="228"/>
                </a:cxn>
                <a:cxn ang="0">
                  <a:pos x="867" y="209"/>
                </a:cxn>
                <a:cxn ang="0">
                  <a:pos x="924" y="257"/>
                </a:cxn>
                <a:cxn ang="0">
                  <a:pos x="906" y="288"/>
                </a:cxn>
                <a:cxn ang="0">
                  <a:pos x="944" y="285"/>
                </a:cxn>
                <a:cxn ang="0">
                  <a:pos x="978" y="268"/>
                </a:cxn>
                <a:cxn ang="0">
                  <a:pos x="990" y="279"/>
                </a:cxn>
                <a:cxn ang="0">
                  <a:pos x="1013" y="289"/>
                </a:cxn>
                <a:cxn ang="0">
                  <a:pos x="1016" y="307"/>
                </a:cxn>
                <a:cxn ang="0">
                  <a:pos x="1020" y="330"/>
                </a:cxn>
                <a:cxn ang="0">
                  <a:pos x="1079" y="359"/>
                </a:cxn>
                <a:cxn ang="0">
                  <a:pos x="1081" y="380"/>
                </a:cxn>
                <a:cxn ang="0">
                  <a:pos x="1102" y="402"/>
                </a:cxn>
                <a:cxn ang="0">
                  <a:pos x="903" y="492"/>
                </a:cxn>
                <a:cxn ang="0">
                  <a:pos x="962" y="472"/>
                </a:cxn>
                <a:cxn ang="0">
                  <a:pos x="1030" y="513"/>
                </a:cxn>
                <a:cxn ang="0">
                  <a:pos x="1032" y="517"/>
                </a:cxn>
                <a:cxn ang="0">
                  <a:pos x="1005" y="516"/>
                </a:cxn>
                <a:cxn ang="0">
                  <a:pos x="945" y="510"/>
                </a:cxn>
                <a:cxn ang="0">
                  <a:pos x="843" y="529"/>
                </a:cxn>
                <a:cxn ang="0">
                  <a:pos x="803" y="555"/>
                </a:cxn>
                <a:cxn ang="0">
                  <a:pos x="756" y="552"/>
                </a:cxn>
                <a:cxn ang="0">
                  <a:pos x="792" y="523"/>
                </a:cxn>
                <a:cxn ang="0">
                  <a:pos x="723" y="473"/>
                </a:cxn>
                <a:cxn ang="0">
                  <a:pos x="697" y="468"/>
                </a:cxn>
                <a:cxn ang="0">
                  <a:pos x="593" y="449"/>
                </a:cxn>
                <a:cxn ang="0">
                  <a:pos x="212" y="440"/>
                </a:cxn>
                <a:cxn ang="0">
                  <a:pos x="169" y="398"/>
                </a:cxn>
                <a:cxn ang="0">
                  <a:pos x="142" y="333"/>
                </a:cxn>
                <a:cxn ang="0">
                  <a:pos x="39" y="271"/>
                </a:cxn>
              </a:cxnLst>
              <a:rect l="0" t="0" r="r" b="b"/>
              <a:pathLst>
                <a:path w="1103" h="571">
                  <a:moveTo>
                    <a:pt x="0" y="253"/>
                  </a:moveTo>
                  <a:lnTo>
                    <a:pt x="0" y="53"/>
                  </a:lnTo>
                  <a:lnTo>
                    <a:pt x="88" y="79"/>
                  </a:lnTo>
                  <a:lnTo>
                    <a:pt x="83" y="69"/>
                  </a:lnTo>
                  <a:lnTo>
                    <a:pt x="93" y="62"/>
                  </a:lnTo>
                  <a:lnTo>
                    <a:pt x="147" y="41"/>
                  </a:lnTo>
                  <a:lnTo>
                    <a:pt x="105" y="67"/>
                  </a:lnTo>
                  <a:lnTo>
                    <a:pt x="128" y="60"/>
                  </a:lnTo>
                  <a:lnTo>
                    <a:pt x="128" y="65"/>
                  </a:lnTo>
                  <a:lnTo>
                    <a:pt x="173" y="41"/>
                  </a:lnTo>
                  <a:lnTo>
                    <a:pt x="167" y="34"/>
                  </a:lnTo>
                  <a:lnTo>
                    <a:pt x="197" y="62"/>
                  </a:lnTo>
                  <a:lnTo>
                    <a:pt x="215" y="45"/>
                  </a:lnTo>
                  <a:lnTo>
                    <a:pt x="214" y="62"/>
                  </a:lnTo>
                  <a:lnTo>
                    <a:pt x="237" y="50"/>
                  </a:lnTo>
                  <a:lnTo>
                    <a:pt x="302" y="70"/>
                  </a:lnTo>
                  <a:lnTo>
                    <a:pt x="332" y="70"/>
                  </a:lnTo>
                  <a:lnTo>
                    <a:pt x="349" y="81"/>
                  </a:lnTo>
                  <a:lnTo>
                    <a:pt x="329" y="92"/>
                  </a:lnTo>
                  <a:lnTo>
                    <a:pt x="341" y="96"/>
                  </a:lnTo>
                  <a:lnTo>
                    <a:pt x="400" y="91"/>
                  </a:lnTo>
                  <a:lnTo>
                    <a:pt x="425" y="108"/>
                  </a:lnTo>
                  <a:lnTo>
                    <a:pt x="429" y="119"/>
                  </a:lnTo>
                  <a:lnTo>
                    <a:pt x="436" y="111"/>
                  </a:lnTo>
                  <a:lnTo>
                    <a:pt x="425" y="96"/>
                  </a:lnTo>
                  <a:lnTo>
                    <a:pt x="453" y="77"/>
                  </a:lnTo>
                  <a:lnTo>
                    <a:pt x="425" y="89"/>
                  </a:lnTo>
                  <a:lnTo>
                    <a:pt x="416" y="84"/>
                  </a:lnTo>
                  <a:lnTo>
                    <a:pt x="450" y="70"/>
                  </a:lnTo>
                  <a:lnTo>
                    <a:pt x="468" y="90"/>
                  </a:lnTo>
                  <a:lnTo>
                    <a:pt x="487" y="89"/>
                  </a:lnTo>
                  <a:lnTo>
                    <a:pt x="499" y="98"/>
                  </a:lnTo>
                  <a:lnTo>
                    <a:pt x="551" y="96"/>
                  </a:lnTo>
                  <a:lnTo>
                    <a:pt x="549" y="90"/>
                  </a:lnTo>
                  <a:lnTo>
                    <a:pt x="564" y="102"/>
                  </a:lnTo>
                  <a:lnTo>
                    <a:pt x="566" y="92"/>
                  </a:lnTo>
                  <a:lnTo>
                    <a:pt x="555" y="95"/>
                  </a:lnTo>
                  <a:lnTo>
                    <a:pt x="546" y="83"/>
                  </a:lnTo>
                  <a:lnTo>
                    <a:pt x="566" y="81"/>
                  </a:lnTo>
                  <a:lnTo>
                    <a:pt x="572" y="91"/>
                  </a:lnTo>
                  <a:lnTo>
                    <a:pt x="580" y="88"/>
                  </a:lnTo>
                  <a:lnTo>
                    <a:pt x="577" y="102"/>
                  </a:lnTo>
                  <a:lnTo>
                    <a:pt x="591" y="110"/>
                  </a:lnTo>
                  <a:lnTo>
                    <a:pt x="587" y="90"/>
                  </a:lnTo>
                  <a:lnTo>
                    <a:pt x="613" y="78"/>
                  </a:lnTo>
                  <a:lnTo>
                    <a:pt x="606" y="69"/>
                  </a:lnTo>
                  <a:lnTo>
                    <a:pt x="598" y="76"/>
                  </a:lnTo>
                  <a:lnTo>
                    <a:pt x="612" y="59"/>
                  </a:lnTo>
                  <a:lnTo>
                    <a:pt x="574" y="46"/>
                  </a:lnTo>
                  <a:lnTo>
                    <a:pt x="578" y="17"/>
                  </a:lnTo>
                  <a:lnTo>
                    <a:pt x="587" y="17"/>
                  </a:lnTo>
                  <a:lnTo>
                    <a:pt x="592" y="0"/>
                  </a:lnTo>
                  <a:lnTo>
                    <a:pt x="620" y="17"/>
                  </a:lnTo>
                  <a:lnTo>
                    <a:pt x="620" y="28"/>
                  </a:lnTo>
                  <a:lnTo>
                    <a:pt x="640" y="43"/>
                  </a:lnTo>
                  <a:lnTo>
                    <a:pt x="627" y="42"/>
                  </a:lnTo>
                  <a:lnTo>
                    <a:pt x="632" y="48"/>
                  </a:lnTo>
                  <a:lnTo>
                    <a:pt x="625" y="54"/>
                  </a:lnTo>
                  <a:lnTo>
                    <a:pt x="647" y="59"/>
                  </a:lnTo>
                  <a:lnTo>
                    <a:pt x="641" y="62"/>
                  </a:lnTo>
                  <a:lnTo>
                    <a:pt x="654" y="86"/>
                  </a:lnTo>
                  <a:lnTo>
                    <a:pt x="666" y="65"/>
                  </a:lnTo>
                  <a:lnTo>
                    <a:pt x="682" y="73"/>
                  </a:lnTo>
                  <a:lnTo>
                    <a:pt x="687" y="87"/>
                  </a:lnTo>
                  <a:lnTo>
                    <a:pt x="679" y="92"/>
                  </a:lnTo>
                  <a:lnTo>
                    <a:pt x="694" y="110"/>
                  </a:lnTo>
                  <a:lnTo>
                    <a:pt x="703" y="105"/>
                  </a:lnTo>
                  <a:lnTo>
                    <a:pt x="714" y="78"/>
                  </a:lnTo>
                  <a:lnTo>
                    <a:pt x="728" y="75"/>
                  </a:lnTo>
                  <a:lnTo>
                    <a:pt x="717" y="52"/>
                  </a:lnTo>
                  <a:lnTo>
                    <a:pt x="754" y="54"/>
                  </a:lnTo>
                  <a:lnTo>
                    <a:pt x="769" y="67"/>
                  </a:lnTo>
                  <a:lnTo>
                    <a:pt x="764" y="74"/>
                  </a:lnTo>
                  <a:lnTo>
                    <a:pt x="771" y="78"/>
                  </a:lnTo>
                  <a:lnTo>
                    <a:pt x="754" y="82"/>
                  </a:lnTo>
                  <a:lnTo>
                    <a:pt x="769" y="112"/>
                  </a:lnTo>
                  <a:lnTo>
                    <a:pt x="745" y="128"/>
                  </a:lnTo>
                  <a:lnTo>
                    <a:pt x="736" y="121"/>
                  </a:lnTo>
                  <a:lnTo>
                    <a:pt x="740" y="131"/>
                  </a:lnTo>
                  <a:lnTo>
                    <a:pt x="703" y="124"/>
                  </a:lnTo>
                  <a:lnTo>
                    <a:pt x="711" y="134"/>
                  </a:lnTo>
                  <a:lnTo>
                    <a:pt x="697" y="149"/>
                  </a:lnTo>
                  <a:lnTo>
                    <a:pt x="658" y="137"/>
                  </a:lnTo>
                  <a:lnTo>
                    <a:pt x="672" y="150"/>
                  </a:lnTo>
                  <a:lnTo>
                    <a:pt x="699" y="153"/>
                  </a:lnTo>
                  <a:lnTo>
                    <a:pt x="680" y="178"/>
                  </a:lnTo>
                  <a:lnTo>
                    <a:pt x="660" y="176"/>
                  </a:lnTo>
                  <a:lnTo>
                    <a:pt x="651" y="189"/>
                  </a:lnTo>
                  <a:lnTo>
                    <a:pt x="615" y="178"/>
                  </a:lnTo>
                  <a:lnTo>
                    <a:pt x="647" y="189"/>
                  </a:lnTo>
                  <a:lnTo>
                    <a:pt x="652" y="199"/>
                  </a:lnTo>
                  <a:lnTo>
                    <a:pt x="627" y="204"/>
                  </a:lnTo>
                  <a:lnTo>
                    <a:pt x="632" y="207"/>
                  </a:lnTo>
                  <a:lnTo>
                    <a:pt x="625" y="207"/>
                  </a:lnTo>
                  <a:lnTo>
                    <a:pt x="625" y="217"/>
                  </a:lnTo>
                  <a:lnTo>
                    <a:pt x="598" y="232"/>
                  </a:lnTo>
                  <a:lnTo>
                    <a:pt x="595" y="277"/>
                  </a:lnTo>
                  <a:lnTo>
                    <a:pt x="603" y="287"/>
                  </a:lnTo>
                  <a:lnTo>
                    <a:pt x="618" y="282"/>
                  </a:lnTo>
                  <a:lnTo>
                    <a:pt x="624" y="316"/>
                  </a:lnTo>
                  <a:lnTo>
                    <a:pt x="645" y="309"/>
                  </a:lnTo>
                  <a:lnTo>
                    <a:pt x="669" y="319"/>
                  </a:lnTo>
                  <a:lnTo>
                    <a:pt x="718" y="345"/>
                  </a:lnTo>
                  <a:lnTo>
                    <a:pt x="714" y="354"/>
                  </a:lnTo>
                  <a:lnTo>
                    <a:pt x="720" y="347"/>
                  </a:lnTo>
                  <a:lnTo>
                    <a:pt x="757" y="349"/>
                  </a:lnTo>
                  <a:lnTo>
                    <a:pt x="757" y="388"/>
                  </a:lnTo>
                  <a:lnTo>
                    <a:pt x="768" y="401"/>
                  </a:lnTo>
                  <a:lnTo>
                    <a:pt x="761" y="403"/>
                  </a:lnTo>
                  <a:lnTo>
                    <a:pt x="779" y="410"/>
                  </a:lnTo>
                  <a:lnTo>
                    <a:pt x="773" y="422"/>
                  </a:lnTo>
                  <a:lnTo>
                    <a:pt x="791" y="421"/>
                  </a:lnTo>
                  <a:lnTo>
                    <a:pt x="816" y="401"/>
                  </a:lnTo>
                  <a:lnTo>
                    <a:pt x="805" y="396"/>
                  </a:lnTo>
                  <a:lnTo>
                    <a:pt x="791" y="360"/>
                  </a:lnTo>
                  <a:lnTo>
                    <a:pt x="837" y="328"/>
                  </a:lnTo>
                  <a:lnTo>
                    <a:pt x="830" y="328"/>
                  </a:lnTo>
                  <a:lnTo>
                    <a:pt x="820" y="291"/>
                  </a:lnTo>
                  <a:lnTo>
                    <a:pt x="803" y="282"/>
                  </a:lnTo>
                  <a:lnTo>
                    <a:pt x="825" y="266"/>
                  </a:lnTo>
                  <a:lnTo>
                    <a:pt x="818" y="258"/>
                  </a:lnTo>
                  <a:lnTo>
                    <a:pt x="820" y="244"/>
                  </a:lnTo>
                  <a:lnTo>
                    <a:pt x="812" y="242"/>
                  </a:lnTo>
                  <a:lnTo>
                    <a:pt x="820" y="228"/>
                  </a:lnTo>
                  <a:lnTo>
                    <a:pt x="811" y="220"/>
                  </a:lnTo>
                  <a:lnTo>
                    <a:pt x="817" y="208"/>
                  </a:lnTo>
                  <a:lnTo>
                    <a:pt x="851" y="216"/>
                  </a:lnTo>
                  <a:lnTo>
                    <a:pt x="867" y="209"/>
                  </a:lnTo>
                  <a:lnTo>
                    <a:pt x="897" y="228"/>
                  </a:lnTo>
                  <a:lnTo>
                    <a:pt x="897" y="236"/>
                  </a:lnTo>
                  <a:lnTo>
                    <a:pt x="922" y="237"/>
                  </a:lnTo>
                  <a:lnTo>
                    <a:pt x="924" y="257"/>
                  </a:lnTo>
                  <a:lnTo>
                    <a:pt x="902" y="257"/>
                  </a:lnTo>
                  <a:lnTo>
                    <a:pt x="921" y="260"/>
                  </a:lnTo>
                  <a:lnTo>
                    <a:pt x="927" y="272"/>
                  </a:lnTo>
                  <a:lnTo>
                    <a:pt x="906" y="288"/>
                  </a:lnTo>
                  <a:lnTo>
                    <a:pt x="937" y="280"/>
                  </a:lnTo>
                  <a:lnTo>
                    <a:pt x="938" y="293"/>
                  </a:lnTo>
                  <a:lnTo>
                    <a:pt x="925" y="299"/>
                  </a:lnTo>
                  <a:lnTo>
                    <a:pt x="944" y="285"/>
                  </a:lnTo>
                  <a:lnTo>
                    <a:pt x="945" y="294"/>
                  </a:lnTo>
                  <a:lnTo>
                    <a:pt x="963" y="280"/>
                  </a:lnTo>
                  <a:lnTo>
                    <a:pt x="967" y="288"/>
                  </a:lnTo>
                  <a:lnTo>
                    <a:pt x="978" y="268"/>
                  </a:lnTo>
                  <a:lnTo>
                    <a:pt x="974" y="264"/>
                  </a:lnTo>
                  <a:lnTo>
                    <a:pt x="988" y="253"/>
                  </a:lnTo>
                  <a:lnTo>
                    <a:pt x="1004" y="274"/>
                  </a:lnTo>
                  <a:lnTo>
                    <a:pt x="990" y="279"/>
                  </a:lnTo>
                  <a:lnTo>
                    <a:pt x="1005" y="276"/>
                  </a:lnTo>
                  <a:lnTo>
                    <a:pt x="1011" y="285"/>
                  </a:lnTo>
                  <a:lnTo>
                    <a:pt x="1001" y="287"/>
                  </a:lnTo>
                  <a:lnTo>
                    <a:pt x="1013" y="289"/>
                  </a:lnTo>
                  <a:lnTo>
                    <a:pt x="1005" y="295"/>
                  </a:lnTo>
                  <a:lnTo>
                    <a:pt x="1014" y="293"/>
                  </a:lnTo>
                  <a:lnTo>
                    <a:pt x="1021" y="303"/>
                  </a:lnTo>
                  <a:lnTo>
                    <a:pt x="1016" y="307"/>
                  </a:lnTo>
                  <a:lnTo>
                    <a:pt x="1029" y="315"/>
                  </a:lnTo>
                  <a:lnTo>
                    <a:pt x="1008" y="322"/>
                  </a:lnTo>
                  <a:lnTo>
                    <a:pt x="1023" y="322"/>
                  </a:lnTo>
                  <a:lnTo>
                    <a:pt x="1020" y="330"/>
                  </a:lnTo>
                  <a:lnTo>
                    <a:pt x="1042" y="337"/>
                  </a:lnTo>
                  <a:lnTo>
                    <a:pt x="1050" y="354"/>
                  </a:lnTo>
                  <a:lnTo>
                    <a:pt x="1058" y="348"/>
                  </a:lnTo>
                  <a:lnTo>
                    <a:pt x="1079" y="359"/>
                  </a:lnTo>
                  <a:lnTo>
                    <a:pt x="1033" y="374"/>
                  </a:lnTo>
                  <a:lnTo>
                    <a:pt x="1042" y="383"/>
                  </a:lnTo>
                  <a:lnTo>
                    <a:pt x="1081" y="366"/>
                  </a:lnTo>
                  <a:lnTo>
                    <a:pt x="1081" y="380"/>
                  </a:lnTo>
                  <a:lnTo>
                    <a:pt x="1100" y="377"/>
                  </a:lnTo>
                  <a:lnTo>
                    <a:pt x="1102" y="384"/>
                  </a:lnTo>
                  <a:lnTo>
                    <a:pt x="1094" y="384"/>
                  </a:lnTo>
                  <a:lnTo>
                    <a:pt x="1102" y="402"/>
                  </a:lnTo>
                  <a:lnTo>
                    <a:pt x="1046" y="435"/>
                  </a:lnTo>
                  <a:lnTo>
                    <a:pt x="966" y="435"/>
                  </a:lnTo>
                  <a:lnTo>
                    <a:pt x="931" y="458"/>
                  </a:lnTo>
                  <a:lnTo>
                    <a:pt x="903" y="492"/>
                  </a:lnTo>
                  <a:lnTo>
                    <a:pt x="931" y="466"/>
                  </a:lnTo>
                  <a:lnTo>
                    <a:pt x="974" y="451"/>
                  </a:lnTo>
                  <a:lnTo>
                    <a:pt x="990" y="463"/>
                  </a:lnTo>
                  <a:lnTo>
                    <a:pt x="962" y="472"/>
                  </a:lnTo>
                  <a:lnTo>
                    <a:pt x="985" y="477"/>
                  </a:lnTo>
                  <a:lnTo>
                    <a:pt x="978" y="487"/>
                  </a:lnTo>
                  <a:lnTo>
                    <a:pt x="996" y="506"/>
                  </a:lnTo>
                  <a:lnTo>
                    <a:pt x="1030" y="513"/>
                  </a:lnTo>
                  <a:lnTo>
                    <a:pt x="1040" y="489"/>
                  </a:lnTo>
                  <a:lnTo>
                    <a:pt x="1040" y="504"/>
                  </a:lnTo>
                  <a:lnTo>
                    <a:pt x="1047" y="502"/>
                  </a:lnTo>
                  <a:lnTo>
                    <a:pt x="1032" y="517"/>
                  </a:lnTo>
                  <a:lnTo>
                    <a:pt x="992" y="527"/>
                  </a:lnTo>
                  <a:lnTo>
                    <a:pt x="977" y="545"/>
                  </a:lnTo>
                  <a:lnTo>
                    <a:pt x="967" y="529"/>
                  </a:lnTo>
                  <a:lnTo>
                    <a:pt x="1005" y="516"/>
                  </a:lnTo>
                  <a:lnTo>
                    <a:pt x="985" y="516"/>
                  </a:lnTo>
                  <a:lnTo>
                    <a:pt x="988" y="506"/>
                  </a:lnTo>
                  <a:lnTo>
                    <a:pt x="955" y="517"/>
                  </a:lnTo>
                  <a:lnTo>
                    <a:pt x="945" y="510"/>
                  </a:lnTo>
                  <a:lnTo>
                    <a:pt x="945" y="489"/>
                  </a:lnTo>
                  <a:lnTo>
                    <a:pt x="925" y="482"/>
                  </a:lnTo>
                  <a:lnTo>
                    <a:pt x="909" y="517"/>
                  </a:lnTo>
                  <a:lnTo>
                    <a:pt x="843" y="529"/>
                  </a:lnTo>
                  <a:lnTo>
                    <a:pt x="797" y="542"/>
                  </a:lnTo>
                  <a:lnTo>
                    <a:pt x="791" y="549"/>
                  </a:lnTo>
                  <a:lnTo>
                    <a:pt x="800" y="551"/>
                  </a:lnTo>
                  <a:lnTo>
                    <a:pt x="803" y="555"/>
                  </a:lnTo>
                  <a:lnTo>
                    <a:pt x="748" y="570"/>
                  </a:lnTo>
                  <a:lnTo>
                    <a:pt x="750" y="563"/>
                  </a:lnTo>
                  <a:lnTo>
                    <a:pt x="754" y="559"/>
                  </a:lnTo>
                  <a:lnTo>
                    <a:pt x="756" y="552"/>
                  </a:lnTo>
                  <a:lnTo>
                    <a:pt x="765" y="547"/>
                  </a:lnTo>
                  <a:lnTo>
                    <a:pt x="766" y="517"/>
                  </a:lnTo>
                  <a:lnTo>
                    <a:pt x="776" y="527"/>
                  </a:lnTo>
                  <a:lnTo>
                    <a:pt x="792" y="523"/>
                  </a:lnTo>
                  <a:lnTo>
                    <a:pt x="778" y="506"/>
                  </a:lnTo>
                  <a:lnTo>
                    <a:pt x="731" y="497"/>
                  </a:lnTo>
                  <a:lnTo>
                    <a:pt x="729" y="497"/>
                  </a:lnTo>
                  <a:lnTo>
                    <a:pt x="723" y="473"/>
                  </a:lnTo>
                  <a:lnTo>
                    <a:pt x="714" y="474"/>
                  </a:lnTo>
                  <a:lnTo>
                    <a:pt x="706" y="461"/>
                  </a:lnTo>
                  <a:lnTo>
                    <a:pt x="697" y="460"/>
                  </a:lnTo>
                  <a:lnTo>
                    <a:pt x="697" y="468"/>
                  </a:lnTo>
                  <a:lnTo>
                    <a:pt x="683" y="456"/>
                  </a:lnTo>
                  <a:lnTo>
                    <a:pt x="661" y="473"/>
                  </a:lnTo>
                  <a:lnTo>
                    <a:pt x="600" y="461"/>
                  </a:lnTo>
                  <a:lnTo>
                    <a:pt x="593" y="449"/>
                  </a:lnTo>
                  <a:lnTo>
                    <a:pt x="592" y="457"/>
                  </a:lnTo>
                  <a:lnTo>
                    <a:pt x="236" y="457"/>
                  </a:lnTo>
                  <a:lnTo>
                    <a:pt x="231" y="443"/>
                  </a:lnTo>
                  <a:lnTo>
                    <a:pt x="212" y="440"/>
                  </a:lnTo>
                  <a:lnTo>
                    <a:pt x="213" y="431"/>
                  </a:lnTo>
                  <a:lnTo>
                    <a:pt x="173" y="420"/>
                  </a:lnTo>
                  <a:lnTo>
                    <a:pt x="178" y="414"/>
                  </a:lnTo>
                  <a:lnTo>
                    <a:pt x="169" y="398"/>
                  </a:lnTo>
                  <a:lnTo>
                    <a:pt x="158" y="396"/>
                  </a:lnTo>
                  <a:lnTo>
                    <a:pt x="137" y="362"/>
                  </a:lnTo>
                  <a:lnTo>
                    <a:pt x="141" y="351"/>
                  </a:lnTo>
                  <a:lnTo>
                    <a:pt x="142" y="333"/>
                  </a:lnTo>
                  <a:lnTo>
                    <a:pt x="118" y="322"/>
                  </a:lnTo>
                  <a:lnTo>
                    <a:pt x="72" y="262"/>
                  </a:lnTo>
                  <a:lnTo>
                    <a:pt x="46" y="279"/>
                  </a:lnTo>
                  <a:lnTo>
                    <a:pt x="39" y="271"/>
                  </a:lnTo>
                  <a:lnTo>
                    <a:pt x="37" y="270"/>
                  </a:lnTo>
                  <a:lnTo>
                    <a:pt x="25" y="253"/>
                  </a:lnTo>
                  <a:lnTo>
                    <a:pt x="0" y="253"/>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38" name="Freeform 23"/>
            <p:cNvSpPr>
              <a:spLocks noChangeAspect="1"/>
            </p:cNvSpPr>
            <p:nvPr/>
          </p:nvSpPr>
          <p:spPr bwMode="auto">
            <a:xfrm>
              <a:off x="7201584" y="2972157"/>
              <a:ext cx="118283" cy="75160"/>
            </a:xfrm>
            <a:custGeom>
              <a:avLst/>
              <a:gdLst/>
              <a:ahLst/>
              <a:cxnLst>
                <a:cxn ang="0">
                  <a:pos x="0" y="0"/>
                </a:cxn>
                <a:cxn ang="0">
                  <a:pos x="34" y="8"/>
                </a:cxn>
                <a:cxn ang="0">
                  <a:pos x="65" y="38"/>
                </a:cxn>
                <a:cxn ang="0">
                  <a:pos x="47" y="32"/>
                </a:cxn>
                <a:cxn ang="0">
                  <a:pos x="0" y="0"/>
                </a:cxn>
              </a:cxnLst>
              <a:rect l="0" t="0" r="r" b="b"/>
              <a:pathLst>
                <a:path w="66" h="39">
                  <a:moveTo>
                    <a:pt x="0" y="0"/>
                  </a:moveTo>
                  <a:lnTo>
                    <a:pt x="34" y="8"/>
                  </a:lnTo>
                  <a:lnTo>
                    <a:pt x="65" y="38"/>
                  </a:lnTo>
                  <a:lnTo>
                    <a:pt x="47" y="32"/>
                  </a:lnTo>
                  <a:lnTo>
                    <a:pt x="0" y="0"/>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39" name="Freeform 24"/>
            <p:cNvSpPr>
              <a:spLocks noChangeAspect="1"/>
            </p:cNvSpPr>
            <p:nvPr/>
          </p:nvSpPr>
          <p:spPr bwMode="auto">
            <a:xfrm>
              <a:off x="7257440" y="2014762"/>
              <a:ext cx="241494" cy="168215"/>
            </a:xfrm>
            <a:custGeom>
              <a:avLst/>
              <a:gdLst/>
              <a:ahLst/>
              <a:cxnLst>
                <a:cxn ang="0">
                  <a:pos x="0" y="64"/>
                </a:cxn>
                <a:cxn ang="0">
                  <a:pos x="5" y="53"/>
                </a:cxn>
                <a:cxn ang="0">
                  <a:pos x="25" y="18"/>
                </a:cxn>
                <a:cxn ang="0">
                  <a:pos x="16" y="3"/>
                </a:cxn>
                <a:cxn ang="0">
                  <a:pos x="57" y="0"/>
                </a:cxn>
                <a:cxn ang="0">
                  <a:pos x="86" y="14"/>
                </a:cxn>
                <a:cxn ang="0">
                  <a:pos x="105" y="6"/>
                </a:cxn>
                <a:cxn ang="0">
                  <a:pos x="134" y="25"/>
                </a:cxn>
                <a:cxn ang="0">
                  <a:pos x="73" y="57"/>
                </a:cxn>
                <a:cxn ang="0">
                  <a:pos x="67" y="76"/>
                </a:cxn>
                <a:cxn ang="0">
                  <a:pos x="37" y="85"/>
                </a:cxn>
                <a:cxn ang="0">
                  <a:pos x="23" y="70"/>
                </a:cxn>
                <a:cxn ang="0">
                  <a:pos x="0" y="64"/>
                </a:cxn>
              </a:cxnLst>
              <a:rect l="0" t="0" r="r" b="b"/>
              <a:pathLst>
                <a:path w="135" h="86">
                  <a:moveTo>
                    <a:pt x="0" y="64"/>
                  </a:moveTo>
                  <a:lnTo>
                    <a:pt x="5" y="53"/>
                  </a:lnTo>
                  <a:lnTo>
                    <a:pt x="25" y="18"/>
                  </a:lnTo>
                  <a:lnTo>
                    <a:pt x="16" y="3"/>
                  </a:lnTo>
                  <a:lnTo>
                    <a:pt x="57" y="0"/>
                  </a:lnTo>
                  <a:lnTo>
                    <a:pt x="86" y="14"/>
                  </a:lnTo>
                  <a:lnTo>
                    <a:pt x="105" y="6"/>
                  </a:lnTo>
                  <a:lnTo>
                    <a:pt x="134" y="25"/>
                  </a:lnTo>
                  <a:lnTo>
                    <a:pt x="73" y="57"/>
                  </a:lnTo>
                  <a:lnTo>
                    <a:pt x="67" y="76"/>
                  </a:lnTo>
                  <a:lnTo>
                    <a:pt x="37" y="85"/>
                  </a:lnTo>
                  <a:lnTo>
                    <a:pt x="23" y="70"/>
                  </a:lnTo>
                  <a:lnTo>
                    <a:pt x="0" y="64"/>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40" name="Freeform 25"/>
            <p:cNvSpPr>
              <a:spLocks noChangeAspect="1"/>
            </p:cNvSpPr>
            <p:nvPr/>
          </p:nvSpPr>
          <p:spPr bwMode="auto">
            <a:xfrm>
              <a:off x="7328081" y="1857284"/>
              <a:ext cx="169210" cy="96634"/>
            </a:xfrm>
            <a:custGeom>
              <a:avLst/>
              <a:gdLst/>
              <a:ahLst/>
              <a:cxnLst>
                <a:cxn ang="0">
                  <a:pos x="0" y="37"/>
                </a:cxn>
                <a:cxn ang="0">
                  <a:pos x="21" y="44"/>
                </a:cxn>
                <a:cxn ang="0">
                  <a:pos x="26" y="36"/>
                </a:cxn>
                <a:cxn ang="0">
                  <a:pos x="31" y="48"/>
                </a:cxn>
                <a:cxn ang="0">
                  <a:pos x="41" y="43"/>
                </a:cxn>
                <a:cxn ang="0">
                  <a:pos x="39" y="32"/>
                </a:cxn>
                <a:cxn ang="0">
                  <a:pos x="50" y="39"/>
                </a:cxn>
                <a:cxn ang="0">
                  <a:pos x="55" y="21"/>
                </a:cxn>
                <a:cxn ang="0">
                  <a:pos x="64" y="20"/>
                </a:cxn>
                <a:cxn ang="0">
                  <a:pos x="67" y="36"/>
                </a:cxn>
                <a:cxn ang="0">
                  <a:pos x="87" y="24"/>
                </a:cxn>
                <a:cxn ang="0">
                  <a:pos x="81" y="10"/>
                </a:cxn>
                <a:cxn ang="0">
                  <a:pos x="94" y="7"/>
                </a:cxn>
                <a:cxn ang="0">
                  <a:pos x="81" y="0"/>
                </a:cxn>
                <a:cxn ang="0">
                  <a:pos x="46" y="7"/>
                </a:cxn>
                <a:cxn ang="0">
                  <a:pos x="0" y="37"/>
                </a:cxn>
              </a:cxnLst>
              <a:rect l="0" t="0" r="r" b="b"/>
              <a:pathLst>
                <a:path w="95" h="49">
                  <a:moveTo>
                    <a:pt x="0" y="37"/>
                  </a:moveTo>
                  <a:lnTo>
                    <a:pt x="21" y="44"/>
                  </a:lnTo>
                  <a:lnTo>
                    <a:pt x="26" y="36"/>
                  </a:lnTo>
                  <a:lnTo>
                    <a:pt x="31" y="48"/>
                  </a:lnTo>
                  <a:lnTo>
                    <a:pt x="41" y="43"/>
                  </a:lnTo>
                  <a:lnTo>
                    <a:pt x="39" y="32"/>
                  </a:lnTo>
                  <a:lnTo>
                    <a:pt x="50" y="39"/>
                  </a:lnTo>
                  <a:lnTo>
                    <a:pt x="55" y="21"/>
                  </a:lnTo>
                  <a:lnTo>
                    <a:pt x="64" y="20"/>
                  </a:lnTo>
                  <a:lnTo>
                    <a:pt x="67" y="36"/>
                  </a:lnTo>
                  <a:lnTo>
                    <a:pt x="87" y="24"/>
                  </a:lnTo>
                  <a:lnTo>
                    <a:pt x="81" y="10"/>
                  </a:lnTo>
                  <a:lnTo>
                    <a:pt x="94" y="7"/>
                  </a:lnTo>
                  <a:lnTo>
                    <a:pt x="81" y="0"/>
                  </a:lnTo>
                  <a:lnTo>
                    <a:pt x="46" y="7"/>
                  </a:lnTo>
                  <a:lnTo>
                    <a:pt x="0" y="37"/>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41" name="Freeform 26"/>
            <p:cNvSpPr>
              <a:spLocks noChangeAspect="1"/>
            </p:cNvSpPr>
            <p:nvPr/>
          </p:nvSpPr>
          <p:spPr bwMode="auto">
            <a:xfrm>
              <a:off x="7416793" y="2073817"/>
              <a:ext cx="417275" cy="225480"/>
            </a:xfrm>
            <a:custGeom>
              <a:avLst/>
              <a:gdLst/>
              <a:ahLst/>
              <a:cxnLst>
                <a:cxn ang="0">
                  <a:pos x="0" y="37"/>
                </a:cxn>
                <a:cxn ang="0">
                  <a:pos x="11" y="28"/>
                </a:cxn>
                <a:cxn ang="0">
                  <a:pos x="5" y="23"/>
                </a:cxn>
                <a:cxn ang="0">
                  <a:pos x="34" y="6"/>
                </a:cxn>
                <a:cxn ang="0">
                  <a:pos x="56" y="0"/>
                </a:cxn>
                <a:cxn ang="0">
                  <a:pos x="64" y="12"/>
                </a:cxn>
                <a:cxn ang="0">
                  <a:pos x="56" y="19"/>
                </a:cxn>
                <a:cxn ang="0">
                  <a:pos x="76" y="9"/>
                </a:cxn>
                <a:cxn ang="0">
                  <a:pos x="99" y="17"/>
                </a:cxn>
                <a:cxn ang="0">
                  <a:pos x="90" y="26"/>
                </a:cxn>
                <a:cxn ang="0">
                  <a:pos x="117" y="20"/>
                </a:cxn>
                <a:cxn ang="0">
                  <a:pos x="110" y="10"/>
                </a:cxn>
                <a:cxn ang="0">
                  <a:pos x="120" y="11"/>
                </a:cxn>
                <a:cxn ang="0">
                  <a:pos x="140" y="43"/>
                </a:cxn>
                <a:cxn ang="0">
                  <a:pos x="148" y="35"/>
                </a:cxn>
                <a:cxn ang="0">
                  <a:pos x="139" y="1"/>
                </a:cxn>
                <a:cxn ang="0">
                  <a:pos x="157" y="1"/>
                </a:cxn>
                <a:cxn ang="0">
                  <a:pos x="175" y="13"/>
                </a:cxn>
                <a:cxn ang="0">
                  <a:pos x="186" y="56"/>
                </a:cxn>
                <a:cxn ang="0">
                  <a:pos x="232" y="76"/>
                </a:cxn>
                <a:cxn ang="0">
                  <a:pos x="231" y="88"/>
                </a:cxn>
                <a:cxn ang="0">
                  <a:pos x="219" y="83"/>
                </a:cxn>
                <a:cxn ang="0">
                  <a:pos x="205" y="90"/>
                </a:cxn>
                <a:cxn ang="0">
                  <a:pos x="225" y="100"/>
                </a:cxn>
                <a:cxn ang="0">
                  <a:pos x="207" y="109"/>
                </a:cxn>
                <a:cxn ang="0">
                  <a:pos x="177" y="104"/>
                </a:cxn>
                <a:cxn ang="0">
                  <a:pos x="160" y="93"/>
                </a:cxn>
                <a:cxn ang="0">
                  <a:pos x="121" y="112"/>
                </a:cxn>
                <a:cxn ang="0">
                  <a:pos x="73" y="115"/>
                </a:cxn>
                <a:cxn ang="0">
                  <a:pos x="64" y="98"/>
                </a:cxn>
                <a:cxn ang="0">
                  <a:pos x="37" y="96"/>
                </a:cxn>
                <a:cxn ang="0">
                  <a:pos x="20" y="81"/>
                </a:cxn>
                <a:cxn ang="0">
                  <a:pos x="88" y="71"/>
                </a:cxn>
                <a:cxn ang="0">
                  <a:pos x="17" y="66"/>
                </a:cxn>
                <a:cxn ang="0">
                  <a:pos x="9" y="56"/>
                </a:cxn>
                <a:cxn ang="0">
                  <a:pos x="45" y="46"/>
                </a:cxn>
                <a:cxn ang="0">
                  <a:pos x="11" y="48"/>
                </a:cxn>
                <a:cxn ang="0">
                  <a:pos x="14" y="43"/>
                </a:cxn>
                <a:cxn ang="0">
                  <a:pos x="0" y="37"/>
                </a:cxn>
              </a:cxnLst>
              <a:rect l="0" t="0" r="r" b="b"/>
              <a:pathLst>
                <a:path w="233" h="116">
                  <a:moveTo>
                    <a:pt x="0" y="37"/>
                  </a:moveTo>
                  <a:lnTo>
                    <a:pt x="11" y="28"/>
                  </a:lnTo>
                  <a:lnTo>
                    <a:pt x="5" y="23"/>
                  </a:lnTo>
                  <a:lnTo>
                    <a:pt x="34" y="6"/>
                  </a:lnTo>
                  <a:lnTo>
                    <a:pt x="56" y="0"/>
                  </a:lnTo>
                  <a:lnTo>
                    <a:pt x="64" y="12"/>
                  </a:lnTo>
                  <a:lnTo>
                    <a:pt x="56" y="19"/>
                  </a:lnTo>
                  <a:lnTo>
                    <a:pt x="76" y="9"/>
                  </a:lnTo>
                  <a:lnTo>
                    <a:pt x="99" y="17"/>
                  </a:lnTo>
                  <a:lnTo>
                    <a:pt x="90" y="26"/>
                  </a:lnTo>
                  <a:lnTo>
                    <a:pt x="117" y="20"/>
                  </a:lnTo>
                  <a:lnTo>
                    <a:pt x="110" y="10"/>
                  </a:lnTo>
                  <a:lnTo>
                    <a:pt x="120" y="11"/>
                  </a:lnTo>
                  <a:lnTo>
                    <a:pt x="140" y="43"/>
                  </a:lnTo>
                  <a:lnTo>
                    <a:pt x="148" y="35"/>
                  </a:lnTo>
                  <a:lnTo>
                    <a:pt x="139" y="1"/>
                  </a:lnTo>
                  <a:lnTo>
                    <a:pt x="157" y="1"/>
                  </a:lnTo>
                  <a:lnTo>
                    <a:pt x="175" y="13"/>
                  </a:lnTo>
                  <a:lnTo>
                    <a:pt x="186" y="56"/>
                  </a:lnTo>
                  <a:lnTo>
                    <a:pt x="232" y="76"/>
                  </a:lnTo>
                  <a:lnTo>
                    <a:pt x="231" y="88"/>
                  </a:lnTo>
                  <a:lnTo>
                    <a:pt x="219" y="83"/>
                  </a:lnTo>
                  <a:lnTo>
                    <a:pt x="205" y="90"/>
                  </a:lnTo>
                  <a:lnTo>
                    <a:pt x="225" y="100"/>
                  </a:lnTo>
                  <a:lnTo>
                    <a:pt x="207" y="109"/>
                  </a:lnTo>
                  <a:lnTo>
                    <a:pt x="177" y="104"/>
                  </a:lnTo>
                  <a:lnTo>
                    <a:pt x="160" y="93"/>
                  </a:lnTo>
                  <a:lnTo>
                    <a:pt x="121" y="112"/>
                  </a:lnTo>
                  <a:lnTo>
                    <a:pt x="73" y="115"/>
                  </a:lnTo>
                  <a:lnTo>
                    <a:pt x="64" y="98"/>
                  </a:lnTo>
                  <a:lnTo>
                    <a:pt x="37" y="96"/>
                  </a:lnTo>
                  <a:lnTo>
                    <a:pt x="20" y="81"/>
                  </a:lnTo>
                  <a:lnTo>
                    <a:pt x="88" y="71"/>
                  </a:lnTo>
                  <a:lnTo>
                    <a:pt x="17" y="66"/>
                  </a:lnTo>
                  <a:lnTo>
                    <a:pt x="9" y="56"/>
                  </a:lnTo>
                  <a:lnTo>
                    <a:pt x="45" y="46"/>
                  </a:lnTo>
                  <a:lnTo>
                    <a:pt x="11" y="48"/>
                  </a:lnTo>
                  <a:lnTo>
                    <a:pt x="14" y="43"/>
                  </a:lnTo>
                  <a:lnTo>
                    <a:pt x="0" y="37"/>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42" name="Freeform 27"/>
            <p:cNvSpPr>
              <a:spLocks noChangeAspect="1"/>
            </p:cNvSpPr>
            <p:nvPr/>
          </p:nvSpPr>
          <p:spPr bwMode="auto">
            <a:xfrm>
              <a:off x="7446364" y="1893075"/>
              <a:ext cx="284207" cy="128846"/>
            </a:xfrm>
            <a:custGeom>
              <a:avLst/>
              <a:gdLst/>
              <a:ahLst/>
              <a:cxnLst>
                <a:cxn ang="0">
                  <a:pos x="0" y="42"/>
                </a:cxn>
                <a:cxn ang="0">
                  <a:pos x="6" y="37"/>
                </a:cxn>
                <a:cxn ang="0">
                  <a:pos x="34" y="31"/>
                </a:cxn>
                <a:cxn ang="0">
                  <a:pos x="6" y="32"/>
                </a:cxn>
                <a:cxn ang="0">
                  <a:pos x="38" y="26"/>
                </a:cxn>
                <a:cxn ang="0">
                  <a:pos x="12" y="26"/>
                </a:cxn>
                <a:cxn ang="0">
                  <a:pos x="15" y="19"/>
                </a:cxn>
                <a:cxn ang="0">
                  <a:pos x="39" y="19"/>
                </a:cxn>
                <a:cxn ang="0">
                  <a:pos x="22" y="17"/>
                </a:cxn>
                <a:cxn ang="0">
                  <a:pos x="35" y="11"/>
                </a:cxn>
                <a:cxn ang="0">
                  <a:pos x="68" y="19"/>
                </a:cxn>
                <a:cxn ang="0">
                  <a:pos x="83" y="35"/>
                </a:cxn>
                <a:cxn ang="0">
                  <a:pos x="113" y="36"/>
                </a:cxn>
                <a:cxn ang="0">
                  <a:pos x="101" y="26"/>
                </a:cxn>
                <a:cxn ang="0">
                  <a:pos x="107" y="20"/>
                </a:cxn>
                <a:cxn ang="0">
                  <a:pos x="95" y="12"/>
                </a:cxn>
                <a:cxn ang="0">
                  <a:pos x="115" y="0"/>
                </a:cxn>
                <a:cxn ang="0">
                  <a:pos x="124" y="15"/>
                </a:cxn>
                <a:cxn ang="0">
                  <a:pos x="118" y="21"/>
                </a:cxn>
                <a:cxn ang="0">
                  <a:pos x="130" y="23"/>
                </a:cxn>
                <a:cxn ang="0">
                  <a:pos x="125" y="30"/>
                </a:cxn>
                <a:cxn ang="0">
                  <a:pos x="140" y="32"/>
                </a:cxn>
                <a:cxn ang="0">
                  <a:pos x="148" y="23"/>
                </a:cxn>
                <a:cxn ang="0">
                  <a:pos x="158" y="34"/>
                </a:cxn>
                <a:cxn ang="0">
                  <a:pos x="151" y="48"/>
                </a:cxn>
                <a:cxn ang="0">
                  <a:pos x="117" y="47"/>
                </a:cxn>
                <a:cxn ang="0">
                  <a:pos x="65" y="65"/>
                </a:cxn>
                <a:cxn ang="0">
                  <a:pos x="44" y="55"/>
                </a:cxn>
                <a:cxn ang="0">
                  <a:pos x="88" y="41"/>
                </a:cxn>
                <a:cxn ang="0">
                  <a:pos x="49" y="50"/>
                </a:cxn>
                <a:cxn ang="0">
                  <a:pos x="56" y="38"/>
                </a:cxn>
                <a:cxn ang="0">
                  <a:pos x="37" y="50"/>
                </a:cxn>
                <a:cxn ang="0">
                  <a:pos x="15" y="47"/>
                </a:cxn>
                <a:cxn ang="0">
                  <a:pos x="0" y="42"/>
                </a:cxn>
              </a:cxnLst>
              <a:rect l="0" t="0" r="r" b="b"/>
              <a:pathLst>
                <a:path w="159" h="66">
                  <a:moveTo>
                    <a:pt x="0" y="42"/>
                  </a:moveTo>
                  <a:lnTo>
                    <a:pt x="6" y="37"/>
                  </a:lnTo>
                  <a:lnTo>
                    <a:pt x="34" y="31"/>
                  </a:lnTo>
                  <a:lnTo>
                    <a:pt x="6" y="32"/>
                  </a:lnTo>
                  <a:lnTo>
                    <a:pt x="38" y="26"/>
                  </a:lnTo>
                  <a:lnTo>
                    <a:pt x="12" y="26"/>
                  </a:lnTo>
                  <a:lnTo>
                    <a:pt x="15" y="19"/>
                  </a:lnTo>
                  <a:lnTo>
                    <a:pt x="39" y="19"/>
                  </a:lnTo>
                  <a:lnTo>
                    <a:pt x="22" y="17"/>
                  </a:lnTo>
                  <a:lnTo>
                    <a:pt x="35" y="11"/>
                  </a:lnTo>
                  <a:lnTo>
                    <a:pt x="68" y="19"/>
                  </a:lnTo>
                  <a:lnTo>
                    <a:pt x="83" y="35"/>
                  </a:lnTo>
                  <a:lnTo>
                    <a:pt x="113" y="36"/>
                  </a:lnTo>
                  <a:lnTo>
                    <a:pt x="101" y="26"/>
                  </a:lnTo>
                  <a:lnTo>
                    <a:pt x="107" y="20"/>
                  </a:lnTo>
                  <a:lnTo>
                    <a:pt x="95" y="12"/>
                  </a:lnTo>
                  <a:lnTo>
                    <a:pt x="115" y="0"/>
                  </a:lnTo>
                  <a:lnTo>
                    <a:pt x="124" y="15"/>
                  </a:lnTo>
                  <a:lnTo>
                    <a:pt x="118" y="21"/>
                  </a:lnTo>
                  <a:lnTo>
                    <a:pt x="130" y="23"/>
                  </a:lnTo>
                  <a:lnTo>
                    <a:pt x="125" y="30"/>
                  </a:lnTo>
                  <a:lnTo>
                    <a:pt x="140" y="32"/>
                  </a:lnTo>
                  <a:lnTo>
                    <a:pt x="148" y="23"/>
                  </a:lnTo>
                  <a:lnTo>
                    <a:pt x="158" y="34"/>
                  </a:lnTo>
                  <a:lnTo>
                    <a:pt x="151" y="48"/>
                  </a:lnTo>
                  <a:lnTo>
                    <a:pt x="117" y="47"/>
                  </a:lnTo>
                  <a:lnTo>
                    <a:pt x="65" y="65"/>
                  </a:lnTo>
                  <a:lnTo>
                    <a:pt x="44" y="55"/>
                  </a:lnTo>
                  <a:lnTo>
                    <a:pt x="88" y="41"/>
                  </a:lnTo>
                  <a:lnTo>
                    <a:pt x="49" y="50"/>
                  </a:lnTo>
                  <a:lnTo>
                    <a:pt x="56" y="38"/>
                  </a:lnTo>
                  <a:lnTo>
                    <a:pt x="37" y="50"/>
                  </a:lnTo>
                  <a:lnTo>
                    <a:pt x="15" y="47"/>
                  </a:lnTo>
                  <a:lnTo>
                    <a:pt x="0" y="42"/>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43" name="Freeform 28"/>
            <p:cNvSpPr>
              <a:spLocks noChangeAspect="1"/>
            </p:cNvSpPr>
            <p:nvPr/>
          </p:nvSpPr>
          <p:spPr bwMode="auto">
            <a:xfrm>
              <a:off x="7728928" y="1764229"/>
              <a:ext cx="147853" cy="78739"/>
            </a:xfrm>
            <a:custGeom>
              <a:avLst/>
              <a:gdLst/>
              <a:ahLst/>
              <a:cxnLst>
                <a:cxn ang="0">
                  <a:pos x="0" y="0"/>
                </a:cxn>
                <a:cxn ang="0">
                  <a:pos x="7" y="14"/>
                </a:cxn>
                <a:cxn ang="0">
                  <a:pos x="27" y="14"/>
                </a:cxn>
                <a:cxn ang="0">
                  <a:pos x="20" y="17"/>
                </a:cxn>
                <a:cxn ang="0">
                  <a:pos x="25" y="22"/>
                </a:cxn>
                <a:cxn ang="0">
                  <a:pos x="7" y="24"/>
                </a:cxn>
                <a:cxn ang="0">
                  <a:pos x="36" y="29"/>
                </a:cxn>
                <a:cxn ang="0">
                  <a:pos x="82" y="39"/>
                </a:cxn>
                <a:cxn ang="0">
                  <a:pos x="75" y="16"/>
                </a:cxn>
                <a:cxn ang="0">
                  <a:pos x="41" y="3"/>
                </a:cxn>
                <a:cxn ang="0">
                  <a:pos x="31" y="9"/>
                </a:cxn>
                <a:cxn ang="0">
                  <a:pos x="28" y="0"/>
                </a:cxn>
                <a:cxn ang="0">
                  <a:pos x="0" y="0"/>
                </a:cxn>
              </a:cxnLst>
              <a:rect l="0" t="0" r="r" b="b"/>
              <a:pathLst>
                <a:path w="83" h="40">
                  <a:moveTo>
                    <a:pt x="0" y="0"/>
                  </a:moveTo>
                  <a:lnTo>
                    <a:pt x="7" y="14"/>
                  </a:lnTo>
                  <a:lnTo>
                    <a:pt x="27" y="14"/>
                  </a:lnTo>
                  <a:lnTo>
                    <a:pt x="20" y="17"/>
                  </a:lnTo>
                  <a:lnTo>
                    <a:pt x="25" y="22"/>
                  </a:lnTo>
                  <a:lnTo>
                    <a:pt x="7" y="24"/>
                  </a:lnTo>
                  <a:lnTo>
                    <a:pt x="36" y="29"/>
                  </a:lnTo>
                  <a:lnTo>
                    <a:pt x="82" y="39"/>
                  </a:lnTo>
                  <a:lnTo>
                    <a:pt x="75" y="16"/>
                  </a:lnTo>
                  <a:lnTo>
                    <a:pt x="41" y="3"/>
                  </a:lnTo>
                  <a:lnTo>
                    <a:pt x="31" y="9"/>
                  </a:lnTo>
                  <a:lnTo>
                    <a:pt x="28" y="0"/>
                  </a:lnTo>
                  <a:lnTo>
                    <a:pt x="0" y="0"/>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44" name="Freeform 29"/>
            <p:cNvSpPr>
              <a:spLocks noChangeAspect="1"/>
            </p:cNvSpPr>
            <p:nvPr/>
          </p:nvSpPr>
          <p:spPr bwMode="auto">
            <a:xfrm>
              <a:off x="7796283" y="1912760"/>
              <a:ext cx="119926" cy="80529"/>
            </a:xfrm>
            <a:custGeom>
              <a:avLst/>
              <a:gdLst/>
              <a:ahLst/>
              <a:cxnLst>
                <a:cxn ang="0">
                  <a:pos x="0" y="26"/>
                </a:cxn>
                <a:cxn ang="0">
                  <a:pos x="7" y="16"/>
                </a:cxn>
                <a:cxn ang="0">
                  <a:pos x="19" y="18"/>
                </a:cxn>
                <a:cxn ang="0">
                  <a:pos x="3" y="8"/>
                </a:cxn>
                <a:cxn ang="0">
                  <a:pos x="8" y="2"/>
                </a:cxn>
                <a:cxn ang="0">
                  <a:pos x="34" y="15"/>
                </a:cxn>
                <a:cxn ang="0">
                  <a:pos x="19" y="1"/>
                </a:cxn>
                <a:cxn ang="0">
                  <a:pos x="59" y="0"/>
                </a:cxn>
                <a:cxn ang="0">
                  <a:pos x="66" y="29"/>
                </a:cxn>
                <a:cxn ang="0">
                  <a:pos x="58" y="24"/>
                </a:cxn>
                <a:cxn ang="0">
                  <a:pos x="57" y="40"/>
                </a:cxn>
                <a:cxn ang="0">
                  <a:pos x="25" y="38"/>
                </a:cxn>
                <a:cxn ang="0">
                  <a:pos x="31" y="34"/>
                </a:cxn>
                <a:cxn ang="0">
                  <a:pos x="23" y="28"/>
                </a:cxn>
                <a:cxn ang="0">
                  <a:pos x="46" y="20"/>
                </a:cxn>
                <a:cxn ang="0">
                  <a:pos x="0" y="26"/>
                </a:cxn>
              </a:cxnLst>
              <a:rect l="0" t="0" r="r" b="b"/>
              <a:pathLst>
                <a:path w="67" h="41">
                  <a:moveTo>
                    <a:pt x="0" y="26"/>
                  </a:moveTo>
                  <a:lnTo>
                    <a:pt x="7" y="16"/>
                  </a:lnTo>
                  <a:lnTo>
                    <a:pt x="19" y="18"/>
                  </a:lnTo>
                  <a:lnTo>
                    <a:pt x="3" y="8"/>
                  </a:lnTo>
                  <a:lnTo>
                    <a:pt x="8" y="2"/>
                  </a:lnTo>
                  <a:lnTo>
                    <a:pt x="34" y="15"/>
                  </a:lnTo>
                  <a:lnTo>
                    <a:pt x="19" y="1"/>
                  </a:lnTo>
                  <a:lnTo>
                    <a:pt x="59" y="0"/>
                  </a:lnTo>
                  <a:lnTo>
                    <a:pt x="66" y="29"/>
                  </a:lnTo>
                  <a:lnTo>
                    <a:pt x="58" y="24"/>
                  </a:lnTo>
                  <a:lnTo>
                    <a:pt x="57" y="40"/>
                  </a:lnTo>
                  <a:lnTo>
                    <a:pt x="25" y="38"/>
                  </a:lnTo>
                  <a:lnTo>
                    <a:pt x="31" y="34"/>
                  </a:lnTo>
                  <a:lnTo>
                    <a:pt x="23" y="28"/>
                  </a:lnTo>
                  <a:lnTo>
                    <a:pt x="46" y="20"/>
                  </a:lnTo>
                  <a:lnTo>
                    <a:pt x="0" y="26"/>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45" name="Freeform 30"/>
            <p:cNvSpPr>
              <a:spLocks noChangeAspect="1"/>
            </p:cNvSpPr>
            <p:nvPr/>
          </p:nvSpPr>
          <p:spPr bwMode="auto">
            <a:xfrm>
              <a:off x="7797926" y="2046974"/>
              <a:ext cx="139639" cy="125267"/>
            </a:xfrm>
            <a:custGeom>
              <a:avLst/>
              <a:gdLst/>
              <a:ahLst/>
              <a:cxnLst>
                <a:cxn ang="0">
                  <a:pos x="0" y="32"/>
                </a:cxn>
                <a:cxn ang="0">
                  <a:pos x="5" y="24"/>
                </a:cxn>
                <a:cxn ang="0">
                  <a:pos x="29" y="28"/>
                </a:cxn>
                <a:cxn ang="0">
                  <a:pos x="26" y="18"/>
                </a:cxn>
                <a:cxn ang="0">
                  <a:pos x="33" y="19"/>
                </a:cxn>
                <a:cxn ang="0">
                  <a:pos x="16" y="13"/>
                </a:cxn>
                <a:cxn ang="0">
                  <a:pos x="24" y="11"/>
                </a:cxn>
                <a:cxn ang="0">
                  <a:pos x="16" y="5"/>
                </a:cxn>
                <a:cxn ang="0">
                  <a:pos x="66" y="0"/>
                </a:cxn>
                <a:cxn ang="0">
                  <a:pos x="68" y="14"/>
                </a:cxn>
                <a:cxn ang="0">
                  <a:pos x="52" y="25"/>
                </a:cxn>
                <a:cxn ang="0">
                  <a:pos x="74" y="28"/>
                </a:cxn>
                <a:cxn ang="0">
                  <a:pos x="77" y="51"/>
                </a:cxn>
                <a:cxn ang="0">
                  <a:pos x="45" y="63"/>
                </a:cxn>
                <a:cxn ang="0">
                  <a:pos x="29" y="46"/>
                </a:cxn>
                <a:cxn ang="0">
                  <a:pos x="0" y="32"/>
                </a:cxn>
              </a:cxnLst>
              <a:rect l="0" t="0" r="r" b="b"/>
              <a:pathLst>
                <a:path w="78" h="64">
                  <a:moveTo>
                    <a:pt x="0" y="32"/>
                  </a:moveTo>
                  <a:lnTo>
                    <a:pt x="5" y="24"/>
                  </a:lnTo>
                  <a:lnTo>
                    <a:pt x="29" y="28"/>
                  </a:lnTo>
                  <a:lnTo>
                    <a:pt x="26" y="18"/>
                  </a:lnTo>
                  <a:lnTo>
                    <a:pt x="33" y="19"/>
                  </a:lnTo>
                  <a:lnTo>
                    <a:pt x="16" y="13"/>
                  </a:lnTo>
                  <a:lnTo>
                    <a:pt x="24" y="11"/>
                  </a:lnTo>
                  <a:lnTo>
                    <a:pt x="16" y="5"/>
                  </a:lnTo>
                  <a:lnTo>
                    <a:pt x="66" y="0"/>
                  </a:lnTo>
                  <a:lnTo>
                    <a:pt x="68" y="14"/>
                  </a:lnTo>
                  <a:lnTo>
                    <a:pt x="52" y="25"/>
                  </a:lnTo>
                  <a:lnTo>
                    <a:pt x="74" y="28"/>
                  </a:lnTo>
                  <a:lnTo>
                    <a:pt x="77" y="51"/>
                  </a:lnTo>
                  <a:lnTo>
                    <a:pt x="45" y="63"/>
                  </a:lnTo>
                  <a:lnTo>
                    <a:pt x="29" y="46"/>
                  </a:lnTo>
                  <a:lnTo>
                    <a:pt x="0" y="32"/>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46" name="Freeform 31"/>
            <p:cNvSpPr>
              <a:spLocks noChangeAspect="1"/>
            </p:cNvSpPr>
            <p:nvPr/>
          </p:nvSpPr>
          <p:spPr bwMode="auto">
            <a:xfrm>
              <a:off x="7894852" y="1783914"/>
              <a:ext cx="83784" cy="64423"/>
            </a:xfrm>
            <a:custGeom>
              <a:avLst/>
              <a:gdLst/>
              <a:ahLst/>
              <a:cxnLst>
                <a:cxn ang="0">
                  <a:pos x="0" y="0"/>
                </a:cxn>
                <a:cxn ang="0">
                  <a:pos x="6" y="19"/>
                </a:cxn>
                <a:cxn ang="0">
                  <a:pos x="20" y="21"/>
                </a:cxn>
                <a:cxn ang="0">
                  <a:pos x="8" y="23"/>
                </a:cxn>
                <a:cxn ang="0">
                  <a:pos x="14" y="32"/>
                </a:cxn>
                <a:cxn ang="0">
                  <a:pos x="43" y="27"/>
                </a:cxn>
                <a:cxn ang="0">
                  <a:pos x="46" y="16"/>
                </a:cxn>
                <a:cxn ang="0">
                  <a:pos x="0" y="0"/>
                </a:cxn>
              </a:cxnLst>
              <a:rect l="0" t="0" r="r" b="b"/>
              <a:pathLst>
                <a:path w="47" h="33">
                  <a:moveTo>
                    <a:pt x="0" y="0"/>
                  </a:moveTo>
                  <a:lnTo>
                    <a:pt x="6" y="19"/>
                  </a:lnTo>
                  <a:lnTo>
                    <a:pt x="20" y="21"/>
                  </a:lnTo>
                  <a:lnTo>
                    <a:pt x="8" y="23"/>
                  </a:lnTo>
                  <a:lnTo>
                    <a:pt x="14" y="32"/>
                  </a:lnTo>
                  <a:lnTo>
                    <a:pt x="43" y="27"/>
                  </a:lnTo>
                  <a:lnTo>
                    <a:pt x="46" y="16"/>
                  </a:lnTo>
                  <a:lnTo>
                    <a:pt x="0" y="0"/>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47" name="Freeform 32"/>
            <p:cNvSpPr>
              <a:spLocks noChangeAspect="1"/>
            </p:cNvSpPr>
            <p:nvPr/>
          </p:nvSpPr>
          <p:spPr bwMode="auto">
            <a:xfrm>
              <a:off x="7926066" y="1878759"/>
              <a:ext cx="399204" cy="143162"/>
            </a:xfrm>
            <a:custGeom>
              <a:avLst/>
              <a:gdLst/>
              <a:ahLst/>
              <a:cxnLst>
                <a:cxn ang="0">
                  <a:pos x="0" y="12"/>
                </a:cxn>
                <a:cxn ang="0">
                  <a:pos x="14" y="0"/>
                </a:cxn>
                <a:cxn ang="0">
                  <a:pos x="33" y="6"/>
                </a:cxn>
                <a:cxn ang="0">
                  <a:pos x="46" y="12"/>
                </a:cxn>
                <a:cxn ang="0">
                  <a:pos x="43" y="20"/>
                </a:cxn>
                <a:cxn ang="0">
                  <a:pos x="68" y="13"/>
                </a:cxn>
                <a:cxn ang="0">
                  <a:pos x="84" y="20"/>
                </a:cxn>
                <a:cxn ang="0">
                  <a:pos x="71" y="20"/>
                </a:cxn>
                <a:cxn ang="0">
                  <a:pos x="99" y="25"/>
                </a:cxn>
                <a:cxn ang="0">
                  <a:pos x="68" y="28"/>
                </a:cxn>
                <a:cxn ang="0">
                  <a:pos x="84" y="32"/>
                </a:cxn>
                <a:cxn ang="0">
                  <a:pos x="72" y="38"/>
                </a:cxn>
                <a:cxn ang="0">
                  <a:pos x="88" y="33"/>
                </a:cxn>
                <a:cxn ang="0">
                  <a:pos x="102" y="47"/>
                </a:cxn>
                <a:cxn ang="0">
                  <a:pos x="105" y="41"/>
                </a:cxn>
                <a:cxn ang="0">
                  <a:pos x="145" y="47"/>
                </a:cxn>
                <a:cxn ang="0">
                  <a:pos x="187" y="34"/>
                </a:cxn>
                <a:cxn ang="0">
                  <a:pos x="222" y="49"/>
                </a:cxn>
                <a:cxn ang="0">
                  <a:pos x="211" y="57"/>
                </a:cxn>
                <a:cxn ang="0">
                  <a:pos x="215" y="69"/>
                </a:cxn>
                <a:cxn ang="0">
                  <a:pos x="195" y="72"/>
                </a:cxn>
                <a:cxn ang="0">
                  <a:pos x="172" y="60"/>
                </a:cxn>
                <a:cxn ang="0">
                  <a:pos x="172" y="69"/>
                </a:cxn>
                <a:cxn ang="0">
                  <a:pos x="160" y="70"/>
                </a:cxn>
                <a:cxn ang="0">
                  <a:pos x="110" y="72"/>
                </a:cxn>
                <a:cxn ang="0">
                  <a:pos x="105" y="62"/>
                </a:cxn>
                <a:cxn ang="0">
                  <a:pos x="92" y="70"/>
                </a:cxn>
                <a:cxn ang="0">
                  <a:pos x="77" y="62"/>
                </a:cxn>
                <a:cxn ang="0">
                  <a:pos x="66" y="68"/>
                </a:cxn>
                <a:cxn ang="0">
                  <a:pos x="48" y="22"/>
                </a:cxn>
                <a:cxn ang="0">
                  <a:pos x="26" y="26"/>
                </a:cxn>
                <a:cxn ang="0">
                  <a:pos x="0" y="12"/>
                </a:cxn>
              </a:cxnLst>
              <a:rect l="0" t="0" r="r" b="b"/>
              <a:pathLst>
                <a:path w="223" h="73">
                  <a:moveTo>
                    <a:pt x="0" y="12"/>
                  </a:moveTo>
                  <a:lnTo>
                    <a:pt x="14" y="0"/>
                  </a:lnTo>
                  <a:lnTo>
                    <a:pt x="33" y="6"/>
                  </a:lnTo>
                  <a:lnTo>
                    <a:pt x="46" y="12"/>
                  </a:lnTo>
                  <a:lnTo>
                    <a:pt x="43" y="20"/>
                  </a:lnTo>
                  <a:lnTo>
                    <a:pt x="68" y="13"/>
                  </a:lnTo>
                  <a:lnTo>
                    <a:pt x="84" y="20"/>
                  </a:lnTo>
                  <a:lnTo>
                    <a:pt x="71" y="20"/>
                  </a:lnTo>
                  <a:lnTo>
                    <a:pt x="99" y="25"/>
                  </a:lnTo>
                  <a:lnTo>
                    <a:pt x="68" y="28"/>
                  </a:lnTo>
                  <a:lnTo>
                    <a:pt x="84" y="32"/>
                  </a:lnTo>
                  <a:lnTo>
                    <a:pt x="72" y="38"/>
                  </a:lnTo>
                  <a:lnTo>
                    <a:pt x="88" y="33"/>
                  </a:lnTo>
                  <a:lnTo>
                    <a:pt x="102" y="47"/>
                  </a:lnTo>
                  <a:lnTo>
                    <a:pt x="105" y="41"/>
                  </a:lnTo>
                  <a:lnTo>
                    <a:pt x="145" y="47"/>
                  </a:lnTo>
                  <a:lnTo>
                    <a:pt x="187" y="34"/>
                  </a:lnTo>
                  <a:lnTo>
                    <a:pt x="222" y="49"/>
                  </a:lnTo>
                  <a:lnTo>
                    <a:pt x="211" y="57"/>
                  </a:lnTo>
                  <a:lnTo>
                    <a:pt x="215" y="69"/>
                  </a:lnTo>
                  <a:lnTo>
                    <a:pt x="195" y="72"/>
                  </a:lnTo>
                  <a:lnTo>
                    <a:pt x="172" y="60"/>
                  </a:lnTo>
                  <a:lnTo>
                    <a:pt x="172" y="69"/>
                  </a:lnTo>
                  <a:lnTo>
                    <a:pt x="160" y="70"/>
                  </a:lnTo>
                  <a:lnTo>
                    <a:pt x="110" y="72"/>
                  </a:lnTo>
                  <a:lnTo>
                    <a:pt x="105" y="62"/>
                  </a:lnTo>
                  <a:lnTo>
                    <a:pt x="92" y="70"/>
                  </a:lnTo>
                  <a:lnTo>
                    <a:pt x="77" y="62"/>
                  </a:lnTo>
                  <a:lnTo>
                    <a:pt x="66" y="68"/>
                  </a:lnTo>
                  <a:lnTo>
                    <a:pt x="48" y="22"/>
                  </a:lnTo>
                  <a:lnTo>
                    <a:pt x="26" y="26"/>
                  </a:lnTo>
                  <a:lnTo>
                    <a:pt x="0" y="12"/>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48" name="Freeform 33"/>
            <p:cNvSpPr>
              <a:spLocks noChangeAspect="1"/>
            </p:cNvSpPr>
            <p:nvPr/>
          </p:nvSpPr>
          <p:spPr bwMode="auto">
            <a:xfrm>
              <a:off x="7942494" y="1642542"/>
              <a:ext cx="259565" cy="187900"/>
            </a:xfrm>
            <a:custGeom>
              <a:avLst/>
              <a:gdLst/>
              <a:ahLst/>
              <a:cxnLst>
                <a:cxn ang="0">
                  <a:pos x="0" y="29"/>
                </a:cxn>
                <a:cxn ang="0">
                  <a:pos x="35" y="24"/>
                </a:cxn>
                <a:cxn ang="0">
                  <a:pos x="17" y="11"/>
                </a:cxn>
                <a:cxn ang="0">
                  <a:pos x="47" y="5"/>
                </a:cxn>
                <a:cxn ang="0">
                  <a:pos x="22" y="0"/>
                </a:cxn>
                <a:cxn ang="0">
                  <a:pos x="62" y="7"/>
                </a:cxn>
                <a:cxn ang="0">
                  <a:pos x="73" y="25"/>
                </a:cxn>
                <a:cxn ang="0">
                  <a:pos x="93" y="25"/>
                </a:cxn>
                <a:cxn ang="0">
                  <a:pos x="100" y="38"/>
                </a:cxn>
                <a:cxn ang="0">
                  <a:pos x="102" y="29"/>
                </a:cxn>
                <a:cxn ang="0">
                  <a:pos x="112" y="29"/>
                </a:cxn>
                <a:cxn ang="0">
                  <a:pos x="108" y="38"/>
                </a:cxn>
                <a:cxn ang="0">
                  <a:pos x="119" y="44"/>
                </a:cxn>
                <a:cxn ang="0">
                  <a:pos x="112" y="52"/>
                </a:cxn>
                <a:cxn ang="0">
                  <a:pos x="135" y="51"/>
                </a:cxn>
                <a:cxn ang="0">
                  <a:pos x="144" y="63"/>
                </a:cxn>
                <a:cxn ang="0">
                  <a:pos x="117" y="68"/>
                </a:cxn>
                <a:cxn ang="0">
                  <a:pos x="110" y="79"/>
                </a:cxn>
                <a:cxn ang="0">
                  <a:pos x="104" y="67"/>
                </a:cxn>
                <a:cxn ang="0">
                  <a:pos x="97" y="94"/>
                </a:cxn>
                <a:cxn ang="0">
                  <a:pos x="80" y="80"/>
                </a:cxn>
                <a:cxn ang="0">
                  <a:pos x="89" y="95"/>
                </a:cxn>
                <a:cxn ang="0">
                  <a:pos x="54" y="93"/>
                </a:cxn>
                <a:cxn ang="0">
                  <a:pos x="44" y="85"/>
                </a:cxn>
                <a:cxn ang="0">
                  <a:pos x="60" y="84"/>
                </a:cxn>
                <a:cxn ang="0">
                  <a:pos x="43" y="81"/>
                </a:cxn>
                <a:cxn ang="0">
                  <a:pos x="38" y="77"/>
                </a:cxn>
                <a:cxn ang="0">
                  <a:pos x="47" y="76"/>
                </a:cxn>
                <a:cxn ang="0">
                  <a:pos x="33" y="70"/>
                </a:cxn>
                <a:cxn ang="0">
                  <a:pos x="79" y="62"/>
                </a:cxn>
                <a:cxn ang="0">
                  <a:pos x="22" y="63"/>
                </a:cxn>
                <a:cxn ang="0">
                  <a:pos x="13" y="54"/>
                </a:cxn>
                <a:cxn ang="0">
                  <a:pos x="33" y="50"/>
                </a:cxn>
                <a:cxn ang="0">
                  <a:pos x="2" y="44"/>
                </a:cxn>
                <a:cxn ang="0">
                  <a:pos x="9" y="43"/>
                </a:cxn>
                <a:cxn ang="0">
                  <a:pos x="0" y="37"/>
                </a:cxn>
                <a:cxn ang="0">
                  <a:pos x="35" y="37"/>
                </a:cxn>
                <a:cxn ang="0">
                  <a:pos x="0" y="29"/>
                </a:cxn>
              </a:cxnLst>
              <a:rect l="0" t="0" r="r" b="b"/>
              <a:pathLst>
                <a:path w="145" h="96">
                  <a:moveTo>
                    <a:pt x="0" y="29"/>
                  </a:moveTo>
                  <a:lnTo>
                    <a:pt x="35" y="24"/>
                  </a:lnTo>
                  <a:lnTo>
                    <a:pt x="17" y="11"/>
                  </a:lnTo>
                  <a:lnTo>
                    <a:pt x="47" y="5"/>
                  </a:lnTo>
                  <a:lnTo>
                    <a:pt x="22" y="0"/>
                  </a:lnTo>
                  <a:lnTo>
                    <a:pt x="62" y="7"/>
                  </a:lnTo>
                  <a:lnTo>
                    <a:pt x="73" y="25"/>
                  </a:lnTo>
                  <a:lnTo>
                    <a:pt x="93" y="25"/>
                  </a:lnTo>
                  <a:lnTo>
                    <a:pt x="100" y="38"/>
                  </a:lnTo>
                  <a:lnTo>
                    <a:pt x="102" y="29"/>
                  </a:lnTo>
                  <a:lnTo>
                    <a:pt x="112" y="29"/>
                  </a:lnTo>
                  <a:lnTo>
                    <a:pt x="108" y="38"/>
                  </a:lnTo>
                  <a:lnTo>
                    <a:pt x="119" y="44"/>
                  </a:lnTo>
                  <a:lnTo>
                    <a:pt x="112" y="52"/>
                  </a:lnTo>
                  <a:lnTo>
                    <a:pt x="135" y="51"/>
                  </a:lnTo>
                  <a:lnTo>
                    <a:pt x="144" y="63"/>
                  </a:lnTo>
                  <a:lnTo>
                    <a:pt x="117" y="68"/>
                  </a:lnTo>
                  <a:lnTo>
                    <a:pt x="110" y="79"/>
                  </a:lnTo>
                  <a:lnTo>
                    <a:pt x="104" y="67"/>
                  </a:lnTo>
                  <a:lnTo>
                    <a:pt x="97" y="94"/>
                  </a:lnTo>
                  <a:lnTo>
                    <a:pt x="80" y="80"/>
                  </a:lnTo>
                  <a:lnTo>
                    <a:pt x="89" y="95"/>
                  </a:lnTo>
                  <a:lnTo>
                    <a:pt x="54" y="93"/>
                  </a:lnTo>
                  <a:lnTo>
                    <a:pt x="44" y="85"/>
                  </a:lnTo>
                  <a:lnTo>
                    <a:pt x="60" y="84"/>
                  </a:lnTo>
                  <a:lnTo>
                    <a:pt x="43" y="81"/>
                  </a:lnTo>
                  <a:lnTo>
                    <a:pt x="38" y="77"/>
                  </a:lnTo>
                  <a:lnTo>
                    <a:pt x="47" y="76"/>
                  </a:lnTo>
                  <a:lnTo>
                    <a:pt x="33" y="70"/>
                  </a:lnTo>
                  <a:lnTo>
                    <a:pt x="79" y="62"/>
                  </a:lnTo>
                  <a:lnTo>
                    <a:pt x="22" y="63"/>
                  </a:lnTo>
                  <a:lnTo>
                    <a:pt x="13" y="54"/>
                  </a:lnTo>
                  <a:lnTo>
                    <a:pt x="33" y="50"/>
                  </a:lnTo>
                  <a:lnTo>
                    <a:pt x="2" y="44"/>
                  </a:lnTo>
                  <a:lnTo>
                    <a:pt x="9" y="43"/>
                  </a:lnTo>
                  <a:lnTo>
                    <a:pt x="0" y="37"/>
                  </a:lnTo>
                  <a:lnTo>
                    <a:pt x="35" y="37"/>
                  </a:lnTo>
                  <a:lnTo>
                    <a:pt x="0" y="29"/>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49" name="Freeform 34"/>
            <p:cNvSpPr>
              <a:spLocks noChangeAspect="1"/>
            </p:cNvSpPr>
            <p:nvPr/>
          </p:nvSpPr>
          <p:spPr bwMode="auto">
            <a:xfrm>
              <a:off x="7942494" y="1961077"/>
              <a:ext cx="64070" cy="50107"/>
            </a:xfrm>
            <a:custGeom>
              <a:avLst/>
              <a:gdLst/>
              <a:ahLst/>
              <a:cxnLst>
                <a:cxn ang="0">
                  <a:pos x="0" y="16"/>
                </a:cxn>
                <a:cxn ang="0">
                  <a:pos x="6" y="0"/>
                </a:cxn>
                <a:cxn ang="0">
                  <a:pos x="29" y="5"/>
                </a:cxn>
                <a:cxn ang="0">
                  <a:pos x="35" y="24"/>
                </a:cxn>
                <a:cxn ang="0">
                  <a:pos x="0" y="16"/>
                </a:cxn>
              </a:cxnLst>
              <a:rect l="0" t="0" r="r" b="b"/>
              <a:pathLst>
                <a:path w="36" h="25">
                  <a:moveTo>
                    <a:pt x="0" y="16"/>
                  </a:moveTo>
                  <a:lnTo>
                    <a:pt x="6" y="0"/>
                  </a:lnTo>
                  <a:lnTo>
                    <a:pt x="29" y="5"/>
                  </a:lnTo>
                  <a:lnTo>
                    <a:pt x="35" y="24"/>
                  </a:lnTo>
                  <a:lnTo>
                    <a:pt x="0" y="16"/>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50" name="Freeform 35"/>
            <p:cNvSpPr>
              <a:spLocks noChangeAspect="1"/>
            </p:cNvSpPr>
            <p:nvPr/>
          </p:nvSpPr>
          <p:spPr bwMode="auto">
            <a:xfrm>
              <a:off x="7942494" y="1846547"/>
              <a:ext cx="72284" cy="19685"/>
            </a:xfrm>
            <a:custGeom>
              <a:avLst/>
              <a:gdLst/>
              <a:ahLst/>
              <a:cxnLst>
                <a:cxn ang="0">
                  <a:pos x="0" y="3"/>
                </a:cxn>
                <a:cxn ang="0">
                  <a:pos x="10" y="9"/>
                </a:cxn>
                <a:cxn ang="0">
                  <a:pos x="40" y="3"/>
                </a:cxn>
                <a:cxn ang="0">
                  <a:pos x="11" y="0"/>
                </a:cxn>
                <a:cxn ang="0">
                  <a:pos x="0" y="3"/>
                </a:cxn>
              </a:cxnLst>
              <a:rect l="0" t="0" r="r" b="b"/>
              <a:pathLst>
                <a:path w="41" h="10">
                  <a:moveTo>
                    <a:pt x="0" y="3"/>
                  </a:moveTo>
                  <a:lnTo>
                    <a:pt x="10" y="9"/>
                  </a:lnTo>
                  <a:lnTo>
                    <a:pt x="40" y="3"/>
                  </a:lnTo>
                  <a:lnTo>
                    <a:pt x="11" y="0"/>
                  </a:lnTo>
                  <a:lnTo>
                    <a:pt x="0" y="3"/>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51" name="Freeform 36"/>
            <p:cNvSpPr>
              <a:spLocks noChangeAspect="1"/>
            </p:cNvSpPr>
            <p:nvPr/>
          </p:nvSpPr>
          <p:spPr bwMode="auto">
            <a:xfrm>
              <a:off x="7953994" y="2041605"/>
              <a:ext cx="124854" cy="100213"/>
            </a:xfrm>
            <a:custGeom>
              <a:avLst/>
              <a:gdLst/>
              <a:ahLst/>
              <a:cxnLst>
                <a:cxn ang="0">
                  <a:pos x="0" y="8"/>
                </a:cxn>
                <a:cxn ang="0">
                  <a:pos x="2" y="31"/>
                </a:cxn>
                <a:cxn ang="0">
                  <a:pos x="10" y="36"/>
                </a:cxn>
                <a:cxn ang="0">
                  <a:pos x="7" y="49"/>
                </a:cxn>
                <a:cxn ang="0">
                  <a:pos x="17" y="50"/>
                </a:cxn>
                <a:cxn ang="0">
                  <a:pos x="28" y="39"/>
                </a:cxn>
                <a:cxn ang="0">
                  <a:pos x="17" y="31"/>
                </a:cxn>
                <a:cxn ang="0">
                  <a:pos x="45" y="31"/>
                </a:cxn>
                <a:cxn ang="0">
                  <a:pos x="69" y="3"/>
                </a:cxn>
                <a:cxn ang="0">
                  <a:pos x="6" y="0"/>
                </a:cxn>
                <a:cxn ang="0">
                  <a:pos x="13" y="9"/>
                </a:cxn>
                <a:cxn ang="0">
                  <a:pos x="0" y="8"/>
                </a:cxn>
              </a:cxnLst>
              <a:rect l="0" t="0" r="r" b="b"/>
              <a:pathLst>
                <a:path w="70" h="51">
                  <a:moveTo>
                    <a:pt x="0" y="8"/>
                  </a:moveTo>
                  <a:lnTo>
                    <a:pt x="2" y="31"/>
                  </a:lnTo>
                  <a:lnTo>
                    <a:pt x="10" y="36"/>
                  </a:lnTo>
                  <a:lnTo>
                    <a:pt x="7" y="49"/>
                  </a:lnTo>
                  <a:lnTo>
                    <a:pt x="17" y="50"/>
                  </a:lnTo>
                  <a:lnTo>
                    <a:pt x="28" y="39"/>
                  </a:lnTo>
                  <a:lnTo>
                    <a:pt x="17" y="31"/>
                  </a:lnTo>
                  <a:lnTo>
                    <a:pt x="45" y="31"/>
                  </a:lnTo>
                  <a:lnTo>
                    <a:pt x="69" y="3"/>
                  </a:lnTo>
                  <a:lnTo>
                    <a:pt x="6" y="0"/>
                  </a:lnTo>
                  <a:lnTo>
                    <a:pt x="13" y="9"/>
                  </a:lnTo>
                  <a:lnTo>
                    <a:pt x="0" y="8"/>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52" name="Freeform 37"/>
            <p:cNvSpPr>
              <a:spLocks noChangeAspect="1"/>
            </p:cNvSpPr>
            <p:nvPr/>
          </p:nvSpPr>
          <p:spPr bwMode="auto">
            <a:xfrm>
              <a:off x="8037777" y="1533381"/>
              <a:ext cx="712982" cy="402643"/>
            </a:xfrm>
            <a:custGeom>
              <a:avLst/>
              <a:gdLst/>
              <a:ahLst/>
              <a:cxnLst>
                <a:cxn ang="0">
                  <a:pos x="23" y="56"/>
                </a:cxn>
                <a:cxn ang="0">
                  <a:pos x="43" y="59"/>
                </a:cxn>
                <a:cxn ang="0">
                  <a:pos x="97" y="57"/>
                </a:cxn>
                <a:cxn ang="0">
                  <a:pos x="87" y="65"/>
                </a:cxn>
                <a:cxn ang="0">
                  <a:pos x="74" y="79"/>
                </a:cxn>
                <a:cxn ang="0">
                  <a:pos x="109" y="80"/>
                </a:cxn>
                <a:cxn ang="0">
                  <a:pos x="154" y="60"/>
                </a:cxn>
                <a:cxn ang="0">
                  <a:pos x="214" y="67"/>
                </a:cxn>
                <a:cxn ang="0">
                  <a:pos x="155" y="106"/>
                </a:cxn>
                <a:cxn ang="0">
                  <a:pos x="71" y="86"/>
                </a:cxn>
                <a:cxn ang="0">
                  <a:pos x="71" y="102"/>
                </a:cxn>
                <a:cxn ang="0">
                  <a:pos x="135" y="127"/>
                </a:cxn>
                <a:cxn ang="0">
                  <a:pos x="88" y="127"/>
                </a:cxn>
                <a:cxn ang="0">
                  <a:pos x="79" y="145"/>
                </a:cxn>
                <a:cxn ang="0">
                  <a:pos x="96" y="137"/>
                </a:cxn>
                <a:cxn ang="0">
                  <a:pos x="81" y="156"/>
                </a:cxn>
                <a:cxn ang="0">
                  <a:pos x="93" y="167"/>
                </a:cxn>
                <a:cxn ang="0">
                  <a:pos x="97" y="174"/>
                </a:cxn>
                <a:cxn ang="0">
                  <a:pos x="67" y="177"/>
                </a:cxn>
                <a:cxn ang="0">
                  <a:pos x="44" y="187"/>
                </a:cxn>
                <a:cxn ang="0">
                  <a:pos x="84" y="203"/>
                </a:cxn>
                <a:cxn ang="0">
                  <a:pos x="111" y="197"/>
                </a:cxn>
                <a:cxn ang="0">
                  <a:pos x="125" y="196"/>
                </a:cxn>
                <a:cxn ang="0">
                  <a:pos x="141" y="205"/>
                </a:cxn>
                <a:cxn ang="0">
                  <a:pos x="165" y="187"/>
                </a:cxn>
                <a:cxn ang="0">
                  <a:pos x="178" y="173"/>
                </a:cxn>
                <a:cxn ang="0">
                  <a:pos x="207" y="156"/>
                </a:cxn>
                <a:cxn ang="0">
                  <a:pos x="219" y="147"/>
                </a:cxn>
                <a:cxn ang="0">
                  <a:pos x="221" y="131"/>
                </a:cxn>
                <a:cxn ang="0">
                  <a:pos x="183" y="121"/>
                </a:cxn>
                <a:cxn ang="0">
                  <a:pos x="182" y="118"/>
                </a:cxn>
                <a:cxn ang="0">
                  <a:pos x="262" y="106"/>
                </a:cxn>
                <a:cxn ang="0">
                  <a:pos x="279" y="93"/>
                </a:cxn>
                <a:cxn ang="0">
                  <a:pos x="355" y="52"/>
                </a:cxn>
                <a:cxn ang="0">
                  <a:pos x="298" y="51"/>
                </a:cxn>
                <a:cxn ang="0">
                  <a:pos x="397" y="31"/>
                </a:cxn>
                <a:cxn ang="0">
                  <a:pos x="365" y="8"/>
                </a:cxn>
                <a:cxn ang="0">
                  <a:pos x="236" y="0"/>
                </a:cxn>
                <a:cxn ang="0">
                  <a:pos x="219" y="3"/>
                </a:cxn>
                <a:cxn ang="0">
                  <a:pos x="197" y="22"/>
                </a:cxn>
                <a:cxn ang="0">
                  <a:pos x="153" y="13"/>
                </a:cxn>
                <a:cxn ang="0">
                  <a:pos x="116" y="14"/>
                </a:cxn>
                <a:cxn ang="0">
                  <a:pos x="139" y="36"/>
                </a:cxn>
                <a:cxn ang="0">
                  <a:pos x="86" y="37"/>
                </a:cxn>
              </a:cxnLst>
              <a:rect l="0" t="0" r="r" b="b"/>
              <a:pathLst>
                <a:path w="398" h="206">
                  <a:moveTo>
                    <a:pt x="0" y="48"/>
                  </a:moveTo>
                  <a:lnTo>
                    <a:pt x="36" y="48"/>
                  </a:lnTo>
                  <a:lnTo>
                    <a:pt x="23" y="56"/>
                  </a:lnTo>
                  <a:lnTo>
                    <a:pt x="72" y="50"/>
                  </a:lnTo>
                  <a:lnTo>
                    <a:pt x="29" y="56"/>
                  </a:lnTo>
                  <a:lnTo>
                    <a:pt x="43" y="59"/>
                  </a:lnTo>
                  <a:lnTo>
                    <a:pt x="28" y="60"/>
                  </a:lnTo>
                  <a:lnTo>
                    <a:pt x="34" y="65"/>
                  </a:lnTo>
                  <a:lnTo>
                    <a:pt x="97" y="57"/>
                  </a:lnTo>
                  <a:lnTo>
                    <a:pt x="36" y="70"/>
                  </a:lnTo>
                  <a:lnTo>
                    <a:pt x="62" y="79"/>
                  </a:lnTo>
                  <a:lnTo>
                    <a:pt x="87" y="65"/>
                  </a:lnTo>
                  <a:lnTo>
                    <a:pt x="129" y="63"/>
                  </a:lnTo>
                  <a:lnTo>
                    <a:pt x="84" y="68"/>
                  </a:lnTo>
                  <a:lnTo>
                    <a:pt x="74" y="79"/>
                  </a:lnTo>
                  <a:lnTo>
                    <a:pt x="100" y="81"/>
                  </a:lnTo>
                  <a:lnTo>
                    <a:pt x="129" y="69"/>
                  </a:lnTo>
                  <a:lnTo>
                    <a:pt x="109" y="80"/>
                  </a:lnTo>
                  <a:lnTo>
                    <a:pt x="129" y="80"/>
                  </a:lnTo>
                  <a:lnTo>
                    <a:pt x="158" y="72"/>
                  </a:lnTo>
                  <a:lnTo>
                    <a:pt x="154" y="60"/>
                  </a:lnTo>
                  <a:lnTo>
                    <a:pt x="186" y="51"/>
                  </a:lnTo>
                  <a:lnTo>
                    <a:pt x="163" y="71"/>
                  </a:lnTo>
                  <a:lnTo>
                    <a:pt x="214" y="67"/>
                  </a:lnTo>
                  <a:lnTo>
                    <a:pt x="111" y="86"/>
                  </a:lnTo>
                  <a:lnTo>
                    <a:pt x="134" y="106"/>
                  </a:lnTo>
                  <a:lnTo>
                    <a:pt x="155" y="106"/>
                  </a:lnTo>
                  <a:lnTo>
                    <a:pt x="144" y="110"/>
                  </a:lnTo>
                  <a:lnTo>
                    <a:pt x="104" y="89"/>
                  </a:lnTo>
                  <a:lnTo>
                    <a:pt x="71" y="86"/>
                  </a:lnTo>
                  <a:lnTo>
                    <a:pt x="70" y="95"/>
                  </a:lnTo>
                  <a:lnTo>
                    <a:pt x="85" y="99"/>
                  </a:lnTo>
                  <a:lnTo>
                    <a:pt x="71" y="102"/>
                  </a:lnTo>
                  <a:lnTo>
                    <a:pt x="111" y="124"/>
                  </a:lnTo>
                  <a:lnTo>
                    <a:pt x="95" y="125"/>
                  </a:lnTo>
                  <a:lnTo>
                    <a:pt x="135" y="127"/>
                  </a:lnTo>
                  <a:lnTo>
                    <a:pt x="112" y="132"/>
                  </a:lnTo>
                  <a:lnTo>
                    <a:pt x="124" y="139"/>
                  </a:lnTo>
                  <a:lnTo>
                    <a:pt x="88" y="127"/>
                  </a:lnTo>
                  <a:lnTo>
                    <a:pt x="67" y="132"/>
                  </a:lnTo>
                  <a:lnTo>
                    <a:pt x="59" y="151"/>
                  </a:lnTo>
                  <a:lnTo>
                    <a:pt x="79" y="145"/>
                  </a:lnTo>
                  <a:lnTo>
                    <a:pt x="76" y="151"/>
                  </a:lnTo>
                  <a:lnTo>
                    <a:pt x="83" y="151"/>
                  </a:lnTo>
                  <a:lnTo>
                    <a:pt x="96" y="137"/>
                  </a:lnTo>
                  <a:lnTo>
                    <a:pt x="91" y="149"/>
                  </a:lnTo>
                  <a:lnTo>
                    <a:pt x="103" y="150"/>
                  </a:lnTo>
                  <a:lnTo>
                    <a:pt x="81" y="156"/>
                  </a:lnTo>
                  <a:lnTo>
                    <a:pt x="95" y="156"/>
                  </a:lnTo>
                  <a:lnTo>
                    <a:pt x="83" y="159"/>
                  </a:lnTo>
                  <a:lnTo>
                    <a:pt x="93" y="167"/>
                  </a:lnTo>
                  <a:lnTo>
                    <a:pt x="109" y="167"/>
                  </a:lnTo>
                  <a:lnTo>
                    <a:pt x="124" y="153"/>
                  </a:lnTo>
                  <a:lnTo>
                    <a:pt x="97" y="174"/>
                  </a:lnTo>
                  <a:lnTo>
                    <a:pt x="71" y="158"/>
                  </a:lnTo>
                  <a:lnTo>
                    <a:pt x="48" y="160"/>
                  </a:lnTo>
                  <a:lnTo>
                    <a:pt x="67" y="177"/>
                  </a:lnTo>
                  <a:lnTo>
                    <a:pt x="34" y="186"/>
                  </a:lnTo>
                  <a:lnTo>
                    <a:pt x="38" y="198"/>
                  </a:lnTo>
                  <a:lnTo>
                    <a:pt x="44" y="187"/>
                  </a:lnTo>
                  <a:lnTo>
                    <a:pt x="45" y="198"/>
                  </a:lnTo>
                  <a:lnTo>
                    <a:pt x="68" y="193"/>
                  </a:lnTo>
                  <a:lnTo>
                    <a:pt x="84" y="203"/>
                  </a:lnTo>
                  <a:lnTo>
                    <a:pt x="96" y="202"/>
                  </a:lnTo>
                  <a:lnTo>
                    <a:pt x="88" y="194"/>
                  </a:lnTo>
                  <a:lnTo>
                    <a:pt x="111" y="197"/>
                  </a:lnTo>
                  <a:lnTo>
                    <a:pt x="109" y="189"/>
                  </a:lnTo>
                  <a:lnTo>
                    <a:pt x="119" y="198"/>
                  </a:lnTo>
                  <a:lnTo>
                    <a:pt x="125" y="196"/>
                  </a:lnTo>
                  <a:lnTo>
                    <a:pt x="122" y="190"/>
                  </a:lnTo>
                  <a:lnTo>
                    <a:pt x="141" y="196"/>
                  </a:lnTo>
                  <a:lnTo>
                    <a:pt x="141" y="205"/>
                  </a:lnTo>
                  <a:lnTo>
                    <a:pt x="175" y="196"/>
                  </a:lnTo>
                  <a:lnTo>
                    <a:pt x="181" y="184"/>
                  </a:lnTo>
                  <a:lnTo>
                    <a:pt x="165" y="187"/>
                  </a:lnTo>
                  <a:lnTo>
                    <a:pt x="165" y="176"/>
                  </a:lnTo>
                  <a:lnTo>
                    <a:pt x="129" y="176"/>
                  </a:lnTo>
                  <a:lnTo>
                    <a:pt x="178" y="173"/>
                  </a:lnTo>
                  <a:lnTo>
                    <a:pt x="186" y="165"/>
                  </a:lnTo>
                  <a:lnTo>
                    <a:pt x="178" y="155"/>
                  </a:lnTo>
                  <a:lnTo>
                    <a:pt x="207" y="156"/>
                  </a:lnTo>
                  <a:lnTo>
                    <a:pt x="213" y="151"/>
                  </a:lnTo>
                  <a:lnTo>
                    <a:pt x="193" y="149"/>
                  </a:lnTo>
                  <a:lnTo>
                    <a:pt x="219" y="147"/>
                  </a:lnTo>
                  <a:lnTo>
                    <a:pt x="202" y="140"/>
                  </a:lnTo>
                  <a:lnTo>
                    <a:pt x="222" y="136"/>
                  </a:lnTo>
                  <a:lnTo>
                    <a:pt x="221" y="131"/>
                  </a:lnTo>
                  <a:lnTo>
                    <a:pt x="184" y="127"/>
                  </a:lnTo>
                  <a:lnTo>
                    <a:pt x="205" y="123"/>
                  </a:lnTo>
                  <a:lnTo>
                    <a:pt x="183" y="121"/>
                  </a:lnTo>
                  <a:lnTo>
                    <a:pt x="222" y="125"/>
                  </a:lnTo>
                  <a:lnTo>
                    <a:pt x="224" y="120"/>
                  </a:lnTo>
                  <a:lnTo>
                    <a:pt x="182" y="118"/>
                  </a:lnTo>
                  <a:lnTo>
                    <a:pt x="237" y="110"/>
                  </a:lnTo>
                  <a:lnTo>
                    <a:pt x="221" y="103"/>
                  </a:lnTo>
                  <a:lnTo>
                    <a:pt x="262" y="106"/>
                  </a:lnTo>
                  <a:lnTo>
                    <a:pt x="273" y="95"/>
                  </a:lnTo>
                  <a:lnTo>
                    <a:pt x="254" y="94"/>
                  </a:lnTo>
                  <a:lnTo>
                    <a:pt x="279" y="93"/>
                  </a:lnTo>
                  <a:lnTo>
                    <a:pt x="276" y="84"/>
                  </a:lnTo>
                  <a:lnTo>
                    <a:pt x="288" y="86"/>
                  </a:lnTo>
                  <a:lnTo>
                    <a:pt x="355" y="52"/>
                  </a:lnTo>
                  <a:lnTo>
                    <a:pt x="282" y="64"/>
                  </a:lnTo>
                  <a:lnTo>
                    <a:pt x="322" y="50"/>
                  </a:lnTo>
                  <a:lnTo>
                    <a:pt x="298" y="51"/>
                  </a:lnTo>
                  <a:lnTo>
                    <a:pt x="291" y="45"/>
                  </a:lnTo>
                  <a:lnTo>
                    <a:pt x="338" y="48"/>
                  </a:lnTo>
                  <a:lnTo>
                    <a:pt x="397" y="31"/>
                  </a:lnTo>
                  <a:lnTo>
                    <a:pt x="396" y="22"/>
                  </a:lnTo>
                  <a:lnTo>
                    <a:pt x="372" y="22"/>
                  </a:lnTo>
                  <a:lnTo>
                    <a:pt x="365" y="8"/>
                  </a:lnTo>
                  <a:lnTo>
                    <a:pt x="298" y="15"/>
                  </a:lnTo>
                  <a:lnTo>
                    <a:pt x="326" y="5"/>
                  </a:lnTo>
                  <a:lnTo>
                    <a:pt x="236" y="0"/>
                  </a:lnTo>
                  <a:lnTo>
                    <a:pt x="229" y="7"/>
                  </a:lnTo>
                  <a:lnTo>
                    <a:pt x="236" y="10"/>
                  </a:lnTo>
                  <a:lnTo>
                    <a:pt x="219" y="3"/>
                  </a:lnTo>
                  <a:lnTo>
                    <a:pt x="179" y="4"/>
                  </a:lnTo>
                  <a:lnTo>
                    <a:pt x="207" y="18"/>
                  </a:lnTo>
                  <a:lnTo>
                    <a:pt x="197" y="22"/>
                  </a:lnTo>
                  <a:lnTo>
                    <a:pt x="183" y="8"/>
                  </a:lnTo>
                  <a:lnTo>
                    <a:pt x="146" y="6"/>
                  </a:lnTo>
                  <a:lnTo>
                    <a:pt x="153" y="13"/>
                  </a:lnTo>
                  <a:lnTo>
                    <a:pt x="125" y="10"/>
                  </a:lnTo>
                  <a:lnTo>
                    <a:pt x="139" y="20"/>
                  </a:lnTo>
                  <a:lnTo>
                    <a:pt x="116" y="14"/>
                  </a:lnTo>
                  <a:lnTo>
                    <a:pt x="124" y="20"/>
                  </a:lnTo>
                  <a:lnTo>
                    <a:pt x="111" y="22"/>
                  </a:lnTo>
                  <a:lnTo>
                    <a:pt x="139" y="36"/>
                  </a:lnTo>
                  <a:lnTo>
                    <a:pt x="77" y="21"/>
                  </a:lnTo>
                  <a:lnTo>
                    <a:pt x="62" y="32"/>
                  </a:lnTo>
                  <a:lnTo>
                    <a:pt x="86" y="37"/>
                  </a:lnTo>
                  <a:lnTo>
                    <a:pt x="45" y="33"/>
                  </a:lnTo>
                  <a:lnTo>
                    <a:pt x="0" y="48"/>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53" name="Freeform 38"/>
            <p:cNvSpPr>
              <a:spLocks noChangeAspect="1"/>
            </p:cNvSpPr>
            <p:nvPr/>
          </p:nvSpPr>
          <p:spPr bwMode="auto">
            <a:xfrm>
              <a:off x="8085419" y="2048763"/>
              <a:ext cx="663698" cy="522541"/>
            </a:xfrm>
            <a:custGeom>
              <a:avLst/>
              <a:gdLst/>
              <a:ahLst/>
              <a:cxnLst>
                <a:cxn ang="0">
                  <a:pos x="2" y="31"/>
                </a:cxn>
                <a:cxn ang="0">
                  <a:pos x="44" y="0"/>
                </a:cxn>
                <a:cxn ang="0">
                  <a:pos x="42" y="31"/>
                </a:cxn>
                <a:cxn ang="0">
                  <a:pos x="64" y="63"/>
                </a:cxn>
                <a:cxn ang="0">
                  <a:pos x="65" y="68"/>
                </a:cxn>
                <a:cxn ang="0">
                  <a:pos x="52" y="46"/>
                </a:cxn>
                <a:cxn ang="0">
                  <a:pos x="56" y="24"/>
                </a:cxn>
                <a:cxn ang="0">
                  <a:pos x="57" y="20"/>
                </a:cxn>
                <a:cxn ang="0">
                  <a:pos x="64" y="13"/>
                </a:cxn>
                <a:cxn ang="0">
                  <a:pos x="93" y="4"/>
                </a:cxn>
                <a:cxn ang="0">
                  <a:pos x="110" y="16"/>
                </a:cxn>
                <a:cxn ang="0">
                  <a:pos x="117" y="47"/>
                </a:cxn>
                <a:cxn ang="0">
                  <a:pos x="139" y="40"/>
                </a:cxn>
                <a:cxn ang="0">
                  <a:pos x="190" y="35"/>
                </a:cxn>
                <a:cxn ang="0">
                  <a:pos x="194" y="55"/>
                </a:cxn>
                <a:cxn ang="0">
                  <a:pos x="207" y="59"/>
                </a:cxn>
                <a:cxn ang="0">
                  <a:pos x="227" y="54"/>
                </a:cxn>
                <a:cxn ang="0">
                  <a:pos x="244" y="66"/>
                </a:cxn>
                <a:cxn ang="0">
                  <a:pos x="250" y="68"/>
                </a:cxn>
                <a:cxn ang="0">
                  <a:pos x="261" y="73"/>
                </a:cxn>
                <a:cxn ang="0">
                  <a:pos x="279" y="80"/>
                </a:cxn>
                <a:cxn ang="0">
                  <a:pos x="276" y="88"/>
                </a:cxn>
                <a:cxn ang="0">
                  <a:pos x="283" y="86"/>
                </a:cxn>
                <a:cxn ang="0">
                  <a:pos x="273" y="103"/>
                </a:cxn>
                <a:cxn ang="0">
                  <a:pos x="278" y="112"/>
                </a:cxn>
                <a:cxn ang="0">
                  <a:pos x="280" y="124"/>
                </a:cxn>
                <a:cxn ang="0">
                  <a:pos x="326" y="137"/>
                </a:cxn>
                <a:cxn ang="0">
                  <a:pos x="348" y="155"/>
                </a:cxn>
                <a:cxn ang="0">
                  <a:pos x="370" y="167"/>
                </a:cxn>
                <a:cxn ang="0">
                  <a:pos x="355" y="175"/>
                </a:cxn>
                <a:cxn ang="0">
                  <a:pos x="355" y="191"/>
                </a:cxn>
                <a:cxn ang="0">
                  <a:pos x="342" y="206"/>
                </a:cxn>
                <a:cxn ang="0">
                  <a:pos x="284" y="174"/>
                </a:cxn>
                <a:cxn ang="0">
                  <a:pos x="286" y="191"/>
                </a:cxn>
                <a:cxn ang="0">
                  <a:pos x="302" y="208"/>
                </a:cxn>
                <a:cxn ang="0">
                  <a:pos x="320" y="222"/>
                </a:cxn>
                <a:cxn ang="0">
                  <a:pos x="327" y="253"/>
                </a:cxn>
                <a:cxn ang="0">
                  <a:pos x="309" y="266"/>
                </a:cxn>
                <a:cxn ang="0">
                  <a:pos x="233" y="233"/>
                </a:cxn>
                <a:cxn ang="0">
                  <a:pos x="221" y="225"/>
                </a:cxn>
                <a:cxn ang="0">
                  <a:pos x="197" y="206"/>
                </a:cxn>
                <a:cxn ang="0">
                  <a:pos x="187" y="211"/>
                </a:cxn>
                <a:cxn ang="0">
                  <a:pos x="154" y="211"/>
                </a:cxn>
                <a:cxn ang="0">
                  <a:pos x="212" y="194"/>
                </a:cxn>
                <a:cxn ang="0">
                  <a:pos x="228" y="155"/>
                </a:cxn>
                <a:cxn ang="0">
                  <a:pos x="195" y="120"/>
                </a:cxn>
                <a:cxn ang="0">
                  <a:pos x="173" y="124"/>
                </a:cxn>
                <a:cxn ang="0">
                  <a:pos x="183" y="110"/>
                </a:cxn>
                <a:cxn ang="0">
                  <a:pos x="160" y="88"/>
                </a:cxn>
                <a:cxn ang="0">
                  <a:pos x="144" y="96"/>
                </a:cxn>
                <a:cxn ang="0">
                  <a:pos x="118" y="99"/>
                </a:cxn>
                <a:cxn ang="0">
                  <a:pos x="7" y="68"/>
                </a:cxn>
                <a:cxn ang="0">
                  <a:pos x="0" y="60"/>
                </a:cxn>
              </a:cxnLst>
              <a:rect l="0" t="0" r="r" b="b"/>
              <a:pathLst>
                <a:path w="371" h="267">
                  <a:moveTo>
                    <a:pt x="0" y="60"/>
                  </a:moveTo>
                  <a:lnTo>
                    <a:pt x="2" y="31"/>
                  </a:lnTo>
                  <a:lnTo>
                    <a:pt x="18" y="10"/>
                  </a:lnTo>
                  <a:lnTo>
                    <a:pt x="44" y="0"/>
                  </a:lnTo>
                  <a:lnTo>
                    <a:pt x="64" y="4"/>
                  </a:lnTo>
                  <a:lnTo>
                    <a:pt x="42" y="31"/>
                  </a:lnTo>
                  <a:lnTo>
                    <a:pt x="48" y="47"/>
                  </a:lnTo>
                  <a:lnTo>
                    <a:pt x="64" y="63"/>
                  </a:lnTo>
                  <a:lnTo>
                    <a:pt x="44" y="69"/>
                  </a:lnTo>
                  <a:lnTo>
                    <a:pt x="65" y="68"/>
                  </a:lnTo>
                  <a:lnTo>
                    <a:pt x="69" y="55"/>
                  </a:lnTo>
                  <a:lnTo>
                    <a:pt x="52" y="46"/>
                  </a:lnTo>
                  <a:lnTo>
                    <a:pt x="65" y="37"/>
                  </a:lnTo>
                  <a:lnTo>
                    <a:pt x="56" y="24"/>
                  </a:lnTo>
                  <a:lnTo>
                    <a:pt x="77" y="27"/>
                  </a:lnTo>
                  <a:lnTo>
                    <a:pt x="57" y="20"/>
                  </a:lnTo>
                  <a:lnTo>
                    <a:pt x="79" y="22"/>
                  </a:lnTo>
                  <a:lnTo>
                    <a:pt x="64" y="13"/>
                  </a:lnTo>
                  <a:lnTo>
                    <a:pt x="82" y="13"/>
                  </a:lnTo>
                  <a:lnTo>
                    <a:pt x="93" y="4"/>
                  </a:lnTo>
                  <a:lnTo>
                    <a:pt x="109" y="4"/>
                  </a:lnTo>
                  <a:lnTo>
                    <a:pt x="110" y="16"/>
                  </a:lnTo>
                  <a:lnTo>
                    <a:pt x="121" y="20"/>
                  </a:lnTo>
                  <a:lnTo>
                    <a:pt x="117" y="47"/>
                  </a:lnTo>
                  <a:lnTo>
                    <a:pt x="132" y="35"/>
                  </a:lnTo>
                  <a:lnTo>
                    <a:pt x="139" y="40"/>
                  </a:lnTo>
                  <a:lnTo>
                    <a:pt x="160" y="27"/>
                  </a:lnTo>
                  <a:lnTo>
                    <a:pt x="190" y="35"/>
                  </a:lnTo>
                  <a:lnTo>
                    <a:pt x="204" y="47"/>
                  </a:lnTo>
                  <a:lnTo>
                    <a:pt x="194" y="55"/>
                  </a:lnTo>
                  <a:lnTo>
                    <a:pt x="212" y="51"/>
                  </a:lnTo>
                  <a:lnTo>
                    <a:pt x="207" y="59"/>
                  </a:lnTo>
                  <a:lnTo>
                    <a:pt x="218" y="63"/>
                  </a:lnTo>
                  <a:lnTo>
                    <a:pt x="227" y="54"/>
                  </a:lnTo>
                  <a:lnTo>
                    <a:pt x="240" y="58"/>
                  </a:lnTo>
                  <a:lnTo>
                    <a:pt x="244" y="66"/>
                  </a:lnTo>
                  <a:lnTo>
                    <a:pt x="233" y="68"/>
                  </a:lnTo>
                  <a:lnTo>
                    <a:pt x="250" y="68"/>
                  </a:lnTo>
                  <a:lnTo>
                    <a:pt x="247" y="79"/>
                  </a:lnTo>
                  <a:lnTo>
                    <a:pt x="261" y="73"/>
                  </a:lnTo>
                  <a:lnTo>
                    <a:pt x="252" y="82"/>
                  </a:lnTo>
                  <a:lnTo>
                    <a:pt x="279" y="80"/>
                  </a:lnTo>
                  <a:lnTo>
                    <a:pt x="264" y="88"/>
                  </a:lnTo>
                  <a:lnTo>
                    <a:pt x="276" y="88"/>
                  </a:lnTo>
                  <a:lnTo>
                    <a:pt x="272" y="95"/>
                  </a:lnTo>
                  <a:lnTo>
                    <a:pt x="283" y="86"/>
                  </a:lnTo>
                  <a:lnTo>
                    <a:pt x="295" y="95"/>
                  </a:lnTo>
                  <a:lnTo>
                    <a:pt x="273" y="103"/>
                  </a:lnTo>
                  <a:lnTo>
                    <a:pt x="304" y="110"/>
                  </a:lnTo>
                  <a:lnTo>
                    <a:pt x="278" y="112"/>
                  </a:lnTo>
                  <a:lnTo>
                    <a:pt x="287" y="116"/>
                  </a:lnTo>
                  <a:lnTo>
                    <a:pt x="280" y="124"/>
                  </a:lnTo>
                  <a:lnTo>
                    <a:pt x="311" y="140"/>
                  </a:lnTo>
                  <a:lnTo>
                    <a:pt x="326" y="137"/>
                  </a:lnTo>
                  <a:lnTo>
                    <a:pt x="333" y="156"/>
                  </a:lnTo>
                  <a:lnTo>
                    <a:pt x="348" y="155"/>
                  </a:lnTo>
                  <a:lnTo>
                    <a:pt x="347" y="163"/>
                  </a:lnTo>
                  <a:lnTo>
                    <a:pt x="370" y="167"/>
                  </a:lnTo>
                  <a:lnTo>
                    <a:pt x="366" y="177"/>
                  </a:lnTo>
                  <a:lnTo>
                    <a:pt x="355" y="175"/>
                  </a:lnTo>
                  <a:lnTo>
                    <a:pt x="360" y="182"/>
                  </a:lnTo>
                  <a:lnTo>
                    <a:pt x="355" y="191"/>
                  </a:lnTo>
                  <a:lnTo>
                    <a:pt x="344" y="187"/>
                  </a:lnTo>
                  <a:lnTo>
                    <a:pt x="342" y="206"/>
                  </a:lnTo>
                  <a:lnTo>
                    <a:pt x="299" y="171"/>
                  </a:lnTo>
                  <a:lnTo>
                    <a:pt x="284" y="174"/>
                  </a:lnTo>
                  <a:lnTo>
                    <a:pt x="295" y="182"/>
                  </a:lnTo>
                  <a:lnTo>
                    <a:pt x="286" y="191"/>
                  </a:lnTo>
                  <a:lnTo>
                    <a:pt x="293" y="191"/>
                  </a:lnTo>
                  <a:lnTo>
                    <a:pt x="302" y="208"/>
                  </a:lnTo>
                  <a:lnTo>
                    <a:pt x="322" y="212"/>
                  </a:lnTo>
                  <a:lnTo>
                    <a:pt x="320" y="222"/>
                  </a:lnTo>
                  <a:lnTo>
                    <a:pt x="332" y="230"/>
                  </a:lnTo>
                  <a:lnTo>
                    <a:pt x="327" y="253"/>
                  </a:lnTo>
                  <a:lnTo>
                    <a:pt x="273" y="229"/>
                  </a:lnTo>
                  <a:lnTo>
                    <a:pt x="309" y="266"/>
                  </a:lnTo>
                  <a:lnTo>
                    <a:pt x="242" y="245"/>
                  </a:lnTo>
                  <a:lnTo>
                    <a:pt x="233" y="233"/>
                  </a:lnTo>
                  <a:lnTo>
                    <a:pt x="242" y="232"/>
                  </a:lnTo>
                  <a:lnTo>
                    <a:pt x="221" y="225"/>
                  </a:lnTo>
                  <a:lnTo>
                    <a:pt x="214" y="211"/>
                  </a:lnTo>
                  <a:lnTo>
                    <a:pt x="197" y="206"/>
                  </a:lnTo>
                  <a:lnTo>
                    <a:pt x="196" y="216"/>
                  </a:lnTo>
                  <a:lnTo>
                    <a:pt x="187" y="211"/>
                  </a:lnTo>
                  <a:lnTo>
                    <a:pt x="172" y="220"/>
                  </a:lnTo>
                  <a:lnTo>
                    <a:pt x="154" y="211"/>
                  </a:lnTo>
                  <a:lnTo>
                    <a:pt x="163" y="194"/>
                  </a:lnTo>
                  <a:lnTo>
                    <a:pt x="212" y="194"/>
                  </a:lnTo>
                  <a:lnTo>
                    <a:pt x="200" y="178"/>
                  </a:lnTo>
                  <a:lnTo>
                    <a:pt x="228" y="155"/>
                  </a:lnTo>
                  <a:lnTo>
                    <a:pt x="209" y="123"/>
                  </a:lnTo>
                  <a:lnTo>
                    <a:pt x="195" y="120"/>
                  </a:lnTo>
                  <a:lnTo>
                    <a:pt x="203" y="116"/>
                  </a:lnTo>
                  <a:lnTo>
                    <a:pt x="173" y="124"/>
                  </a:lnTo>
                  <a:lnTo>
                    <a:pt x="172" y="115"/>
                  </a:lnTo>
                  <a:lnTo>
                    <a:pt x="183" y="110"/>
                  </a:lnTo>
                  <a:lnTo>
                    <a:pt x="161" y="98"/>
                  </a:lnTo>
                  <a:lnTo>
                    <a:pt x="160" y="88"/>
                  </a:lnTo>
                  <a:lnTo>
                    <a:pt x="139" y="83"/>
                  </a:lnTo>
                  <a:lnTo>
                    <a:pt x="144" y="96"/>
                  </a:lnTo>
                  <a:lnTo>
                    <a:pt x="108" y="91"/>
                  </a:lnTo>
                  <a:lnTo>
                    <a:pt x="118" y="99"/>
                  </a:lnTo>
                  <a:lnTo>
                    <a:pt x="24" y="86"/>
                  </a:lnTo>
                  <a:lnTo>
                    <a:pt x="7" y="68"/>
                  </a:lnTo>
                  <a:lnTo>
                    <a:pt x="37" y="69"/>
                  </a:lnTo>
                  <a:lnTo>
                    <a:pt x="0" y="60"/>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54" name="Freeform 39"/>
            <p:cNvSpPr>
              <a:spLocks noChangeAspect="1"/>
            </p:cNvSpPr>
            <p:nvPr/>
          </p:nvSpPr>
          <p:spPr bwMode="auto">
            <a:xfrm>
              <a:off x="8151131" y="2406668"/>
              <a:ext cx="156067" cy="118108"/>
            </a:xfrm>
            <a:custGeom>
              <a:avLst/>
              <a:gdLst/>
              <a:ahLst/>
              <a:cxnLst>
                <a:cxn ang="0">
                  <a:pos x="0" y="48"/>
                </a:cxn>
                <a:cxn ang="0">
                  <a:pos x="13" y="37"/>
                </a:cxn>
                <a:cxn ang="0">
                  <a:pos x="20" y="0"/>
                </a:cxn>
                <a:cxn ang="0">
                  <a:pos x="27" y="14"/>
                </a:cxn>
                <a:cxn ang="0">
                  <a:pos x="48" y="17"/>
                </a:cxn>
                <a:cxn ang="0">
                  <a:pos x="86" y="43"/>
                </a:cxn>
                <a:cxn ang="0">
                  <a:pos x="81" y="52"/>
                </a:cxn>
                <a:cxn ang="0">
                  <a:pos x="46" y="40"/>
                </a:cxn>
                <a:cxn ang="0">
                  <a:pos x="25" y="59"/>
                </a:cxn>
                <a:cxn ang="0">
                  <a:pos x="19" y="43"/>
                </a:cxn>
                <a:cxn ang="0">
                  <a:pos x="0" y="48"/>
                </a:cxn>
              </a:cxnLst>
              <a:rect l="0" t="0" r="r" b="b"/>
              <a:pathLst>
                <a:path w="87" h="60">
                  <a:moveTo>
                    <a:pt x="0" y="48"/>
                  </a:moveTo>
                  <a:lnTo>
                    <a:pt x="13" y="37"/>
                  </a:lnTo>
                  <a:lnTo>
                    <a:pt x="20" y="0"/>
                  </a:lnTo>
                  <a:lnTo>
                    <a:pt x="27" y="14"/>
                  </a:lnTo>
                  <a:lnTo>
                    <a:pt x="48" y="17"/>
                  </a:lnTo>
                  <a:lnTo>
                    <a:pt x="86" y="43"/>
                  </a:lnTo>
                  <a:lnTo>
                    <a:pt x="81" y="52"/>
                  </a:lnTo>
                  <a:lnTo>
                    <a:pt x="46" y="40"/>
                  </a:lnTo>
                  <a:lnTo>
                    <a:pt x="25" y="59"/>
                  </a:lnTo>
                  <a:lnTo>
                    <a:pt x="19" y="43"/>
                  </a:lnTo>
                  <a:lnTo>
                    <a:pt x="0" y="48"/>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55" name="Freeform 40"/>
            <p:cNvSpPr>
              <a:spLocks noChangeAspect="1"/>
            </p:cNvSpPr>
            <p:nvPr/>
          </p:nvSpPr>
          <p:spPr bwMode="auto">
            <a:xfrm>
              <a:off x="8793472" y="2941735"/>
              <a:ext cx="157710" cy="168215"/>
            </a:xfrm>
            <a:custGeom>
              <a:avLst/>
              <a:gdLst/>
              <a:ahLst/>
              <a:cxnLst>
                <a:cxn ang="0">
                  <a:pos x="0" y="66"/>
                </a:cxn>
                <a:cxn ang="0">
                  <a:pos x="36" y="5"/>
                </a:cxn>
                <a:cxn ang="0">
                  <a:pos x="50" y="0"/>
                </a:cxn>
                <a:cxn ang="0">
                  <a:pos x="33" y="34"/>
                </a:cxn>
                <a:cxn ang="0">
                  <a:pos x="44" y="26"/>
                </a:cxn>
                <a:cxn ang="0">
                  <a:pos x="52" y="40"/>
                </a:cxn>
                <a:cxn ang="0">
                  <a:pos x="74" y="40"/>
                </a:cxn>
                <a:cxn ang="0">
                  <a:pos x="70" y="53"/>
                </a:cxn>
                <a:cxn ang="0">
                  <a:pos x="82" y="52"/>
                </a:cxn>
                <a:cxn ang="0">
                  <a:pos x="73" y="65"/>
                </a:cxn>
                <a:cxn ang="0">
                  <a:pos x="84" y="57"/>
                </a:cxn>
                <a:cxn ang="0">
                  <a:pos x="87" y="71"/>
                </a:cxn>
                <a:cxn ang="0">
                  <a:pos x="76" y="85"/>
                </a:cxn>
                <a:cxn ang="0">
                  <a:pos x="74" y="74"/>
                </a:cxn>
                <a:cxn ang="0">
                  <a:pos x="70" y="80"/>
                </a:cxn>
                <a:cxn ang="0">
                  <a:pos x="70" y="63"/>
                </a:cxn>
                <a:cxn ang="0">
                  <a:pos x="48" y="80"/>
                </a:cxn>
                <a:cxn ang="0">
                  <a:pos x="61" y="69"/>
                </a:cxn>
                <a:cxn ang="0">
                  <a:pos x="42" y="71"/>
                </a:cxn>
                <a:cxn ang="0">
                  <a:pos x="47" y="64"/>
                </a:cxn>
                <a:cxn ang="0">
                  <a:pos x="0" y="66"/>
                </a:cxn>
              </a:cxnLst>
              <a:rect l="0" t="0" r="r" b="b"/>
              <a:pathLst>
                <a:path w="88" h="86">
                  <a:moveTo>
                    <a:pt x="0" y="66"/>
                  </a:moveTo>
                  <a:lnTo>
                    <a:pt x="36" y="5"/>
                  </a:lnTo>
                  <a:lnTo>
                    <a:pt x="50" y="0"/>
                  </a:lnTo>
                  <a:lnTo>
                    <a:pt x="33" y="34"/>
                  </a:lnTo>
                  <a:lnTo>
                    <a:pt x="44" y="26"/>
                  </a:lnTo>
                  <a:lnTo>
                    <a:pt x="52" y="40"/>
                  </a:lnTo>
                  <a:lnTo>
                    <a:pt x="74" y="40"/>
                  </a:lnTo>
                  <a:lnTo>
                    <a:pt x="70" y="53"/>
                  </a:lnTo>
                  <a:lnTo>
                    <a:pt x="82" y="52"/>
                  </a:lnTo>
                  <a:lnTo>
                    <a:pt x="73" y="65"/>
                  </a:lnTo>
                  <a:lnTo>
                    <a:pt x="84" y="57"/>
                  </a:lnTo>
                  <a:lnTo>
                    <a:pt x="87" y="71"/>
                  </a:lnTo>
                  <a:lnTo>
                    <a:pt x="76" y="85"/>
                  </a:lnTo>
                  <a:lnTo>
                    <a:pt x="74" y="74"/>
                  </a:lnTo>
                  <a:lnTo>
                    <a:pt x="70" y="80"/>
                  </a:lnTo>
                  <a:lnTo>
                    <a:pt x="70" y="63"/>
                  </a:lnTo>
                  <a:lnTo>
                    <a:pt x="48" y="80"/>
                  </a:lnTo>
                  <a:lnTo>
                    <a:pt x="61" y="69"/>
                  </a:lnTo>
                  <a:lnTo>
                    <a:pt x="42" y="71"/>
                  </a:lnTo>
                  <a:lnTo>
                    <a:pt x="47" y="64"/>
                  </a:lnTo>
                  <a:lnTo>
                    <a:pt x="0" y="66"/>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56" name="Freeform 41"/>
            <p:cNvSpPr>
              <a:spLocks noChangeAspect="1"/>
            </p:cNvSpPr>
            <p:nvPr/>
          </p:nvSpPr>
          <p:spPr bwMode="auto">
            <a:xfrm>
              <a:off x="12013391" y="4133557"/>
              <a:ext cx="44356" cy="98424"/>
            </a:xfrm>
            <a:custGeom>
              <a:avLst/>
              <a:gdLst/>
              <a:ahLst/>
              <a:cxnLst>
                <a:cxn ang="0">
                  <a:pos x="0" y="0"/>
                </a:cxn>
                <a:cxn ang="0">
                  <a:pos x="3" y="49"/>
                </a:cxn>
                <a:cxn ang="0">
                  <a:pos x="24" y="40"/>
                </a:cxn>
                <a:cxn ang="0">
                  <a:pos x="14" y="11"/>
                </a:cxn>
                <a:cxn ang="0">
                  <a:pos x="0" y="0"/>
                </a:cxn>
              </a:cxnLst>
              <a:rect l="0" t="0" r="r" b="b"/>
              <a:pathLst>
                <a:path w="25" h="50">
                  <a:moveTo>
                    <a:pt x="0" y="0"/>
                  </a:moveTo>
                  <a:lnTo>
                    <a:pt x="3" y="49"/>
                  </a:lnTo>
                  <a:lnTo>
                    <a:pt x="24" y="40"/>
                  </a:lnTo>
                  <a:lnTo>
                    <a:pt x="14" y="11"/>
                  </a:lnTo>
                  <a:lnTo>
                    <a:pt x="0" y="0"/>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57" name="Freeform 42"/>
            <p:cNvSpPr>
              <a:spLocks noChangeAspect="1"/>
            </p:cNvSpPr>
            <p:nvPr/>
          </p:nvSpPr>
          <p:spPr bwMode="auto">
            <a:xfrm>
              <a:off x="8422196" y="4829681"/>
              <a:ext cx="192209" cy="1066555"/>
            </a:xfrm>
            <a:custGeom>
              <a:avLst/>
              <a:gdLst/>
              <a:ahLst/>
              <a:cxnLst>
                <a:cxn ang="0">
                  <a:pos x="0" y="426"/>
                </a:cxn>
                <a:cxn ang="0">
                  <a:pos x="7" y="412"/>
                </a:cxn>
                <a:cxn ang="0">
                  <a:pos x="22" y="423"/>
                </a:cxn>
                <a:cxn ang="0">
                  <a:pos x="36" y="394"/>
                </a:cxn>
                <a:cxn ang="0">
                  <a:pos x="30" y="384"/>
                </a:cxn>
                <a:cxn ang="0">
                  <a:pos x="41" y="345"/>
                </a:cxn>
                <a:cxn ang="0">
                  <a:pos x="22" y="342"/>
                </a:cxn>
                <a:cxn ang="0">
                  <a:pos x="24" y="279"/>
                </a:cxn>
                <a:cxn ang="0">
                  <a:pos x="51" y="214"/>
                </a:cxn>
                <a:cxn ang="0">
                  <a:pos x="51" y="159"/>
                </a:cxn>
                <a:cxn ang="0">
                  <a:pos x="69" y="55"/>
                </a:cxn>
                <a:cxn ang="0">
                  <a:pos x="63" y="9"/>
                </a:cxn>
                <a:cxn ang="0">
                  <a:pos x="76" y="0"/>
                </a:cxn>
                <a:cxn ang="0">
                  <a:pos x="90" y="24"/>
                </a:cxn>
                <a:cxn ang="0">
                  <a:pos x="97" y="72"/>
                </a:cxn>
                <a:cxn ang="0">
                  <a:pos x="107" y="73"/>
                </a:cxn>
                <a:cxn ang="0">
                  <a:pos x="105" y="89"/>
                </a:cxn>
                <a:cxn ang="0">
                  <a:pos x="91" y="96"/>
                </a:cxn>
                <a:cxn ang="0">
                  <a:pos x="91" y="128"/>
                </a:cxn>
                <a:cxn ang="0">
                  <a:pos x="76" y="146"/>
                </a:cxn>
                <a:cxn ang="0">
                  <a:pos x="64" y="191"/>
                </a:cxn>
                <a:cxn ang="0">
                  <a:pos x="73" y="233"/>
                </a:cxn>
                <a:cxn ang="0">
                  <a:pos x="56" y="269"/>
                </a:cxn>
                <a:cxn ang="0">
                  <a:pos x="45" y="359"/>
                </a:cxn>
                <a:cxn ang="0">
                  <a:pos x="54" y="392"/>
                </a:cxn>
                <a:cxn ang="0">
                  <a:pos x="46" y="394"/>
                </a:cxn>
                <a:cxn ang="0">
                  <a:pos x="50" y="424"/>
                </a:cxn>
                <a:cxn ang="0">
                  <a:pos x="28" y="484"/>
                </a:cxn>
                <a:cxn ang="0">
                  <a:pos x="30" y="494"/>
                </a:cxn>
                <a:cxn ang="0">
                  <a:pos x="40" y="491"/>
                </a:cxn>
                <a:cxn ang="0">
                  <a:pos x="45" y="514"/>
                </a:cxn>
                <a:cxn ang="0">
                  <a:pos x="91" y="519"/>
                </a:cxn>
                <a:cxn ang="0">
                  <a:pos x="60" y="528"/>
                </a:cxn>
                <a:cxn ang="0">
                  <a:pos x="56" y="545"/>
                </a:cxn>
                <a:cxn ang="0">
                  <a:pos x="42" y="541"/>
                </a:cxn>
                <a:cxn ang="0">
                  <a:pos x="57" y="530"/>
                </a:cxn>
                <a:cxn ang="0">
                  <a:pos x="35" y="525"/>
                </a:cxn>
                <a:cxn ang="0">
                  <a:pos x="33" y="505"/>
                </a:cxn>
                <a:cxn ang="0">
                  <a:pos x="27" y="515"/>
                </a:cxn>
                <a:cxn ang="0">
                  <a:pos x="18" y="497"/>
                </a:cxn>
                <a:cxn ang="0">
                  <a:pos x="22" y="491"/>
                </a:cxn>
                <a:cxn ang="0">
                  <a:pos x="12" y="483"/>
                </a:cxn>
                <a:cxn ang="0">
                  <a:pos x="22" y="473"/>
                </a:cxn>
                <a:cxn ang="0">
                  <a:pos x="12" y="447"/>
                </a:cxn>
                <a:cxn ang="0">
                  <a:pos x="29" y="449"/>
                </a:cxn>
                <a:cxn ang="0">
                  <a:pos x="12" y="436"/>
                </a:cxn>
                <a:cxn ang="0">
                  <a:pos x="17" y="426"/>
                </a:cxn>
                <a:cxn ang="0">
                  <a:pos x="0" y="426"/>
                </a:cxn>
              </a:cxnLst>
              <a:rect l="0" t="0" r="r" b="b"/>
              <a:pathLst>
                <a:path w="108" h="546">
                  <a:moveTo>
                    <a:pt x="0" y="426"/>
                  </a:moveTo>
                  <a:lnTo>
                    <a:pt x="7" y="412"/>
                  </a:lnTo>
                  <a:lnTo>
                    <a:pt x="22" y="423"/>
                  </a:lnTo>
                  <a:lnTo>
                    <a:pt x="36" y="394"/>
                  </a:lnTo>
                  <a:lnTo>
                    <a:pt x="30" y="384"/>
                  </a:lnTo>
                  <a:lnTo>
                    <a:pt x="41" y="345"/>
                  </a:lnTo>
                  <a:lnTo>
                    <a:pt x="22" y="342"/>
                  </a:lnTo>
                  <a:lnTo>
                    <a:pt x="24" y="279"/>
                  </a:lnTo>
                  <a:lnTo>
                    <a:pt x="51" y="214"/>
                  </a:lnTo>
                  <a:lnTo>
                    <a:pt x="51" y="159"/>
                  </a:lnTo>
                  <a:lnTo>
                    <a:pt x="69" y="55"/>
                  </a:lnTo>
                  <a:lnTo>
                    <a:pt x="63" y="9"/>
                  </a:lnTo>
                  <a:lnTo>
                    <a:pt x="76" y="0"/>
                  </a:lnTo>
                  <a:lnTo>
                    <a:pt x="90" y="24"/>
                  </a:lnTo>
                  <a:lnTo>
                    <a:pt x="97" y="72"/>
                  </a:lnTo>
                  <a:lnTo>
                    <a:pt x="107" y="73"/>
                  </a:lnTo>
                  <a:lnTo>
                    <a:pt x="105" y="89"/>
                  </a:lnTo>
                  <a:lnTo>
                    <a:pt x="91" y="96"/>
                  </a:lnTo>
                  <a:lnTo>
                    <a:pt x="91" y="128"/>
                  </a:lnTo>
                  <a:lnTo>
                    <a:pt x="76" y="146"/>
                  </a:lnTo>
                  <a:lnTo>
                    <a:pt x="64" y="191"/>
                  </a:lnTo>
                  <a:lnTo>
                    <a:pt x="73" y="233"/>
                  </a:lnTo>
                  <a:lnTo>
                    <a:pt x="56" y="269"/>
                  </a:lnTo>
                  <a:lnTo>
                    <a:pt x="45" y="359"/>
                  </a:lnTo>
                  <a:lnTo>
                    <a:pt x="54" y="392"/>
                  </a:lnTo>
                  <a:lnTo>
                    <a:pt x="46" y="394"/>
                  </a:lnTo>
                  <a:lnTo>
                    <a:pt x="50" y="424"/>
                  </a:lnTo>
                  <a:lnTo>
                    <a:pt x="28" y="484"/>
                  </a:lnTo>
                  <a:lnTo>
                    <a:pt x="30" y="494"/>
                  </a:lnTo>
                  <a:lnTo>
                    <a:pt x="40" y="491"/>
                  </a:lnTo>
                  <a:lnTo>
                    <a:pt x="45" y="514"/>
                  </a:lnTo>
                  <a:lnTo>
                    <a:pt x="91" y="519"/>
                  </a:lnTo>
                  <a:lnTo>
                    <a:pt x="60" y="528"/>
                  </a:lnTo>
                  <a:lnTo>
                    <a:pt x="56" y="545"/>
                  </a:lnTo>
                  <a:lnTo>
                    <a:pt x="42" y="541"/>
                  </a:lnTo>
                  <a:lnTo>
                    <a:pt x="57" y="530"/>
                  </a:lnTo>
                  <a:lnTo>
                    <a:pt x="35" y="525"/>
                  </a:lnTo>
                  <a:lnTo>
                    <a:pt x="33" y="505"/>
                  </a:lnTo>
                  <a:lnTo>
                    <a:pt x="27" y="515"/>
                  </a:lnTo>
                  <a:lnTo>
                    <a:pt x="18" y="497"/>
                  </a:lnTo>
                  <a:lnTo>
                    <a:pt x="22" y="491"/>
                  </a:lnTo>
                  <a:lnTo>
                    <a:pt x="12" y="483"/>
                  </a:lnTo>
                  <a:lnTo>
                    <a:pt x="22" y="473"/>
                  </a:lnTo>
                  <a:lnTo>
                    <a:pt x="12" y="447"/>
                  </a:lnTo>
                  <a:lnTo>
                    <a:pt x="29" y="449"/>
                  </a:lnTo>
                  <a:lnTo>
                    <a:pt x="12" y="436"/>
                  </a:lnTo>
                  <a:lnTo>
                    <a:pt x="17" y="426"/>
                  </a:lnTo>
                  <a:lnTo>
                    <a:pt x="0" y="426"/>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58" name="Freeform 43"/>
            <p:cNvSpPr>
              <a:spLocks noChangeAspect="1"/>
            </p:cNvSpPr>
            <p:nvPr/>
          </p:nvSpPr>
          <p:spPr bwMode="auto">
            <a:xfrm>
              <a:off x="8430410" y="5724442"/>
              <a:ext cx="16428" cy="41159"/>
            </a:xfrm>
            <a:custGeom>
              <a:avLst/>
              <a:gdLst/>
              <a:ahLst/>
              <a:cxnLst>
                <a:cxn ang="0">
                  <a:pos x="0" y="9"/>
                </a:cxn>
                <a:cxn ang="0">
                  <a:pos x="2" y="0"/>
                </a:cxn>
                <a:cxn ang="0">
                  <a:pos x="8" y="20"/>
                </a:cxn>
                <a:cxn ang="0">
                  <a:pos x="0" y="9"/>
                </a:cxn>
              </a:cxnLst>
              <a:rect l="0" t="0" r="r" b="b"/>
              <a:pathLst>
                <a:path w="9" h="21">
                  <a:moveTo>
                    <a:pt x="0" y="9"/>
                  </a:moveTo>
                  <a:lnTo>
                    <a:pt x="2" y="0"/>
                  </a:lnTo>
                  <a:lnTo>
                    <a:pt x="8" y="20"/>
                  </a:lnTo>
                  <a:lnTo>
                    <a:pt x="0" y="9"/>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59" name="Freeform 44"/>
            <p:cNvSpPr>
              <a:spLocks noChangeAspect="1"/>
            </p:cNvSpPr>
            <p:nvPr/>
          </p:nvSpPr>
          <p:spPr bwMode="auto">
            <a:xfrm>
              <a:off x="8446838" y="5507910"/>
              <a:ext cx="16428" cy="51896"/>
            </a:xfrm>
            <a:custGeom>
              <a:avLst/>
              <a:gdLst/>
              <a:ahLst/>
              <a:cxnLst>
                <a:cxn ang="0">
                  <a:pos x="0" y="22"/>
                </a:cxn>
                <a:cxn ang="0">
                  <a:pos x="8" y="0"/>
                </a:cxn>
                <a:cxn ang="0">
                  <a:pos x="8" y="26"/>
                </a:cxn>
                <a:cxn ang="0">
                  <a:pos x="0" y="22"/>
                </a:cxn>
              </a:cxnLst>
              <a:rect l="0" t="0" r="r" b="b"/>
              <a:pathLst>
                <a:path w="9" h="27">
                  <a:moveTo>
                    <a:pt x="0" y="22"/>
                  </a:moveTo>
                  <a:lnTo>
                    <a:pt x="8" y="0"/>
                  </a:lnTo>
                  <a:lnTo>
                    <a:pt x="8" y="26"/>
                  </a:lnTo>
                  <a:lnTo>
                    <a:pt x="0" y="22"/>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60" name="Freeform 45"/>
            <p:cNvSpPr>
              <a:spLocks noChangeAspect="1"/>
            </p:cNvSpPr>
            <p:nvPr/>
          </p:nvSpPr>
          <p:spPr bwMode="auto">
            <a:xfrm>
              <a:off x="8463266" y="5881920"/>
              <a:ext cx="31213" cy="23264"/>
            </a:xfrm>
            <a:custGeom>
              <a:avLst/>
              <a:gdLst/>
              <a:ahLst/>
              <a:cxnLst>
                <a:cxn ang="0">
                  <a:pos x="0" y="0"/>
                </a:cxn>
                <a:cxn ang="0">
                  <a:pos x="16" y="3"/>
                </a:cxn>
                <a:cxn ang="0">
                  <a:pos x="17" y="11"/>
                </a:cxn>
                <a:cxn ang="0">
                  <a:pos x="0" y="0"/>
                </a:cxn>
              </a:cxnLst>
              <a:rect l="0" t="0" r="r" b="b"/>
              <a:pathLst>
                <a:path w="18" h="12">
                  <a:moveTo>
                    <a:pt x="0" y="0"/>
                  </a:moveTo>
                  <a:lnTo>
                    <a:pt x="16" y="3"/>
                  </a:lnTo>
                  <a:lnTo>
                    <a:pt x="17" y="11"/>
                  </a:lnTo>
                  <a:lnTo>
                    <a:pt x="0" y="0"/>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61" name="Freeform 46"/>
            <p:cNvSpPr>
              <a:spLocks noChangeAspect="1"/>
            </p:cNvSpPr>
            <p:nvPr/>
          </p:nvSpPr>
          <p:spPr bwMode="auto">
            <a:xfrm>
              <a:off x="8468195" y="5833603"/>
              <a:ext cx="49284" cy="51896"/>
            </a:xfrm>
            <a:custGeom>
              <a:avLst/>
              <a:gdLst/>
              <a:ahLst/>
              <a:cxnLst>
                <a:cxn ang="0">
                  <a:pos x="0" y="4"/>
                </a:cxn>
                <a:cxn ang="0">
                  <a:pos x="7" y="0"/>
                </a:cxn>
                <a:cxn ang="0">
                  <a:pos x="7" y="12"/>
                </a:cxn>
                <a:cxn ang="0">
                  <a:pos x="26" y="16"/>
                </a:cxn>
                <a:cxn ang="0">
                  <a:pos x="13" y="26"/>
                </a:cxn>
                <a:cxn ang="0">
                  <a:pos x="0" y="4"/>
                </a:cxn>
              </a:cxnLst>
              <a:rect l="0" t="0" r="r" b="b"/>
              <a:pathLst>
                <a:path w="27" h="27">
                  <a:moveTo>
                    <a:pt x="0" y="4"/>
                  </a:moveTo>
                  <a:lnTo>
                    <a:pt x="7" y="0"/>
                  </a:lnTo>
                  <a:lnTo>
                    <a:pt x="7" y="12"/>
                  </a:lnTo>
                  <a:lnTo>
                    <a:pt x="26" y="16"/>
                  </a:lnTo>
                  <a:lnTo>
                    <a:pt x="13" y="26"/>
                  </a:lnTo>
                  <a:lnTo>
                    <a:pt x="0" y="4"/>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62" name="Freeform 47"/>
            <p:cNvSpPr>
              <a:spLocks noChangeAspect="1"/>
            </p:cNvSpPr>
            <p:nvPr/>
          </p:nvSpPr>
          <p:spPr bwMode="auto">
            <a:xfrm>
              <a:off x="8502694" y="5899815"/>
              <a:ext cx="24642" cy="14316"/>
            </a:xfrm>
            <a:custGeom>
              <a:avLst/>
              <a:gdLst/>
              <a:ahLst/>
              <a:cxnLst>
                <a:cxn ang="0">
                  <a:pos x="0" y="5"/>
                </a:cxn>
                <a:cxn ang="0">
                  <a:pos x="4" y="0"/>
                </a:cxn>
                <a:cxn ang="0">
                  <a:pos x="13" y="6"/>
                </a:cxn>
                <a:cxn ang="0">
                  <a:pos x="0" y="5"/>
                </a:cxn>
              </a:cxnLst>
              <a:rect l="0" t="0" r="r" b="b"/>
              <a:pathLst>
                <a:path w="14" h="7">
                  <a:moveTo>
                    <a:pt x="0" y="5"/>
                  </a:moveTo>
                  <a:lnTo>
                    <a:pt x="4" y="0"/>
                  </a:lnTo>
                  <a:lnTo>
                    <a:pt x="13" y="6"/>
                  </a:lnTo>
                  <a:lnTo>
                    <a:pt x="0" y="5"/>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63" name="Freeform 48"/>
            <p:cNvSpPr>
              <a:spLocks noChangeAspect="1"/>
            </p:cNvSpPr>
            <p:nvPr/>
          </p:nvSpPr>
          <p:spPr bwMode="auto">
            <a:xfrm>
              <a:off x="8519122" y="5856867"/>
              <a:ext cx="65713" cy="80529"/>
            </a:xfrm>
            <a:custGeom>
              <a:avLst/>
              <a:gdLst/>
              <a:ahLst/>
              <a:cxnLst>
                <a:cxn ang="0">
                  <a:pos x="0" y="32"/>
                </a:cxn>
                <a:cxn ang="0">
                  <a:pos x="5" y="26"/>
                </a:cxn>
                <a:cxn ang="0">
                  <a:pos x="25" y="30"/>
                </a:cxn>
                <a:cxn ang="0">
                  <a:pos x="16" y="19"/>
                </a:cxn>
                <a:cxn ang="0">
                  <a:pos x="25" y="13"/>
                </a:cxn>
                <a:cxn ang="0">
                  <a:pos x="11" y="12"/>
                </a:cxn>
                <a:cxn ang="0">
                  <a:pos x="11" y="2"/>
                </a:cxn>
                <a:cxn ang="0">
                  <a:pos x="34" y="0"/>
                </a:cxn>
                <a:cxn ang="0">
                  <a:pos x="36" y="40"/>
                </a:cxn>
                <a:cxn ang="0">
                  <a:pos x="0" y="32"/>
                </a:cxn>
              </a:cxnLst>
              <a:rect l="0" t="0" r="r" b="b"/>
              <a:pathLst>
                <a:path w="37" h="41">
                  <a:moveTo>
                    <a:pt x="0" y="32"/>
                  </a:moveTo>
                  <a:lnTo>
                    <a:pt x="5" y="26"/>
                  </a:lnTo>
                  <a:lnTo>
                    <a:pt x="25" y="30"/>
                  </a:lnTo>
                  <a:lnTo>
                    <a:pt x="16" y="19"/>
                  </a:lnTo>
                  <a:lnTo>
                    <a:pt x="25" y="13"/>
                  </a:lnTo>
                  <a:lnTo>
                    <a:pt x="11" y="12"/>
                  </a:lnTo>
                  <a:lnTo>
                    <a:pt x="11" y="2"/>
                  </a:lnTo>
                  <a:lnTo>
                    <a:pt x="34" y="0"/>
                  </a:lnTo>
                  <a:lnTo>
                    <a:pt x="36" y="40"/>
                  </a:lnTo>
                  <a:lnTo>
                    <a:pt x="0" y="32"/>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64" name="Freeform 49"/>
            <p:cNvSpPr>
              <a:spLocks noChangeAspect="1"/>
            </p:cNvSpPr>
            <p:nvPr/>
          </p:nvSpPr>
          <p:spPr bwMode="auto">
            <a:xfrm>
              <a:off x="8550336" y="5946343"/>
              <a:ext cx="49284" cy="17895"/>
            </a:xfrm>
            <a:custGeom>
              <a:avLst/>
              <a:gdLst/>
              <a:ahLst/>
              <a:cxnLst>
                <a:cxn ang="0">
                  <a:pos x="0" y="0"/>
                </a:cxn>
                <a:cxn ang="0">
                  <a:pos x="24" y="2"/>
                </a:cxn>
                <a:cxn ang="0">
                  <a:pos x="26" y="8"/>
                </a:cxn>
                <a:cxn ang="0">
                  <a:pos x="0" y="0"/>
                </a:cxn>
              </a:cxnLst>
              <a:rect l="0" t="0" r="r" b="b"/>
              <a:pathLst>
                <a:path w="27" h="9">
                  <a:moveTo>
                    <a:pt x="0" y="0"/>
                  </a:moveTo>
                  <a:lnTo>
                    <a:pt x="24" y="2"/>
                  </a:lnTo>
                  <a:lnTo>
                    <a:pt x="26" y="8"/>
                  </a:lnTo>
                  <a:lnTo>
                    <a:pt x="0" y="0"/>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65" name="Freeform 50"/>
            <p:cNvSpPr>
              <a:spLocks noChangeAspect="1"/>
            </p:cNvSpPr>
            <p:nvPr/>
          </p:nvSpPr>
          <p:spPr bwMode="auto">
            <a:xfrm>
              <a:off x="8594692" y="5935606"/>
              <a:ext cx="24642" cy="12527"/>
            </a:xfrm>
            <a:custGeom>
              <a:avLst/>
              <a:gdLst/>
              <a:ahLst/>
              <a:cxnLst>
                <a:cxn ang="0">
                  <a:pos x="0" y="6"/>
                </a:cxn>
                <a:cxn ang="0">
                  <a:pos x="2" y="0"/>
                </a:cxn>
                <a:cxn ang="0">
                  <a:pos x="12" y="6"/>
                </a:cxn>
                <a:cxn ang="0">
                  <a:pos x="0" y="6"/>
                </a:cxn>
              </a:cxnLst>
              <a:rect l="0" t="0" r="r" b="b"/>
              <a:pathLst>
                <a:path w="13" h="7">
                  <a:moveTo>
                    <a:pt x="0" y="6"/>
                  </a:moveTo>
                  <a:lnTo>
                    <a:pt x="2" y="0"/>
                  </a:lnTo>
                  <a:lnTo>
                    <a:pt x="12" y="6"/>
                  </a:lnTo>
                  <a:lnTo>
                    <a:pt x="0" y="6"/>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66" name="Freeform 51"/>
            <p:cNvSpPr>
              <a:spLocks noChangeAspect="1"/>
            </p:cNvSpPr>
            <p:nvPr/>
          </p:nvSpPr>
          <p:spPr bwMode="auto">
            <a:xfrm>
              <a:off x="11868823" y="2877312"/>
              <a:ext cx="1416107" cy="987816"/>
            </a:xfrm>
            <a:custGeom>
              <a:avLst/>
              <a:gdLst/>
              <a:ahLst/>
              <a:cxnLst>
                <a:cxn ang="0">
                  <a:pos x="5" y="220"/>
                </a:cxn>
                <a:cxn ang="0">
                  <a:pos x="82" y="190"/>
                </a:cxn>
                <a:cxn ang="0">
                  <a:pos x="80" y="145"/>
                </a:cxn>
                <a:cxn ang="0">
                  <a:pos x="120" y="107"/>
                </a:cxn>
                <a:cxn ang="0">
                  <a:pos x="157" y="88"/>
                </a:cxn>
                <a:cxn ang="0">
                  <a:pos x="195" y="95"/>
                </a:cxn>
                <a:cxn ang="0">
                  <a:pos x="220" y="139"/>
                </a:cxn>
                <a:cxn ang="0">
                  <a:pos x="301" y="179"/>
                </a:cxn>
                <a:cxn ang="0">
                  <a:pos x="401" y="197"/>
                </a:cxn>
                <a:cxn ang="0">
                  <a:pos x="493" y="164"/>
                </a:cxn>
                <a:cxn ang="0">
                  <a:pos x="513" y="146"/>
                </a:cxn>
                <a:cxn ang="0">
                  <a:pos x="590" y="116"/>
                </a:cxn>
                <a:cxn ang="0">
                  <a:pos x="542" y="100"/>
                </a:cxn>
                <a:cxn ang="0">
                  <a:pos x="549" y="62"/>
                </a:cxn>
                <a:cxn ang="0">
                  <a:pos x="587" y="61"/>
                </a:cxn>
                <a:cxn ang="0">
                  <a:pos x="598" y="15"/>
                </a:cxn>
                <a:cxn ang="0">
                  <a:pos x="670" y="11"/>
                </a:cxn>
                <a:cxn ang="0">
                  <a:pos x="733" y="79"/>
                </a:cxn>
                <a:cxn ang="0">
                  <a:pos x="789" y="86"/>
                </a:cxn>
                <a:cxn ang="0">
                  <a:pos x="738" y="149"/>
                </a:cxn>
                <a:cxn ang="0">
                  <a:pos x="733" y="182"/>
                </a:cxn>
                <a:cxn ang="0">
                  <a:pos x="704" y="193"/>
                </a:cxn>
                <a:cxn ang="0">
                  <a:pos x="686" y="198"/>
                </a:cxn>
                <a:cxn ang="0">
                  <a:pos x="615" y="242"/>
                </a:cxn>
                <a:cxn ang="0">
                  <a:pos x="621" y="207"/>
                </a:cxn>
                <a:cxn ang="0">
                  <a:pos x="567" y="245"/>
                </a:cxn>
                <a:cxn ang="0">
                  <a:pos x="608" y="256"/>
                </a:cxn>
                <a:cxn ang="0">
                  <a:pos x="600" y="278"/>
                </a:cxn>
                <a:cxn ang="0">
                  <a:pos x="622" y="345"/>
                </a:cxn>
                <a:cxn ang="0">
                  <a:pos x="622" y="356"/>
                </a:cxn>
                <a:cxn ang="0">
                  <a:pos x="623" y="370"/>
                </a:cxn>
                <a:cxn ang="0">
                  <a:pos x="550" y="466"/>
                </a:cxn>
                <a:cxn ang="0">
                  <a:pos x="520" y="473"/>
                </a:cxn>
                <a:cxn ang="0">
                  <a:pos x="506" y="481"/>
                </a:cxn>
                <a:cxn ang="0">
                  <a:pos x="469" y="504"/>
                </a:cxn>
                <a:cxn ang="0">
                  <a:pos x="441" y="486"/>
                </a:cxn>
                <a:cxn ang="0">
                  <a:pos x="367" y="474"/>
                </a:cxn>
                <a:cxn ang="0">
                  <a:pos x="361" y="488"/>
                </a:cxn>
                <a:cxn ang="0">
                  <a:pos x="331" y="478"/>
                </a:cxn>
                <a:cxn ang="0">
                  <a:pos x="308" y="455"/>
                </a:cxn>
                <a:cxn ang="0">
                  <a:pos x="322" y="404"/>
                </a:cxn>
                <a:cxn ang="0">
                  <a:pos x="292" y="390"/>
                </a:cxn>
                <a:cxn ang="0">
                  <a:pos x="233" y="400"/>
                </a:cxn>
                <a:cxn ang="0">
                  <a:pos x="195" y="407"/>
                </a:cxn>
                <a:cxn ang="0">
                  <a:pos x="185" y="399"/>
                </a:cxn>
                <a:cxn ang="0">
                  <a:pos x="136" y="379"/>
                </a:cxn>
                <a:cxn ang="0">
                  <a:pos x="68" y="356"/>
                </a:cxn>
                <a:cxn ang="0">
                  <a:pos x="75" y="330"/>
                </a:cxn>
                <a:cxn ang="0">
                  <a:pos x="85" y="290"/>
                </a:cxn>
                <a:cxn ang="0">
                  <a:pos x="51" y="291"/>
                </a:cxn>
                <a:cxn ang="0">
                  <a:pos x="14" y="263"/>
                </a:cxn>
                <a:cxn ang="0">
                  <a:pos x="0" y="240"/>
                </a:cxn>
              </a:cxnLst>
              <a:rect l="0" t="0" r="r" b="b"/>
              <a:pathLst>
                <a:path w="790" h="505">
                  <a:moveTo>
                    <a:pt x="0" y="240"/>
                  </a:moveTo>
                  <a:lnTo>
                    <a:pt x="5" y="220"/>
                  </a:lnTo>
                  <a:lnTo>
                    <a:pt x="33" y="216"/>
                  </a:lnTo>
                  <a:lnTo>
                    <a:pt x="82" y="190"/>
                  </a:lnTo>
                  <a:lnTo>
                    <a:pt x="90" y="169"/>
                  </a:lnTo>
                  <a:lnTo>
                    <a:pt x="80" y="145"/>
                  </a:lnTo>
                  <a:lnTo>
                    <a:pt x="112" y="139"/>
                  </a:lnTo>
                  <a:lnTo>
                    <a:pt x="120" y="107"/>
                  </a:lnTo>
                  <a:lnTo>
                    <a:pt x="153" y="109"/>
                  </a:lnTo>
                  <a:lnTo>
                    <a:pt x="157" y="88"/>
                  </a:lnTo>
                  <a:lnTo>
                    <a:pt x="182" y="78"/>
                  </a:lnTo>
                  <a:lnTo>
                    <a:pt x="195" y="95"/>
                  </a:lnTo>
                  <a:lnTo>
                    <a:pt x="213" y="102"/>
                  </a:lnTo>
                  <a:lnTo>
                    <a:pt x="220" y="139"/>
                  </a:lnTo>
                  <a:lnTo>
                    <a:pt x="277" y="154"/>
                  </a:lnTo>
                  <a:lnTo>
                    <a:pt x="301" y="179"/>
                  </a:lnTo>
                  <a:lnTo>
                    <a:pt x="348" y="177"/>
                  </a:lnTo>
                  <a:lnTo>
                    <a:pt x="401" y="197"/>
                  </a:lnTo>
                  <a:lnTo>
                    <a:pt x="471" y="179"/>
                  </a:lnTo>
                  <a:lnTo>
                    <a:pt x="493" y="164"/>
                  </a:lnTo>
                  <a:lnTo>
                    <a:pt x="493" y="144"/>
                  </a:lnTo>
                  <a:lnTo>
                    <a:pt x="513" y="146"/>
                  </a:lnTo>
                  <a:lnTo>
                    <a:pt x="556" y="118"/>
                  </a:lnTo>
                  <a:lnTo>
                    <a:pt x="590" y="116"/>
                  </a:lnTo>
                  <a:lnTo>
                    <a:pt x="575" y="94"/>
                  </a:lnTo>
                  <a:lnTo>
                    <a:pt x="542" y="100"/>
                  </a:lnTo>
                  <a:lnTo>
                    <a:pt x="541" y="75"/>
                  </a:lnTo>
                  <a:lnTo>
                    <a:pt x="549" y="62"/>
                  </a:lnTo>
                  <a:lnTo>
                    <a:pt x="569" y="69"/>
                  </a:lnTo>
                  <a:lnTo>
                    <a:pt x="587" y="61"/>
                  </a:lnTo>
                  <a:lnTo>
                    <a:pt x="606" y="27"/>
                  </a:lnTo>
                  <a:lnTo>
                    <a:pt x="598" y="15"/>
                  </a:lnTo>
                  <a:lnTo>
                    <a:pt x="644" y="0"/>
                  </a:lnTo>
                  <a:lnTo>
                    <a:pt x="670" y="11"/>
                  </a:lnTo>
                  <a:lnTo>
                    <a:pt x="694" y="67"/>
                  </a:lnTo>
                  <a:lnTo>
                    <a:pt x="733" y="79"/>
                  </a:lnTo>
                  <a:lnTo>
                    <a:pt x="741" y="99"/>
                  </a:lnTo>
                  <a:lnTo>
                    <a:pt x="789" y="86"/>
                  </a:lnTo>
                  <a:lnTo>
                    <a:pt x="767" y="141"/>
                  </a:lnTo>
                  <a:lnTo>
                    <a:pt x="738" y="149"/>
                  </a:lnTo>
                  <a:lnTo>
                    <a:pt x="742" y="169"/>
                  </a:lnTo>
                  <a:lnTo>
                    <a:pt x="733" y="182"/>
                  </a:lnTo>
                  <a:lnTo>
                    <a:pt x="729" y="177"/>
                  </a:lnTo>
                  <a:lnTo>
                    <a:pt x="704" y="193"/>
                  </a:lnTo>
                  <a:lnTo>
                    <a:pt x="704" y="201"/>
                  </a:lnTo>
                  <a:lnTo>
                    <a:pt x="686" y="198"/>
                  </a:lnTo>
                  <a:lnTo>
                    <a:pt x="654" y="223"/>
                  </a:lnTo>
                  <a:lnTo>
                    <a:pt x="615" y="242"/>
                  </a:lnTo>
                  <a:lnTo>
                    <a:pt x="627" y="216"/>
                  </a:lnTo>
                  <a:lnTo>
                    <a:pt x="621" y="207"/>
                  </a:lnTo>
                  <a:lnTo>
                    <a:pt x="569" y="237"/>
                  </a:lnTo>
                  <a:lnTo>
                    <a:pt x="567" y="245"/>
                  </a:lnTo>
                  <a:lnTo>
                    <a:pt x="585" y="264"/>
                  </a:lnTo>
                  <a:lnTo>
                    <a:pt x="608" y="256"/>
                  </a:lnTo>
                  <a:lnTo>
                    <a:pt x="631" y="263"/>
                  </a:lnTo>
                  <a:lnTo>
                    <a:pt x="600" y="278"/>
                  </a:lnTo>
                  <a:lnTo>
                    <a:pt x="588" y="299"/>
                  </a:lnTo>
                  <a:lnTo>
                    <a:pt x="622" y="345"/>
                  </a:lnTo>
                  <a:lnTo>
                    <a:pt x="599" y="341"/>
                  </a:lnTo>
                  <a:lnTo>
                    <a:pt x="622" y="356"/>
                  </a:lnTo>
                  <a:lnTo>
                    <a:pt x="599" y="366"/>
                  </a:lnTo>
                  <a:lnTo>
                    <a:pt x="623" y="370"/>
                  </a:lnTo>
                  <a:lnTo>
                    <a:pt x="579" y="444"/>
                  </a:lnTo>
                  <a:lnTo>
                    <a:pt x="550" y="466"/>
                  </a:lnTo>
                  <a:lnTo>
                    <a:pt x="522" y="473"/>
                  </a:lnTo>
                  <a:lnTo>
                    <a:pt x="520" y="473"/>
                  </a:lnTo>
                  <a:lnTo>
                    <a:pt x="513" y="469"/>
                  </a:lnTo>
                  <a:lnTo>
                    <a:pt x="506" y="481"/>
                  </a:lnTo>
                  <a:lnTo>
                    <a:pt x="472" y="488"/>
                  </a:lnTo>
                  <a:lnTo>
                    <a:pt x="469" y="504"/>
                  </a:lnTo>
                  <a:lnTo>
                    <a:pt x="464" y="485"/>
                  </a:lnTo>
                  <a:lnTo>
                    <a:pt x="441" y="486"/>
                  </a:lnTo>
                  <a:lnTo>
                    <a:pt x="406" y="464"/>
                  </a:lnTo>
                  <a:lnTo>
                    <a:pt x="367" y="474"/>
                  </a:lnTo>
                  <a:lnTo>
                    <a:pt x="360" y="474"/>
                  </a:lnTo>
                  <a:lnTo>
                    <a:pt x="361" y="488"/>
                  </a:lnTo>
                  <a:lnTo>
                    <a:pt x="355" y="485"/>
                  </a:lnTo>
                  <a:lnTo>
                    <a:pt x="331" y="478"/>
                  </a:lnTo>
                  <a:lnTo>
                    <a:pt x="323" y="451"/>
                  </a:lnTo>
                  <a:lnTo>
                    <a:pt x="308" y="455"/>
                  </a:lnTo>
                  <a:lnTo>
                    <a:pt x="322" y="416"/>
                  </a:lnTo>
                  <a:lnTo>
                    <a:pt x="322" y="404"/>
                  </a:lnTo>
                  <a:lnTo>
                    <a:pt x="305" y="395"/>
                  </a:lnTo>
                  <a:lnTo>
                    <a:pt x="292" y="390"/>
                  </a:lnTo>
                  <a:lnTo>
                    <a:pt x="287" y="376"/>
                  </a:lnTo>
                  <a:lnTo>
                    <a:pt x="233" y="400"/>
                  </a:lnTo>
                  <a:lnTo>
                    <a:pt x="209" y="393"/>
                  </a:lnTo>
                  <a:lnTo>
                    <a:pt x="195" y="407"/>
                  </a:lnTo>
                  <a:lnTo>
                    <a:pt x="194" y="397"/>
                  </a:lnTo>
                  <a:lnTo>
                    <a:pt x="185" y="399"/>
                  </a:lnTo>
                  <a:lnTo>
                    <a:pt x="157" y="399"/>
                  </a:lnTo>
                  <a:lnTo>
                    <a:pt x="136" y="379"/>
                  </a:lnTo>
                  <a:lnTo>
                    <a:pt x="95" y="365"/>
                  </a:lnTo>
                  <a:lnTo>
                    <a:pt x="68" y="356"/>
                  </a:lnTo>
                  <a:lnTo>
                    <a:pt x="62" y="333"/>
                  </a:lnTo>
                  <a:lnTo>
                    <a:pt x="75" y="330"/>
                  </a:lnTo>
                  <a:lnTo>
                    <a:pt x="66" y="312"/>
                  </a:lnTo>
                  <a:lnTo>
                    <a:pt x="85" y="290"/>
                  </a:lnTo>
                  <a:lnTo>
                    <a:pt x="71" y="282"/>
                  </a:lnTo>
                  <a:lnTo>
                    <a:pt x="51" y="291"/>
                  </a:lnTo>
                  <a:lnTo>
                    <a:pt x="13" y="266"/>
                  </a:lnTo>
                  <a:lnTo>
                    <a:pt x="14" y="263"/>
                  </a:lnTo>
                  <a:lnTo>
                    <a:pt x="14" y="245"/>
                  </a:lnTo>
                  <a:lnTo>
                    <a:pt x="0" y="240"/>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67" name="Freeform 52"/>
            <p:cNvSpPr>
              <a:spLocks noChangeAspect="1"/>
            </p:cNvSpPr>
            <p:nvPr/>
          </p:nvSpPr>
          <p:spPr bwMode="auto">
            <a:xfrm>
              <a:off x="12678731" y="3868707"/>
              <a:ext cx="52570" cy="48317"/>
            </a:xfrm>
            <a:custGeom>
              <a:avLst/>
              <a:gdLst/>
              <a:ahLst/>
              <a:cxnLst>
                <a:cxn ang="0">
                  <a:pos x="0" y="19"/>
                </a:cxn>
                <a:cxn ang="0">
                  <a:pos x="9" y="0"/>
                </a:cxn>
                <a:cxn ang="0">
                  <a:pos x="28" y="4"/>
                </a:cxn>
                <a:cxn ang="0">
                  <a:pos x="12" y="24"/>
                </a:cxn>
                <a:cxn ang="0">
                  <a:pos x="0" y="19"/>
                </a:cxn>
              </a:cxnLst>
              <a:rect l="0" t="0" r="r" b="b"/>
              <a:pathLst>
                <a:path w="29" h="25">
                  <a:moveTo>
                    <a:pt x="0" y="19"/>
                  </a:moveTo>
                  <a:lnTo>
                    <a:pt x="9" y="0"/>
                  </a:lnTo>
                  <a:lnTo>
                    <a:pt x="28" y="4"/>
                  </a:lnTo>
                  <a:lnTo>
                    <a:pt x="12" y="24"/>
                  </a:lnTo>
                  <a:lnTo>
                    <a:pt x="0" y="19"/>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68" name="Freeform 53"/>
            <p:cNvSpPr>
              <a:spLocks noChangeAspect="1"/>
            </p:cNvSpPr>
            <p:nvPr/>
          </p:nvSpPr>
          <p:spPr bwMode="auto">
            <a:xfrm>
              <a:off x="12939939" y="3732704"/>
              <a:ext cx="44356" cy="85897"/>
            </a:xfrm>
            <a:custGeom>
              <a:avLst/>
              <a:gdLst/>
              <a:ahLst/>
              <a:cxnLst>
                <a:cxn ang="0">
                  <a:pos x="0" y="18"/>
                </a:cxn>
                <a:cxn ang="0">
                  <a:pos x="9" y="43"/>
                </a:cxn>
                <a:cxn ang="0">
                  <a:pos x="23" y="0"/>
                </a:cxn>
                <a:cxn ang="0">
                  <a:pos x="11" y="1"/>
                </a:cxn>
                <a:cxn ang="0">
                  <a:pos x="0" y="18"/>
                </a:cxn>
              </a:cxnLst>
              <a:rect l="0" t="0" r="r" b="b"/>
              <a:pathLst>
                <a:path w="24" h="44">
                  <a:moveTo>
                    <a:pt x="0" y="18"/>
                  </a:moveTo>
                  <a:lnTo>
                    <a:pt x="9" y="43"/>
                  </a:lnTo>
                  <a:lnTo>
                    <a:pt x="23" y="0"/>
                  </a:lnTo>
                  <a:lnTo>
                    <a:pt x="11" y="1"/>
                  </a:lnTo>
                  <a:lnTo>
                    <a:pt x="0" y="18"/>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69" name="Freeform 54"/>
            <p:cNvSpPr>
              <a:spLocks noChangeAspect="1"/>
            </p:cNvSpPr>
            <p:nvPr/>
          </p:nvSpPr>
          <p:spPr bwMode="auto">
            <a:xfrm>
              <a:off x="8344984" y="4067344"/>
              <a:ext cx="277636" cy="422327"/>
            </a:xfrm>
            <a:custGeom>
              <a:avLst/>
              <a:gdLst/>
              <a:ahLst/>
              <a:cxnLst>
                <a:cxn ang="0">
                  <a:pos x="0" y="144"/>
                </a:cxn>
                <a:cxn ang="0">
                  <a:pos x="19" y="159"/>
                </a:cxn>
                <a:cxn ang="0">
                  <a:pos x="46" y="163"/>
                </a:cxn>
                <a:cxn ang="0">
                  <a:pos x="74" y="192"/>
                </a:cxn>
                <a:cxn ang="0">
                  <a:pos x="111" y="195"/>
                </a:cxn>
                <a:cxn ang="0">
                  <a:pos x="106" y="210"/>
                </a:cxn>
                <a:cxn ang="0">
                  <a:pos x="115" y="215"/>
                </a:cxn>
                <a:cxn ang="0">
                  <a:pos x="120" y="178"/>
                </a:cxn>
                <a:cxn ang="0">
                  <a:pos x="114" y="154"/>
                </a:cxn>
                <a:cxn ang="0">
                  <a:pos x="126" y="153"/>
                </a:cxn>
                <a:cxn ang="0">
                  <a:pos x="117" y="140"/>
                </a:cxn>
                <a:cxn ang="0">
                  <a:pos x="147" y="135"/>
                </a:cxn>
                <a:cxn ang="0">
                  <a:pos x="154" y="145"/>
                </a:cxn>
                <a:cxn ang="0">
                  <a:pos x="142" y="126"/>
                </a:cxn>
                <a:cxn ang="0">
                  <a:pos x="147" y="80"/>
                </a:cxn>
                <a:cxn ang="0">
                  <a:pos x="122" y="82"/>
                </a:cxn>
                <a:cxn ang="0">
                  <a:pos x="114" y="71"/>
                </a:cxn>
                <a:cxn ang="0">
                  <a:pos x="89" y="68"/>
                </a:cxn>
                <a:cxn ang="0">
                  <a:pos x="72" y="42"/>
                </a:cxn>
                <a:cxn ang="0">
                  <a:pos x="97" y="8"/>
                </a:cxn>
                <a:cxn ang="0">
                  <a:pos x="94" y="0"/>
                </a:cxn>
                <a:cxn ang="0">
                  <a:pos x="49" y="19"/>
                </a:cxn>
                <a:cxn ang="0">
                  <a:pos x="26" y="57"/>
                </a:cxn>
                <a:cxn ang="0">
                  <a:pos x="18" y="48"/>
                </a:cxn>
                <a:cxn ang="0">
                  <a:pos x="13" y="67"/>
                </a:cxn>
                <a:cxn ang="0">
                  <a:pos x="18" y="110"/>
                </a:cxn>
                <a:cxn ang="0">
                  <a:pos x="23" y="110"/>
                </a:cxn>
                <a:cxn ang="0">
                  <a:pos x="0" y="144"/>
                </a:cxn>
              </a:cxnLst>
              <a:rect l="0" t="0" r="r" b="b"/>
              <a:pathLst>
                <a:path w="155" h="216">
                  <a:moveTo>
                    <a:pt x="0" y="144"/>
                  </a:moveTo>
                  <a:lnTo>
                    <a:pt x="19" y="159"/>
                  </a:lnTo>
                  <a:lnTo>
                    <a:pt x="46" y="163"/>
                  </a:lnTo>
                  <a:lnTo>
                    <a:pt x="74" y="192"/>
                  </a:lnTo>
                  <a:lnTo>
                    <a:pt x="111" y="195"/>
                  </a:lnTo>
                  <a:lnTo>
                    <a:pt x="106" y="210"/>
                  </a:lnTo>
                  <a:lnTo>
                    <a:pt x="115" y="215"/>
                  </a:lnTo>
                  <a:lnTo>
                    <a:pt x="120" y="178"/>
                  </a:lnTo>
                  <a:lnTo>
                    <a:pt x="114" y="154"/>
                  </a:lnTo>
                  <a:lnTo>
                    <a:pt x="126" y="153"/>
                  </a:lnTo>
                  <a:lnTo>
                    <a:pt x="117" y="140"/>
                  </a:lnTo>
                  <a:lnTo>
                    <a:pt x="147" y="135"/>
                  </a:lnTo>
                  <a:lnTo>
                    <a:pt x="154" y="145"/>
                  </a:lnTo>
                  <a:lnTo>
                    <a:pt x="142" y="126"/>
                  </a:lnTo>
                  <a:lnTo>
                    <a:pt x="147" y="80"/>
                  </a:lnTo>
                  <a:lnTo>
                    <a:pt x="122" y="82"/>
                  </a:lnTo>
                  <a:lnTo>
                    <a:pt x="114" y="71"/>
                  </a:lnTo>
                  <a:lnTo>
                    <a:pt x="89" y="68"/>
                  </a:lnTo>
                  <a:lnTo>
                    <a:pt x="72" y="42"/>
                  </a:lnTo>
                  <a:lnTo>
                    <a:pt x="97" y="8"/>
                  </a:lnTo>
                  <a:lnTo>
                    <a:pt x="94" y="0"/>
                  </a:lnTo>
                  <a:lnTo>
                    <a:pt x="49" y="19"/>
                  </a:lnTo>
                  <a:lnTo>
                    <a:pt x="26" y="57"/>
                  </a:lnTo>
                  <a:lnTo>
                    <a:pt x="18" y="48"/>
                  </a:lnTo>
                  <a:lnTo>
                    <a:pt x="13" y="67"/>
                  </a:lnTo>
                  <a:lnTo>
                    <a:pt x="18" y="110"/>
                  </a:lnTo>
                  <a:lnTo>
                    <a:pt x="23" y="110"/>
                  </a:lnTo>
                  <a:lnTo>
                    <a:pt x="0" y="144"/>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70" name="Freeform 55"/>
            <p:cNvSpPr>
              <a:spLocks noChangeAspect="1"/>
            </p:cNvSpPr>
            <p:nvPr/>
          </p:nvSpPr>
          <p:spPr bwMode="auto">
            <a:xfrm>
              <a:off x="8185631" y="4103135"/>
              <a:ext cx="73927" cy="69791"/>
            </a:xfrm>
            <a:custGeom>
              <a:avLst/>
              <a:gdLst/>
              <a:ahLst/>
              <a:cxnLst>
                <a:cxn ang="0">
                  <a:pos x="0" y="0"/>
                </a:cxn>
                <a:cxn ang="0">
                  <a:pos x="1" y="14"/>
                </a:cxn>
                <a:cxn ang="0">
                  <a:pos x="9" y="11"/>
                </a:cxn>
                <a:cxn ang="0">
                  <a:pos x="34" y="35"/>
                </a:cxn>
                <a:cxn ang="0">
                  <a:pos x="40" y="17"/>
                </a:cxn>
                <a:cxn ang="0">
                  <a:pos x="27" y="1"/>
                </a:cxn>
                <a:cxn ang="0">
                  <a:pos x="0" y="0"/>
                </a:cxn>
              </a:cxnLst>
              <a:rect l="0" t="0" r="r" b="b"/>
              <a:pathLst>
                <a:path w="41" h="36">
                  <a:moveTo>
                    <a:pt x="0" y="0"/>
                  </a:moveTo>
                  <a:lnTo>
                    <a:pt x="1" y="14"/>
                  </a:lnTo>
                  <a:lnTo>
                    <a:pt x="9" y="11"/>
                  </a:lnTo>
                  <a:lnTo>
                    <a:pt x="34" y="35"/>
                  </a:lnTo>
                  <a:lnTo>
                    <a:pt x="40" y="17"/>
                  </a:lnTo>
                  <a:lnTo>
                    <a:pt x="27" y="1"/>
                  </a:lnTo>
                  <a:lnTo>
                    <a:pt x="0" y="0"/>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71" name="Freeform 56"/>
            <p:cNvSpPr>
              <a:spLocks noChangeAspect="1"/>
            </p:cNvSpPr>
            <p:nvPr/>
          </p:nvSpPr>
          <p:spPr bwMode="auto">
            <a:xfrm>
              <a:off x="8202059" y="3786389"/>
              <a:ext cx="251351" cy="87687"/>
            </a:xfrm>
            <a:custGeom>
              <a:avLst/>
              <a:gdLst/>
              <a:ahLst/>
              <a:cxnLst>
                <a:cxn ang="0">
                  <a:pos x="0" y="17"/>
                </a:cxn>
                <a:cxn ang="0">
                  <a:pos x="20" y="2"/>
                </a:cxn>
                <a:cxn ang="0">
                  <a:pos x="55" y="0"/>
                </a:cxn>
                <a:cxn ang="0">
                  <a:pos x="140" y="38"/>
                </a:cxn>
                <a:cxn ang="0">
                  <a:pos x="95" y="44"/>
                </a:cxn>
                <a:cxn ang="0">
                  <a:pos x="102" y="35"/>
                </a:cxn>
                <a:cxn ang="0">
                  <a:pos x="80" y="21"/>
                </a:cxn>
                <a:cxn ang="0">
                  <a:pos x="39" y="13"/>
                </a:cxn>
                <a:cxn ang="0">
                  <a:pos x="41" y="7"/>
                </a:cxn>
                <a:cxn ang="0">
                  <a:pos x="0" y="17"/>
                </a:cxn>
              </a:cxnLst>
              <a:rect l="0" t="0" r="r" b="b"/>
              <a:pathLst>
                <a:path w="141" h="45">
                  <a:moveTo>
                    <a:pt x="0" y="17"/>
                  </a:moveTo>
                  <a:lnTo>
                    <a:pt x="20" y="2"/>
                  </a:lnTo>
                  <a:lnTo>
                    <a:pt x="55" y="0"/>
                  </a:lnTo>
                  <a:lnTo>
                    <a:pt x="140" y="38"/>
                  </a:lnTo>
                  <a:lnTo>
                    <a:pt x="95" y="44"/>
                  </a:lnTo>
                  <a:lnTo>
                    <a:pt x="102" y="35"/>
                  </a:lnTo>
                  <a:lnTo>
                    <a:pt x="80" y="21"/>
                  </a:lnTo>
                  <a:lnTo>
                    <a:pt x="39" y="13"/>
                  </a:lnTo>
                  <a:lnTo>
                    <a:pt x="41" y="7"/>
                  </a:lnTo>
                  <a:lnTo>
                    <a:pt x="0" y="17"/>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72" name="Freeform 57"/>
            <p:cNvSpPr>
              <a:spLocks noChangeAspect="1"/>
            </p:cNvSpPr>
            <p:nvPr/>
          </p:nvSpPr>
          <p:spPr bwMode="auto">
            <a:xfrm>
              <a:off x="10439574" y="2959630"/>
              <a:ext cx="246422" cy="110950"/>
            </a:xfrm>
            <a:custGeom>
              <a:avLst/>
              <a:gdLst/>
              <a:ahLst/>
              <a:cxnLst>
                <a:cxn ang="0">
                  <a:pos x="0" y="14"/>
                </a:cxn>
                <a:cxn ang="0">
                  <a:pos x="24" y="40"/>
                </a:cxn>
                <a:cxn ang="0">
                  <a:pos x="62" y="39"/>
                </a:cxn>
                <a:cxn ang="0">
                  <a:pos x="68" y="51"/>
                </a:cxn>
                <a:cxn ang="0">
                  <a:pos x="85" y="56"/>
                </a:cxn>
                <a:cxn ang="0">
                  <a:pos x="115" y="43"/>
                </a:cxn>
                <a:cxn ang="0">
                  <a:pos x="132" y="46"/>
                </a:cxn>
                <a:cxn ang="0">
                  <a:pos x="136" y="34"/>
                </a:cxn>
                <a:cxn ang="0">
                  <a:pos x="103" y="31"/>
                </a:cxn>
                <a:cxn ang="0">
                  <a:pos x="37" y="5"/>
                </a:cxn>
                <a:cxn ang="0">
                  <a:pos x="29" y="0"/>
                </a:cxn>
                <a:cxn ang="0">
                  <a:pos x="0" y="14"/>
                </a:cxn>
              </a:cxnLst>
              <a:rect l="0" t="0" r="r" b="b"/>
              <a:pathLst>
                <a:path w="137" h="57">
                  <a:moveTo>
                    <a:pt x="0" y="14"/>
                  </a:moveTo>
                  <a:lnTo>
                    <a:pt x="24" y="40"/>
                  </a:lnTo>
                  <a:lnTo>
                    <a:pt x="62" y="39"/>
                  </a:lnTo>
                  <a:lnTo>
                    <a:pt x="68" y="51"/>
                  </a:lnTo>
                  <a:lnTo>
                    <a:pt x="85" y="56"/>
                  </a:lnTo>
                  <a:lnTo>
                    <a:pt x="115" y="43"/>
                  </a:lnTo>
                  <a:lnTo>
                    <a:pt x="132" y="46"/>
                  </a:lnTo>
                  <a:lnTo>
                    <a:pt x="136" y="34"/>
                  </a:lnTo>
                  <a:lnTo>
                    <a:pt x="103" y="31"/>
                  </a:lnTo>
                  <a:lnTo>
                    <a:pt x="37" y="5"/>
                  </a:lnTo>
                  <a:lnTo>
                    <a:pt x="29" y="0"/>
                  </a:lnTo>
                  <a:lnTo>
                    <a:pt x="0" y="14"/>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73" name="Freeform 58"/>
            <p:cNvSpPr>
              <a:spLocks noChangeAspect="1"/>
            </p:cNvSpPr>
            <p:nvPr/>
          </p:nvSpPr>
          <p:spPr bwMode="auto">
            <a:xfrm>
              <a:off x="10354147" y="2728782"/>
              <a:ext cx="62427" cy="103792"/>
            </a:xfrm>
            <a:custGeom>
              <a:avLst/>
              <a:gdLst/>
              <a:ahLst/>
              <a:cxnLst>
                <a:cxn ang="0">
                  <a:pos x="0" y="40"/>
                </a:cxn>
                <a:cxn ang="0">
                  <a:pos x="3" y="14"/>
                </a:cxn>
                <a:cxn ang="0">
                  <a:pos x="29" y="0"/>
                </a:cxn>
                <a:cxn ang="0">
                  <a:pos x="25" y="20"/>
                </a:cxn>
                <a:cxn ang="0">
                  <a:pos x="34" y="26"/>
                </a:cxn>
                <a:cxn ang="0">
                  <a:pos x="17" y="38"/>
                </a:cxn>
                <a:cxn ang="0">
                  <a:pos x="16" y="52"/>
                </a:cxn>
                <a:cxn ang="0">
                  <a:pos x="6" y="52"/>
                </a:cxn>
                <a:cxn ang="0">
                  <a:pos x="0" y="40"/>
                </a:cxn>
              </a:cxnLst>
              <a:rect l="0" t="0" r="r" b="b"/>
              <a:pathLst>
                <a:path w="35" h="53">
                  <a:moveTo>
                    <a:pt x="0" y="40"/>
                  </a:moveTo>
                  <a:lnTo>
                    <a:pt x="3" y="14"/>
                  </a:lnTo>
                  <a:lnTo>
                    <a:pt x="29" y="0"/>
                  </a:lnTo>
                  <a:lnTo>
                    <a:pt x="25" y="20"/>
                  </a:lnTo>
                  <a:lnTo>
                    <a:pt x="34" y="26"/>
                  </a:lnTo>
                  <a:lnTo>
                    <a:pt x="17" y="38"/>
                  </a:lnTo>
                  <a:lnTo>
                    <a:pt x="16" y="52"/>
                  </a:lnTo>
                  <a:lnTo>
                    <a:pt x="6" y="52"/>
                  </a:lnTo>
                  <a:lnTo>
                    <a:pt x="0" y="40"/>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74" name="Freeform 59"/>
            <p:cNvSpPr>
              <a:spLocks noChangeAspect="1"/>
            </p:cNvSpPr>
            <p:nvPr/>
          </p:nvSpPr>
          <p:spPr bwMode="auto">
            <a:xfrm>
              <a:off x="10395218" y="2805731"/>
              <a:ext cx="22999" cy="16106"/>
            </a:xfrm>
            <a:custGeom>
              <a:avLst/>
              <a:gdLst/>
              <a:ahLst/>
              <a:cxnLst>
                <a:cxn ang="0">
                  <a:pos x="0" y="7"/>
                </a:cxn>
                <a:cxn ang="0">
                  <a:pos x="10" y="0"/>
                </a:cxn>
                <a:cxn ang="0">
                  <a:pos x="12" y="5"/>
                </a:cxn>
                <a:cxn ang="0">
                  <a:pos x="0" y="7"/>
                </a:cxn>
              </a:cxnLst>
              <a:rect l="0" t="0" r="r" b="b"/>
              <a:pathLst>
                <a:path w="13" h="8">
                  <a:moveTo>
                    <a:pt x="0" y="7"/>
                  </a:moveTo>
                  <a:lnTo>
                    <a:pt x="10" y="0"/>
                  </a:lnTo>
                  <a:lnTo>
                    <a:pt x="12" y="5"/>
                  </a:lnTo>
                  <a:lnTo>
                    <a:pt x="0" y="7"/>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75" name="Freeform 60"/>
            <p:cNvSpPr>
              <a:spLocks noChangeAspect="1"/>
            </p:cNvSpPr>
            <p:nvPr/>
          </p:nvSpPr>
          <p:spPr bwMode="auto">
            <a:xfrm>
              <a:off x="10423146" y="2784257"/>
              <a:ext cx="37785" cy="44738"/>
            </a:xfrm>
            <a:custGeom>
              <a:avLst/>
              <a:gdLst/>
              <a:ahLst/>
              <a:cxnLst>
                <a:cxn ang="0">
                  <a:pos x="0" y="11"/>
                </a:cxn>
                <a:cxn ang="0">
                  <a:pos x="16" y="22"/>
                </a:cxn>
                <a:cxn ang="0">
                  <a:pos x="21" y="11"/>
                </a:cxn>
                <a:cxn ang="0">
                  <a:pos x="18" y="0"/>
                </a:cxn>
                <a:cxn ang="0">
                  <a:pos x="0" y="11"/>
                </a:cxn>
              </a:cxnLst>
              <a:rect l="0" t="0" r="r" b="b"/>
              <a:pathLst>
                <a:path w="22" h="23">
                  <a:moveTo>
                    <a:pt x="0" y="11"/>
                  </a:moveTo>
                  <a:lnTo>
                    <a:pt x="16" y="22"/>
                  </a:lnTo>
                  <a:lnTo>
                    <a:pt x="21" y="11"/>
                  </a:lnTo>
                  <a:lnTo>
                    <a:pt x="18" y="0"/>
                  </a:lnTo>
                  <a:lnTo>
                    <a:pt x="0" y="11"/>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76" name="Freeform 61"/>
            <p:cNvSpPr>
              <a:spLocks noChangeAspect="1"/>
            </p:cNvSpPr>
            <p:nvPr/>
          </p:nvSpPr>
          <p:spPr bwMode="auto">
            <a:xfrm>
              <a:off x="8507622" y="3872286"/>
              <a:ext cx="78855" cy="48317"/>
            </a:xfrm>
            <a:custGeom>
              <a:avLst/>
              <a:gdLst/>
              <a:ahLst/>
              <a:cxnLst>
                <a:cxn ang="0">
                  <a:pos x="0" y="0"/>
                </a:cxn>
                <a:cxn ang="0">
                  <a:pos x="0" y="24"/>
                </a:cxn>
                <a:cxn ang="0">
                  <a:pos x="43" y="17"/>
                </a:cxn>
                <a:cxn ang="0">
                  <a:pos x="24" y="3"/>
                </a:cxn>
                <a:cxn ang="0">
                  <a:pos x="0" y="0"/>
                </a:cxn>
              </a:cxnLst>
              <a:rect l="0" t="0" r="r" b="b"/>
              <a:pathLst>
                <a:path w="44" h="25">
                  <a:moveTo>
                    <a:pt x="0" y="0"/>
                  </a:moveTo>
                  <a:lnTo>
                    <a:pt x="0" y="24"/>
                  </a:lnTo>
                  <a:lnTo>
                    <a:pt x="43" y="17"/>
                  </a:lnTo>
                  <a:lnTo>
                    <a:pt x="24" y="3"/>
                  </a:lnTo>
                  <a:lnTo>
                    <a:pt x="0" y="0"/>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77" name="Freeform 62"/>
            <p:cNvSpPr>
              <a:spLocks noChangeAspect="1"/>
            </p:cNvSpPr>
            <p:nvPr/>
          </p:nvSpPr>
          <p:spPr bwMode="auto">
            <a:xfrm>
              <a:off x="8300628" y="4348299"/>
              <a:ext cx="128140" cy="161057"/>
            </a:xfrm>
            <a:custGeom>
              <a:avLst/>
              <a:gdLst/>
              <a:ahLst/>
              <a:cxnLst>
                <a:cxn ang="0">
                  <a:pos x="0" y="31"/>
                </a:cxn>
                <a:cxn ang="0">
                  <a:pos x="0" y="47"/>
                </a:cxn>
                <a:cxn ang="0">
                  <a:pos x="13" y="51"/>
                </a:cxn>
                <a:cxn ang="0">
                  <a:pos x="6" y="63"/>
                </a:cxn>
                <a:cxn ang="0">
                  <a:pos x="4" y="77"/>
                </a:cxn>
                <a:cxn ang="0">
                  <a:pos x="21" y="81"/>
                </a:cxn>
                <a:cxn ang="0">
                  <a:pos x="36" y="58"/>
                </a:cxn>
                <a:cxn ang="0">
                  <a:pos x="65" y="40"/>
                </a:cxn>
                <a:cxn ang="0">
                  <a:pos x="71" y="19"/>
                </a:cxn>
                <a:cxn ang="0">
                  <a:pos x="44" y="15"/>
                </a:cxn>
                <a:cxn ang="0">
                  <a:pos x="25" y="0"/>
                </a:cxn>
                <a:cxn ang="0">
                  <a:pos x="9" y="7"/>
                </a:cxn>
                <a:cxn ang="0">
                  <a:pos x="0" y="31"/>
                </a:cxn>
              </a:cxnLst>
              <a:rect l="0" t="0" r="r" b="b"/>
              <a:pathLst>
                <a:path w="72" h="82">
                  <a:moveTo>
                    <a:pt x="0" y="31"/>
                  </a:moveTo>
                  <a:lnTo>
                    <a:pt x="0" y="47"/>
                  </a:lnTo>
                  <a:lnTo>
                    <a:pt x="13" y="51"/>
                  </a:lnTo>
                  <a:lnTo>
                    <a:pt x="6" y="63"/>
                  </a:lnTo>
                  <a:lnTo>
                    <a:pt x="4" y="77"/>
                  </a:lnTo>
                  <a:lnTo>
                    <a:pt x="21" y="81"/>
                  </a:lnTo>
                  <a:lnTo>
                    <a:pt x="36" y="58"/>
                  </a:lnTo>
                  <a:lnTo>
                    <a:pt x="65" y="40"/>
                  </a:lnTo>
                  <a:lnTo>
                    <a:pt x="71" y="19"/>
                  </a:lnTo>
                  <a:lnTo>
                    <a:pt x="44" y="15"/>
                  </a:lnTo>
                  <a:lnTo>
                    <a:pt x="25" y="0"/>
                  </a:lnTo>
                  <a:lnTo>
                    <a:pt x="9" y="7"/>
                  </a:lnTo>
                  <a:lnTo>
                    <a:pt x="0" y="31"/>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78" name="Freeform 63"/>
            <p:cNvSpPr>
              <a:spLocks noChangeAspect="1"/>
            </p:cNvSpPr>
            <p:nvPr/>
          </p:nvSpPr>
          <p:spPr bwMode="auto">
            <a:xfrm>
              <a:off x="8085419" y="4013659"/>
              <a:ext cx="55856" cy="26843"/>
            </a:xfrm>
            <a:custGeom>
              <a:avLst/>
              <a:gdLst/>
              <a:ahLst/>
              <a:cxnLst>
                <a:cxn ang="0">
                  <a:pos x="0" y="10"/>
                </a:cxn>
                <a:cxn ang="0">
                  <a:pos x="9" y="0"/>
                </a:cxn>
                <a:cxn ang="0">
                  <a:pos x="30" y="13"/>
                </a:cxn>
                <a:cxn ang="0">
                  <a:pos x="0" y="10"/>
                </a:cxn>
              </a:cxnLst>
              <a:rect l="0" t="0" r="r" b="b"/>
              <a:pathLst>
                <a:path w="31" h="14">
                  <a:moveTo>
                    <a:pt x="0" y="10"/>
                  </a:moveTo>
                  <a:lnTo>
                    <a:pt x="9" y="0"/>
                  </a:lnTo>
                  <a:lnTo>
                    <a:pt x="30" y="13"/>
                  </a:lnTo>
                  <a:lnTo>
                    <a:pt x="0" y="10"/>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79" name="Freeform 64"/>
            <p:cNvSpPr>
              <a:spLocks noChangeAspect="1"/>
            </p:cNvSpPr>
            <p:nvPr/>
          </p:nvSpPr>
          <p:spPr bwMode="auto">
            <a:xfrm>
              <a:off x="8760616" y="5813918"/>
              <a:ext cx="36142" cy="23264"/>
            </a:xfrm>
            <a:custGeom>
              <a:avLst/>
              <a:gdLst/>
              <a:ahLst/>
              <a:cxnLst>
                <a:cxn ang="0">
                  <a:pos x="0" y="11"/>
                </a:cxn>
                <a:cxn ang="0">
                  <a:pos x="11" y="5"/>
                </a:cxn>
                <a:cxn ang="0">
                  <a:pos x="6" y="0"/>
                </a:cxn>
                <a:cxn ang="0">
                  <a:pos x="19" y="1"/>
                </a:cxn>
                <a:cxn ang="0">
                  <a:pos x="0" y="11"/>
                </a:cxn>
              </a:cxnLst>
              <a:rect l="0" t="0" r="r" b="b"/>
              <a:pathLst>
                <a:path w="20" h="12">
                  <a:moveTo>
                    <a:pt x="0" y="11"/>
                  </a:moveTo>
                  <a:lnTo>
                    <a:pt x="11" y="5"/>
                  </a:lnTo>
                  <a:lnTo>
                    <a:pt x="6" y="0"/>
                  </a:lnTo>
                  <a:lnTo>
                    <a:pt x="19" y="1"/>
                  </a:lnTo>
                  <a:lnTo>
                    <a:pt x="0" y="11"/>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80" name="Freeform 65"/>
            <p:cNvSpPr>
              <a:spLocks noChangeAspect="1"/>
            </p:cNvSpPr>
            <p:nvPr/>
          </p:nvSpPr>
          <p:spPr bwMode="auto">
            <a:xfrm>
              <a:off x="8786901" y="5810339"/>
              <a:ext cx="42713" cy="28632"/>
            </a:xfrm>
            <a:custGeom>
              <a:avLst/>
              <a:gdLst/>
              <a:ahLst/>
              <a:cxnLst>
                <a:cxn ang="0">
                  <a:pos x="0" y="14"/>
                </a:cxn>
                <a:cxn ang="0">
                  <a:pos x="11" y="0"/>
                </a:cxn>
                <a:cxn ang="0">
                  <a:pos x="23" y="5"/>
                </a:cxn>
                <a:cxn ang="0">
                  <a:pos x="0" y="14"/>
                </a:cxn>
              </a:cxnLst>
              <a:rect l="0" t="0" r="r" b="b"/>
              <a:pathLst>
                <a:path w="24" h="15">
                  <a:moveTo>
                    <a:pt x="0" y="14"/>
                  </a:moveTo>
                  <a:lnTo>
                    <a:pt x="11" y="0"/>
                  </a:lnTo>
                  <a:lnTo>
                    <a:pt x="23" y="5"/>
                  </a:lnTo>
                  <a:lnTo>
                    <a:pt x="0" y="14"/>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81" name="Freeform 66"/>
            <p:cNvSpPr>
              <a:spLocks noChangeAspect="1"/>
            </p:cNvSpPr>
            <p:nvPr/>
          </p:nvSpPr>
          <p:spPr bwMode="auto">
            <a:xfrm>
              <a:off x="10641640" y="2231295"/>
              <a:ext cx="252994" cy="418748"/>
            </a:xfrm>
            <a:custGeom>
              <a:avLst/>
              <a:gdLst/>
              <a:ahLst/>
              <a:cxnLst>
                <a:cxn ang="0">
                  <a:pos x="0" y="22"/>
                </a:cxn>
                <a:cxn ang="0">
                  <a:pos x="10" y="15"/>
                </a:cxn>
                <a:cxn ang="0">
                  <a:pos x="25" y="28"/>
                </a:cxn>
                <a:cxn ang="0">
                  <a:pos x="51" y="30"/>
                </a:cxn>
                <a:cxn ang="0">
                  <a:pos x="67" y="23"/>
                </a:cxn>
                <a:cxn ang="0">
                  <a:pos x="71" y="5"/>
                </a:cxn>
                <a:cxn ang="0">
                  <a:pos x="96" y="0"/>
                </a:cxn>
                <a:cxn ang="0">
                  <a:pos x="110" y="7"/>
                </a:cxn>
                <a:cxn ang="0">
                  <a:pos x="108" y="22"/>
                </a:cxn>
                <a:cxn ang="0">
                  <a:pos x="103" y="37"/>
                </a:cxn>
                <a:cxn ang="0">
                  <a:pos x="122" y="55"/>
                </a:cxn>
                <a:cxn ang="0">
                  <a:pos x="111" y="69"/>
                </a:cxn>
                <a:cxn ang="0">
                  <a:pos x="124" y="92"/>
                </a:cxn>
                <a:cxn ang="0">
                  <a:pos x="119" y="113"/>
                </a:cxn>
                <a:cxn ang="0">
                  <a:pos x="141" y="158"/>
                </a:cxn>
                <a:cxn ang="0">
                  <a:pos x="91" y="200"/>
                </a:cxn>
                <a:cxn ang="0">
                  <a:pos x="32" y="213"/>
                </a:cxn>
                <a:cxn ang="0">
                  <a:pos x="29" y="205"/>
                </a:cxn>
                <a:cxn ang="0">
                  <a:pos x="10" y="198"/>
                </a:cxn>
                <a:cxn ang="0">
                  <a:pos x="7" y="157"/>
                </a:cxn>
                <a:cxn ang="0">
                  <a:pos x="64" y="112"/>
                </a:cxn>
                <a:cxn ang="0">
                  <a:pos x="45" y="89"/>
                </a:cxn>
                <a:cxn ang="0">
                  <a:pos x="38" y="45"/>
                </a:cxn>
                <a:cxn ang="0">
                  <a:pos x="0" y="22"/>
                </a:cxn>
              </a:cxnLst>
              <a:rect l="0" t="0" r="r" b="b"/>
              <a:pathLst>
                <a:path w="142" h="214">
                  <a:moveTo>
                    <a:pt x="0" y="22"/>
                  </a:moveTo>
                  <a:lnTo>
                    <a:pt x="10" y="15"/>
                  </a:lnTo>
                  <a:lnTo>
                    <a:pt x="25" y="28"/>
                  </a:lnTo>
                  <a:lnTo>
                    <a:pt x="51" y="30"/>
                  </a:lnTo>
                  <a:lnTo>
                    <a:pt x="67" y="23"/>
                  </a:lnTo>
                  <a:lnTo>
                    <a:pt x="71" y="5"/>
                  </a:lnTo>
                  <a:lnTo>
                    <a:pt x="96" y="0"/>
                  </a:lnTo>
                  <a:lnTo>
                    <a:pt x="110" y="7"/>
                  </a:lnTo>
                  <a:lnTo>
                    <a:pt x="108" y="22"/>
                  </a:lnTo>
                  <a:lnTo>
                    <a:pt x="103" y="37"/>
                  </a:lnTo>
                  <a:lnTo>
                    <a:pt x="122" y="55"/>
                  </a:lnTo>
                  <a:lnTo>
                    <a:pt x="111" y="69"/>
                  </a:lnTo>
                  <a:lnTo>
                    <a:pt x="124" y="92"/>
                  </a:lnTo>
                  <a:lnTo>
                    <a:pt x="119" y="113"/>
                  </a:lnTo>
                  <a:lnTo>
                    <a:pt x="141" y="158"/>
                  </a:lnTo>
                  <a:lnTo>
                    <a:pt x="91" y="200"/>
                  </a:lnTo>
                  <a:lnTo>
                    <a:pt x="32" y="213"/>
                  </a:lnTo>
                  <a:lnTo>
                    <a:pt x="29" y="205"/>
                  </a:lnTo>
                  <a:lnTo>
                    <a:pt x="10" y="198"/>
                  </a:lnTo>
                  <a:lnTo>
                    <a:pt x="7" y="157"/>
                  </a:lnTo>
                  <a:lnTo>
                    <a:pt x="64" y="112"/>
                  </a:lnTo>
                  <a:lnTo>
                    <a:pt x="45" y="89"/>
                  </a:lnTo>
                  <a:lnTo>
                    <a:pt x="38" y="45"/>
                  </a:lnTo>
                  <a:lnTo>
                    <a:pt x="0" y="22"/>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82" name="Freeform 67"/>
            <p:cNvSpPr>
              <a:spLocks noChangeAspect="1"/>
            </p:cNvSpPr>
            <p:nvPr/>
          </p:nvSpPr>
          <p:spPr bwMode="auto">
            <a:xfrm>
              <a:off x="10061726" y="2959630"/>
              <a:ext cx="292421" cy="280955"/>
            </a:xfrm>
            <a:custGeom>
              <a:avLst/>
              <a:gdLst/>
              <a:ahLst/>
              <a:cxnLst>
                <a:cxn ang="0">
                  <a:pos x="0" y="44"/>
                </a:cxn>
                <a:cxn ang="0">
                  <a:pos x="4" y="56"/>
                </a:cxn>
                <a:cxn ang="0">
                  <a:pos x="38" y="65"/>
                </a:cxn>
                <a:cxn ang="0">
                  <a:pos x="32" y="72"/>
                </a:cxn>
                <a:cxn ang="0">
                  <a:pos x="46" y="81"/>
                </a:cxn>
                <a:cxn ang="0">
                  <a:pos x="51" y="97"/>
                </a:cxn>
                <a:cxn ang="0">
                  <a:pos x="36" y="127"/>
                </a:cxn>
                <a:cxn ang="0">
                  <a:pos x="77" y="139"/>
                </a:cxn>
                <a:cxn ang="0">
                  <a:pos x="81" y="141"/>
                </a:cxn>
                <a:cxn ang="0">
                  <a:pos x="100" y="143"/>
                </a:cxn>
                <a:cxn ang="0">
                  <a:pos x="100" y="131"/>
                </a:cxn>
                <a:cxn ang="0">
                  <a:pos x="111" y="125"/>
                </a:cxn>
                <a:cxn ang="0">
                  <a:pos x="138" y="132"/>
                </a:cxn>
                <a:cxn ang="0">
                  <a:pos x="154" y="120"/>
                </a:cxn>
                <a:cxn ang="0">
                  <a:pos x="145" y="103"/>
                </a:cxn>
                <a:cxn ang="0">
                  <a:pos x="149" y="87"/>
                </a:cxn>
                <a:cxn ang="0">
                  <a:pos x="135" y="77"/>
                </a:cxn>
                <a:cxn ang="0">
                  <a:pos x="154" y="58"/>
                </a:cxn>
                <a:cxn ang="0">
                  <a:pos x="162" y="37"/>
                </a:cxn>
                <a:cxn ang="0">
                  <a:pos x="138" y="27"/>
                </a:cxn>
                <a:cxn ang="0">
                  <a:pos x="132" y="25"/>
                </a:cxn>
                <a:cxn ang="0">
                  <a:pos x="94" y="0"/>
                </a:cxn>
                <a:cxn ang="0">
                  <a:pos x="82" y="4"/>
                </a:cxn>
                <a:cxn ang="0">
                  <a:pos x="67" y="28"/>
                </a:cxn>
                <a:cxn ang="0">
                  <a:pos x="35" y="24"/>
                </a:cxn>
                <a:cxn ang="0">
                  <a:pos x="41" y="43"/>
                </a:cxn>
                <a:cxn ang="0">
                  <a:pos x="0" y="44"/>
                </a:cxn>
              </a:cxnLst>
              <a:rect l="0" t="0" r="r" b="b"/>
              <a:pathLst>
                <a:path w="163" h="144">
                  <a:moveTo>
                    <a:pt x="0" y="44"/>
                  </a:moveTo>
                  <a:lnTo>
                    <a:pt x="4" y="56"/>
                  </a:lnTo>
                  <a:lnTo>
                    <a:pt x="38" y="65"/>
                  </a:lnTo>
                  <a:lnTo>
                    <a:pt x="32" y="72"/>
                  </a:lnTo>
                  <a:lnTo>
                    <a:pt x="46" y="81"/>
                  </a:lnTo>
                  <a:lnTo>
                    <a:pt x="51" y="97"/>
                  </a:lnTo>
                  <a:lnTo>
                    <a:pt x="36" y="127"/>
                  </a:lnTo>
                  <a:lnTo>
                    <a:pt x="77" y="139"/>
                  </a:lnTo>
                  <a:lnTo>
                    <a:pt x="81" y="141"/>
                  </a:lnTo>
                  <a:lnTo>
                    <a:pt x="100" y="143"/>
                  </a:lnTo>
                  <a:lnTo>
                    <a:pt x="100" y="131"/>
                  </a:lnTo>
                  <a:lnTo>
                    <a:pt x="111" y="125"/>
                  </a:lnTo>
                  <a:lnTo>
                    <a:pt x="138" y="132"/>
                  </a:lnTo>
                  <a:lnTo>
                    <a:pt x="154" y="120"/>
                  </a:lnTo>
                  <a:lnTo>
                    <a:pt x="145" y="103"/>
                  </a:lnTo>
                  <a:lnTo>
                    <a:pt x="149" y="87"/>
                  </a:lnTo>
                  <a:lnTo>
                    <a:pt x="135" y="77"/>
                  </a:lnTo>
                  <a:lnTo>
                    <a:pt x="154" y="58"/>
                  </a:lnTo>
                  <a:lnTo>
                    <a:pt x="162" y="37"/>
                  </a:lnTo>
                  <a:lnTo>
                    <a:pt x="138" y="27"/>
                  </a:lnTo>
                  <a:lnTo>
                    <a:pt x="132" y="25"/>
                  </a:lnTo>
                  <a:lnTo>
                    <a:pt x="94" y="0"/>
                  </a:lnTo>
                  <a:lnTo>
                    <a:pt x="82" y="4"/>
                  </a:lnTo>
                  <a:lnTo>
                    <a:pt x="67" y="28"/>
                  </a:lnTo>
                  <a:lnTo>
                    <a:pt x="35" y="24"/>
                  </a:lnTo>
                  <a:lnTo>
                    <a:pt x="41" y="43"/>
                  </a:lnTo>
                  <a:lnTo>
                    <a:pt x="0" y="44"/>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83" name="Freeform 68"/>
            <p:cNvSpPr>
              <a:spLocks noChangeAspect="1"/>
            </p:cNvSpPr>
            <p:nvPr/>
          </p:nvSpPr>
          <p:spPr bwMode="auto">
            <a:xfrm>
              <a:off x="10364004" y="3217321"/>
              <a:ext cx="21357" cy="55475"/>
            </a:xfrm>
            <a:custGeom>
              <a:avLst/>
              <a:gdLst/>
              <a:ahLst/>
              <a:cxnLst>
                <a:cxn ang="0">
                  <a:pos x="0" y="14"/>
                </a:cxn>
                <a:cxn ang="0">
                  <a:pos x="10" y="27"/>
                </a:cxn>
                <a:cxn ang="0">
                  <a:pos x="11" y="0"/>
                </a:cxn>
                <a:cxn ang="0">
                  <a:pos x="0" y="14"/>
                </a:cxn>
              </a:cxnLst>
              <a:rect l="0" t="0" r="r" b="b"/>
              <a:pathLst>
                <a:path w="12" h="28">
                  <a:moveTo>
                    <a:pt x="0" y="14"/>
                  </a:moveTo>
                  <a:lnTo>
                    <a:pt x="10" y="27"/>
                  </a:lnTo>
                  <a:lnTo>
                    <a:pt x="11" y="0"/>
                  </a:lnTo>
                  <a:lnTo>
                    <a:pt x="0" y="14"/>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84" name="Freeform 69"/>
            <p:cNvSpPr>
              <a:spLocks noChangeAspect="1"/>
            </p:cNvSpPr>
            <p:nvPr/>
          </p:nvSpPr>
          <p:spPr bwMode="auto">
            <a:xfrm>
              <a:off x="8910112" y="4240928"/>
              <a:ext cx="67355" cy="89476"/>
            </a:xfrm>
            <a:custGeom>
              <a:avLst/>
              <a:gdLst/>
              <a:ahLst/>
              <a:cxnLst>
                <a:cxn ang="0">
                  <a:pos x="0" y="44"/>
                </a:cxn>
                <a:cxn ang="0">
                  <a:pos x="5" y="0"/>
                </a:cxn>
                <a:cxn ang="0">
                  <a:pos x="36" y="20"/>
                </a:cxn>
                <a:cxn ang="0">
                  <a:pos x="18" y="45"/>
                </a:cxn>
                <a:cxn ang="0">
                  <a:pos x="0" y="44"/>
                </a:cxn>
              </a:cxnLst>
              <a:rect l="0" t="0" r="r" b="b"/>
              <a:pathLst>
                <a:path w="37" h="46">
                  <a:moveTo>
                    <a:pt x="0" y="44"/>
                  </a:moveTo>
                  <a:lnTo>
                    <a:pt x="5" y="0"/>
                  </a:lnTo>
                  <a:lnTo>
                    <a:pt x="36" y="20"/>
                  </a:lnTo>
                  <a:lnTo>
                    <a:pt x="18" y="45"/>
                  </a:lnTo>
                  <a:lnTo>
                    <a:pt x="0" y="44"/>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85" name="Freeform 70"/>
            <p:cNvSpPr>
              <a:spLocks noChangeAspect="1"/>
            </p:cNvSpPr>
            <p:nvPr/>
          </p:nvSpPr>
          <p:spPr bwMode="auto">
            <a:xfrm>
              <a:off x="10304863" y="2830784"/>
              <a:ext cx="203709" cy="248744"/>
            </a:xfrm>
            <a:custGeom>
              <a:avLst/>
              <a:gdLst/>
              <a:ahLst/>
              <a:cxnLst>
                <a:cxn ang="0">
                  <a:pos x="0" y="52"/>
                </a:cxn>
                <a:cxn ang="0">
                  <a:pos x="0" y="73"/>
                </a:cxn>
                <a:cxn ang="0">
                  <a:pos x="2" y="82"/>
                </a:cxn>
                <a:cxn ang="0">
                  <a:pos x="3" y="93"/>
                </a:cxn>
                <a:cxn ang="0">
                  <a:pos x="27" y="103"/>
                </a:cxn>
                <a:cxn ang="0">
                  <a:pos x="19" y="124"/>
                </a:cxn>
                <a:cxn ang="0">
                  <a:pos x="44" y="126"/>
                </a:cxn>
                <a:cxn ang="0">
                  <a:pos x="88" y="126"/>
                </a:cxn>
                <a:cxn ang="0">
                  <a:pos x="100" y="106"/>
                </a:cxn>
                <a:cxn ang="0">
                  <a:pos x="76" y="80"/>
                </a:cxn>
                <a:cxn ang="0">
                  <a:pos x="105" y="66"/>
                </a:cxn>
                <a:cxn ang="0">
                  <a:pos x="113" y="70"/>
                </a:cxn>
                <a:cxn ang="0">
                  <a:pos x="105" y="19"/>
                </a:cxn>
                <a:cxn ang="0">
                  <a:pos x="84" y="7"/>
                </a:cxn>
                <a:cxn ang="0">
                  <a:pos x="61" y="16"/>
                </a:cxn>
                <a:cxn ang="0">
                  <a:pos x="64" y="10"/>
                </a:cxn>
                <a:cxn ang="0">
                  <a:pos x="44" y="0"/>
                </a:cxn>
                <a:cxn ang="0">
                  <a:pos x="34" y="0"/>
                </a:cxn>
                <a:cxn ang="0">
                  <a:pos x="33" y="28"/>
                </a:cxn>
                <a:cxn ang="0">
                  <a:pos x="22" y="20"/>
                </a:cxn>
                <a:cxn ang="0">
                  <a:pos x="15" y="29"/>
                </a:cxn>
                <a:cxn ang="0">
                  <a:pos x="14" y="46"/>
                </a:cxn>
                <a:cxn ang="0">
                  <a:pos x="0" y="52"/>
                </a:cxn>
              </a:cxnLst>
              <a:rect l="0" t="0" r="r" b="b"/>
              <a:pathLst>
                <a:path w="114" h="127">
                  <a:moveTo>
                    <a:pt x="0" y="52"/>
                  </a:moveTo>
                  <a:lnTo>
                    <a:pt x="0" y="73"/>
                  </a:lnTo>
                  <a:lnTo>
                    <a:pt x="2" y="82"/>
                  </a:lnTo>
                  <a:lnTo>
                    <a:pt x="3" y="93"/>
                  </a:lnTo>
                  <a:lnTo>
                    <a:pt x="27" y="103"/>
                  </a:lnTo>
                  <a:lnTo>
                    <a:pt x="19" y="124"/>
                  </a:lnTo>
                  <a:lnTo>
                    <a:pt x="44" y="126"/>
                  </a:lnTo>
                  <a:lnTo>
                    <a:pt x="88" y="126"/>
                  </a:lnTo>
                  <a:lnTo>
                    <a:pt x="100" y="106"/>
                  </a:lnTo>
                  <a:lnTo>
                    <a:pt x="76" y="80"/>
                  </a:lnTo>
                  <a:lnTo>
                    <a:pt x="105" y="66"/>
                  </a:lnTo>
                  <a:lnTo>
                    <a:pt x="113" y="70"/>
                  </a:lnTo>
                  <a:lnTo>
                    <a:pt x="105" y="19"/>
                  </a:lnTo>
                  <a:lnTo>
                    <a:pt x="84" y="7"/>
                  </a:lnTo>
                  <a:lnTo>
                    <a:pt x="61" y="16"/>
                  </a:lnTo>
                  <a:lnTo>
                    <a:pt x="64" y="10"/>
                  </a:lnTo>
                  <a:lnTo>
                    <a:pt x="44" y="0"/>
                  </a:lnTo>
                  <a:lnTo>
                    <a:pt x="34" y="0"/>
                  </a:lnTo>
                  <a:lnTo>
                    <a:pt x="33" y="28"/>
                  </a:lnTo>
                  <a:lnTo>
                    <a:pt x="22" y="20"/>
                  </a:lnTo>
                  <a:lnTo>
                    <a:pt x="15" y="29"/>
                  </a:lnTo>
                  <a:lnTo>
                    <a:pt x="14" y="46"/>
                  </a:lnTo>
                  <a:lnTo>
                    <a:pt x="0" y="52"/>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86" name="Freeform 71"/>
            <p:cNvSpPr>
              <a:spLocks noChangeAspect="1"/>
            </p:cNvSpPr>
            <p:nvPr/>
          </p:nvSpPr>
          <p:spPr bwMode="auto">
            <a:xfrm>
              <a:off x="10631783" y="3256691"/>
              <a:ext cx="146211" cy="161057"/>
            </a:xfrm>
            <a:custGeom>
              <a:avLst/>
              <a:gdLst/>
              <a:ahLst/>
              <a:cxnLst>
                <a:cxn ang="0">
                  <a:pos x="0" y="32"/>
                </a:cxn>
                <a:cxn ang="0">
                  <a:pos x="11" y="14"/>
                </a:cxn>
                <a:cxn ang="0">
                  <a:pos x="37" y="7"/>
                </a:cxn>
                <a:cxn ang="0">
                  <a:pos x="69" y="7"/>
                </a:cxn>
                <a:cxn ang="0">
                  <a:pos x="81" y="0"/>
                </a:cxn>
                <a:cxn ang="0">
                  <a:pos x="77" y="17"/>
                </a:cxn>
                <a:cxn ang="0">
                  <a:pos x="55" y="13"/>
                </a:cxn>
                <a:cxn ang="0">
                  <a:pos x="44" y="27"/>
                </a:cxn>
                <a:cxn ang="0">
                  <a:pos x="33" y="19"/>
                </a:cxn>
                <a:cxn ang="0">
                  <a:pos x="41" y="41"/>
                </a:cxn>
                <a:cxn ang="0">
                  <a:pos x="30" y="45"/>
                </a:cxn>
                <a:cxn ang="0">
                  <a:pos x="50" y="55"/>
                </a:cxn>
                <a:cxn ang="0">
                  <a:pos x="50" y="63"/>
                </a:cxn>
                <a:cxn ang="0">
                  <a:pos x="34" y="66"/>
                </a:cxn>
                <a:cxn ang="0">
                  <a:pos x="39" y="81"/>
                </a:cxn>
                <a:cxn ang="0">
                  <a:pos x="20" y="76"/>
                </a:cxn>
                <a:cxn ang="0">
                  <a:pos x="14" y="61"/>
                </a:cxn>
                <a:cxn ang="0">
                  <a:pos x="39" y="56"/>
                </a:cxn>
                <a:cxn ang="0">
                  <a:pos x="14" y="54"/>
                </a:cxn>
                <a:cxn ang="0">
                  <a:pos x="0" y="32"/>
                </a:cxn>
              </a:cxnLst>
              <a:rect l="0" t="0" r="r" b="b"/>
              <a:pathLst>
                <a:path w="82" h="82">
                  <a:moveTo>
                    <a:pt x="0" y="32"/>
                  </a:moveTo>
                  <a:lnTo>
                    <a:pt x="11" y="14"/>
                  </a:lnTo>
                  <a:lnTo>
                    <a:pt x="37" y="7"/>
                  </a:lnTo>
                  <a:lnTo>
                    <a:pt x="69" y="7"/>
                  </a:lnTo>
                  <a:lnTo>
                    <a:pt x="81" y="0"/>
                  </a:lnTo>
                  <a:lnTo>
                    <a:pt x="77" y="17"/>
                  </a:lnTo>
                  <a:lnTo>
                    <a:pt x="55" y="13"/>
                  </a:lnTo>
                  <a:lnTo>
                    <a:pt x="44" y="27"/>
                  </a:lnTo>
                  <a:lnTo>
                    <a:pt x="33" y="19"/>
                  </a:lnTo>
                  <a:lnTo>
                    <a:pt x="41" y="41"/>
                  </a:lnTo>
                  <a:lnTo>
                    <a:pt x="30" y="45"/>
                  </a:lnTo>
                  <a:lnTo>
                    <a:pt x="50" y="55"/>
                  </a:lnTo>
                  <a:lnTo>
                    <a:pt x="50" y="63"/>
                  </a:lnTo>
                  <a:lnTo>
                    <a:pt x="34" y="66"/>
                  </a:lnTo>
                  <a:lnTo>
                    <a:pt x="39" y="81"/>
                  </a:lnTo>
                  <a:lnTo>
                    <a:pt x="20" y="76"/>
                  </a:lnTo>
                  <a:lnTo>
                    <a:pt x="14" y="61"/>
                  </a:lnTo>
                  <a:lnTo>
                    <a:pt x="39" y="56"/>
                  </a:lnTo>
                  <a:lnTo>
                    <a:pt x="14" y="54"/>
                  </a:lnTo>
                  <a:lnTo>
                    <a:pt x="0" y="32"/>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87" name="Freeform 72"/>
            <p:cNvSpPr>
              <a:spLocks noChangeAspect="1"/>
            </p:cNvSpPr>
            <p:nvPr/>
          </p:nvSpPr>
          <p:spPr bwMode="auto">
            <a:xfrm>
              <a:off x="10708995" y="3442801"/>
              <a:ext cx="68998" cy="10737"/>
            </a:xfrm>
            <a:custGeom>
              <a:avLst/>
              <a:gdLst/>
              <a:ahLst/>
              <a:cxnLst>
                <a:cxn ang="0">
                  <a:pos x="0" y="5"/>
                </a:cxn>
                <a:cxn ang="0">
                  <a:pos x="4" y="0"/>
                </a:cxn>
                <a:cxn ang="0">
                  <a:pos x="38" y="5"/>
                </a:cxn>
                <a:cxn ang="0">
                  <a:pos x="12" y="5"/>
                </a:cxn>
                <a:cxn ang="0">
                  <a:pos x="0" y="5"/>
                </a:cxn>
              </a:cxnLst>
              <a:rect l="0" t="0" r="r" b="b"/>
              <a:pathLst>
                <a:path w="39" h="6">
                  <a:moveTo>
                    <a:pt x="0" y="5"/>
                  </a:moveTo>
                  <a:lnTo>
                    <a:pt x="4" y="0"/>
                  </a:lnTo>
                  <a:lnTo>
                    <a:pt x="38" y="5"/>
                  </a:lnTo>
                  <a:lnTo>
                    <a:pt x="12" y="5"/>
                  </a:lnTo>
                  <a:lnTo>
                    <a:pt x="0" y="5"/>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88" name="Freeform 73"/>
            <p:cNvSpPr>
              <a:spLocks noChangeAspect="1"/>
            </p:cNvSpPr>
            <p:nvPr/>
          </p:nvSpPr>
          <p:spPr bwMode="auto">
            <a:xfrm>
              <a:off x="8481337" y="1506538"/>
              <a:ext cx="1402965" cy="1132768"/>
            </a:xfrm>
            <a:custGeom>
              <a:avLst/>
              <a:gdLst/>
              <a:ahLst/>
              <a:cxnLst>
                <a:cxn ang="0">
                  <a:pos x="87" y="137"/>
                </a:cxn>
                <a:cxn ang="0">
                  <a:pos x="101" y="113"/>
                </a:cxn>
                <a:cxn ang="0">
                  <a:pos x="67" y="100"/>
                </a:cxn>
                <a:cxn ang="0">
                  <a:pos x="145" y="55"/>
                </a:cxn>
                <a:cxn ang="0">
                  <a:pos x="226" y="38"/>
                </a:cxn>
                <a:cxn ang="0">
                  <a:pos x="288" y="59"/>
                </a:cxn>
                <a:cxn ang="0">
                  <a:pos x="272" y="34"/>
                </a:cxn>
                <a:cxn ang="0">
                  <a:pos x="366" y="48"/>
                </a:cxn>
                <a:cxn ang="0">
                  <a:pos x="414" y="34"/>
                </a:cxn>
                <a:cxn ang="0">
                  <a:pos x="343" y="13"/>
                </a:cxn>
                <a:cxn ang="0">
                  <a:pos x="429" y="24"/>
                </a:cxn>
                <a:cxn ang="0">
                  <a:pos x="426" y="3"/>
                </a:cxn>
                <a:cxn ang="0">
                  <a:pos x="590" y="11"/>
                </a:cxn>
                <a:cxn ang="0">
                  <a:pos x="604" y="13"/>
                </a:cxn>
                <a:cxn ang="0">
                  <a:pos x="658" y="31"/>
                </a:cxn>
                <a:cxn ang="0">
                  <a:pos x="501" y="54"/>
                </a:cxn>
                <a:cxn ang="0">
                  <a:pos x="584" y="66"/>
                </a:cxn>
                <a:cxn ang="0">
                  <a:pos x="678" y="61"/>
                </a:cxn>
                <a:cxn ang="0">
                  <a:pos x="745" y="52"/>
                </a:cxn>
                <a:cxn ang="0">
                  <a:pos x="663" y="93"/>
                </a:cxn>
                <a:cxn ang="0">
                  <a:pos x="716" y="108"/>
                </a:cxn>
                <a:cxn ang="0">
                  <a:pos x="669" y="146"/>
                </a:cxn>
                <a:cxn ang="0">
                  <a:pos x="675" y="175"/>
                </a:cxn>
                <a:cxn ang="0">
                  <a:pos x="662" y="196"/>
                </a:cxn>
                <a:cxn ang="0">
                  <a:pos x="685" y="217"/>
                </a:cxn>
                <a:cxn ang="0">
                  <a:pos x="655" y="236"/>
                </a:cxn>
                <a:cxn ang="0">
                  <a:pos x="670" y="258"/>
                </a:cxn>
                <a:cxn ang="0">
                  <a:pos x="678" y="278"/>
                </a:cxn>
                <a:cxn ang="0">
                  <a:pos x="594" y="291"/>
                </a:cxn>
                <a:cxn ang="0">
                  <a:pos x="612" y="322"/>
                </a:cxn>
                <a:cxn ang="0">
                  <a:pos x="657" y="331"/>
                </a:cxn>
                <a:cxn ang="0">
                  <a:pos x="649" y="352"/>
                </a:cxn>
                <a:cxn ang="0">
                  <a:pos x="585" y="329"/>
                </a:cxn>
                <a:cxn ang="0">
                  <a:pos x="599" y="364"/>
                </a:cxn>
                <a:cxn ang="0">
                  <a:pos x="601" y="401"/>
                </a:cxn>
                <a:cxn ang="0">
                  <a:pos x="526" y="415"/>
                </a:cxn>
                <a:cxn ang="0">
                  <a:pos x="475" y="461"/>
                </a:cxn>
                <a:cxn ang="0">
                  <a:pos x="452" y="452"/>
                </a:cxn>
                <a:cxn ang="0">
                  <a:pos x="409" y="483"/>
                </a:cxn>
                <a:cxn ang="0">
                  <a:pos x="406" y="507"/>
                </a:cxn>
                <a:cxn ang="0">
                  <a:pos x="405" y="525"/>
                </a:cxn>
                <a:cxn ang="0">
                  <a:pos x="377" y="571"/>
                </a:cxn>
                <a:cxn ang="0">
                  <a:pos x="319" y="566"/>
                </a:cxn>
                <a:cxn ang="0">
                  <a:pos x="304" y="553"/>
                </a:cxn>
                <a:cxn ang="0">
                  <a:pos x="277" y="500"/>
                </a:cxn>
                <a:cxn ang="0">
                  <a:pos x="269" y="473"/>
                </a:cxn>
                <a:cxn ang="0">
                  <a:pos x="261" y="416"/>
                </a:cxn>
                <a:cxn ang="0">
                  <a:pos x="259" y="408"/>
                </a:cxn>
                <a:cxn ang="0">
                  <a:pos x="265" y="370"/>
                </a:cxn>
                <a:cxn ang="0">
                  <a:pos x="288" y="355"/>
                </a:cxn>
                <a:cxn ang="0">
                  <a:pos x="271" y="337"/>
                </a:cxn>
                <a:cxn ang="0">
                  <a:pos x="245" y="337"/>
                </a:cxn>
                <a:cxn ang="0">
                  <a:pos x="225" y="324"/>
                </a:cxn>
                <a:cxn ang="0">
                  <a:pos x="208" y="263"/>
                </a:cxn>
                <a:cxn ang="0">
                  <a:pos x="155" y="219"/>
                </a:cxn>
                <a:cxn ang="0">
                  <a:pos x="86" y="225"/>
                </a:cxn>
                <a:cxn ang="0">
                  <a:pos x="19" y="196"/>
                </a:cxn>
                <a:cxn ang="0">
                  <a:pos x="84" y="183"/>
                </a:cxn>
              </a:cxnLst>
              <a:rect l="0" t="0" r="r" b="b"/>
              <a:pathLst>
                <a:path w="784" h="580">
                  <a:moveTo>
                    <a:pt x="0" y="163"/>
                  </a:moveTo>
                  <a:lnTo>
                    <a:pt x="4" y="154"/>
                  </a:lnTo>
                  <a:lnTo>
                    <a:pt x="54" y="137"/>
                  </a:lnTo>
                  <a:lnTo>
                    <a:pt x="87" y="137"/>
                  </a:lnTo>
                  <a:lnTo>
                    <a:pt x="106" y="124"/>
                  </a:lnTo>
                  <a:lnTo>
                    <a:pt x="99" y="120"/>
                  </a:lnTo>
                  <a:lnTo>
                    <a:pt x="111" y="115"/>
                  </a:lnTo>
                  <a:lnTo>
                    <a:pt x="101" y="113"/>
                  </a:lnTo>
                  <a:lnTo>
                    <a:pt x="119" y="107"/>
                  </a:lnTo>
                  <a:lnTo>
                    <a:pt x="112" y="103"/>
                  </a:lnTo>
                  <a:lnTo>
                    <a:pt x="90" y="111"/>
                  </a:lnTo>
                  <a:lnTo>
                    <a:pt x="67" y="100"/>
                  </a:lnTo>
                  <a:lnTo>
                    <a:pt x="95" y="93"/>
                  </a:lnTo>
                  <a:lnTo>
                    <a:pt x="112" y="75"/>
                  </a:lnTo>
                  <a:lnTo>
                    <a:pt x="147" y="74"/>
                  </a:lnTo>
                  <a:lnTo>
                    <a:pt x="145" y="55"/>
                  </a:lnTo>
                  <a:lnTo>
                    <a:pt x="171" y="54"/>
                  </a:lnTo>
                  <a:lnTo>
                    <a:pt x="197" y="68"/>
                  </a:lnTo>
                  <a:lnTo>
                    <a:pt x="166" y="50"/>
                  </a:lnTo>
                  <a:lnTo>
                    <a:pt x="226" y="38"/>
                  </a:lnTo>
                  <a:lnTo>
                    <a:pt x="240" y="46"/>
                  </a:lnTo>
                  <a:lnTo>
                    <a:pt x="242" y="64"/>
                  </a:lnTo>
                  <a:lnTo>
                    <a:pt x="249" y="49"/>
                  </a:lnTo>
                  <a:lnTo>
                    <a:pt x="288" y="59"/>
                  </a:lnTo>
                  <a:lnTo>
                    <a:pt x="274" y="51"/>
                  </a:lnTo>
                  <a:lnTo>
                    <a:pt x="293" y="52"/>
                  </a:lnTo>
                  <a:lnTo>
                    <a:pt x="277" y="42"/>
                  </a:lnTo>
                  <a:lnTo>
                    <a:pt x="272" y="34"/>
                  </a:lnTo>
                  <a:lnTo>
                    <a:pt x="281" y="33"/>
                  </a:lnTo>
                  <a:lnTo>
                    <a:pt x="356" y="57"/>
                  </a:lnTo>
                  <a:lnTo>
                    <a:pt x="350" y="49"/>
                  </a:lnTo>
                  <a:lnTo>
                    <a:pt x="366" y="48"/>
                  </a:lnTo>
                  <a:lnTo>
                    <a:pt x="356" y="41"/>
                  </a:lnTo>
                  <a:lnTo>
                    <a:pt x="382" y="42"/>
                  </a:lnTo>
                  <a:lnTo>
                    <a:pt x="342" y="24"/>
                  </a:lnTo>
                  <a:lnTo>
                    <a:pt x="414" y="34"/>
                  </a:lnTo>
                  <a:lnTo>
                    <a:pt x="399" y="24"/>
                  </a:lnTo>
                  <a:lnTo>
                    <a:pt x="356" y="22"/>
                  </a:lnTo>
                  <a:lnTo>
                    <a:pt x="370" y="21"/>
                  </a:lnTo>
                  <a:lnTo>
                    <a:pt x="343" y="13"/>
                  </a:lnTo>
                  <a:lnTo>
                    <a:pt x="374" y="15"/>
                  </a:lnTo>
                  <a:lnTo>
                    <a:pt x="362" y="11"/>
                  </a:lnTo>
                  <a:lnTo>
                    <a:pt x="376" y="8"/>
                  </a:lnTo>
                  <a:lnTo>
                    <a:pt x="429" y="24"/>
                  </a:lnTo>
                  <a:lnTo>
                    <a:pt x="423" y="18"/>
                  </a:lnTo>
                  <a:lnTo>
                    <a:pt x="447" y="13"/>
                  </a:lnTo>
                  <a:lnTo>
                    <a:pt x="427" y="11"/>
                  </a:lnTo>
                  <a:lnTo>
                    <a:pt x="426" y="3"/>
                  </a:lnTo>
                  <a:lnTo>
                    <a:pt x="440" y="0"/>
                  </a:lnTo>
                  <a:lnTo>
                    <a:pt x="584" y="3"/>
                  </a:lnTo>
                  <a:lnTo>
                    <a:pt x="595" y="8"/>
                  </a:lnTo>
                  <a:lnTo>
                    <a:pt x="590" y="11"/>
                  </a:lnTo>
                  <a:lnTo>
                    <a:pt x="493" y="12"/>
                  </a:lnTo>
                  <a:lnTo>
                    <a:pt x="504" y="16"/>
                  </a:lnTo>
                  <a:lnTo>
                    <a:pt x="467" y="21"/>
                  </a:lnTo>
                  <a:lnTo>
                    <a:pt x="604" y="13"/>
                  </a:lnTo>
                  <a:lnTo>
                    <a:pt x="608" y="20"/>
                  </a:lnTo>
                  <a:lnTo>
                    <a:pt x="590" y="25"/>
                  </a:lnTo>
                  <a:lnTo>
                    <a:pt x="622" y="22"/>
                  </a:lnTo>
                  <a:lnTo>
                    <a:pt x="658" y="31"/>
                  </a:lnTo>
                  <a:lnTo>
                    <a:pt x="604" y="46"/>
                  </a:lnTo>
                  <a:lnTo>
                    <a:pt x="516" y="45"/>
                  </a:lnTo>
                  <a:lnTo>
                    <a:pt x="537" y="48"/>
                  </a:lnTo>
                  <a:lnTo>
                    <a:pt x="501" y="54"/>
                  </a:lnTo>
                  <a:lnTo>
                    <a:pt x="501" y="61"/>
                  </a:lnTo>
                  <a:lnTo>
                    <a:pt x="596" y="50"/>
                  </a:lnTo>
                  <a:lnTo>
                    <a:pt x="605" y="55"/>
                  </a:lnTo>
                  <a:lnTo>
                    <a:pt x="584" y="66"/>
                  </a:lnTo>
                  <a:lnTo>
                    <a:pt x="646" y="48"/>
                  </a:lnTo>
                  <a:lnTo>
                    <a:pt x="649" y="65"/>
                  </a:lnTo>
                  <a:lnTo>
                    <a:pt x="619" y="97"/>
                  </a:lnTo>
                  <a:lnTo>
                    <a:pt x="678" y="61"/>
                  </a:lnTo>
                  <a:lnTo>
                    <a:pt x="678" y="66"/>
                  </a:lnTo>
                  <a:lnTo>
                    <a:pt x="706" y="66"/>
                  </a:lnTo>
                  <a:lnTo>
                    <a:pt x="714" y="54"/>
                  </a:lnTo>
                  <a:lnTo>
                    <a:pt x="745" y="52"/>
                  </a:lnTo>
                  <a:lnTo>
                    <a:pt x="783" y="63"/>
                  </a:lnTo>
                  <a:lnTo>
                    <a:pt x="746" y="78"/>
                  </a:lnTo>
                  <a:lnTo>
                    <a:pt x="748" y="85"/>
                  </a:lnTo>
                  <a:lnTo>
                    <a:pt x="663" y="93"/>
                  </a:lnTo>
                  <a:lnTo>
                    <a:pt x="731" y="95"/>
                  </a:lnTo>
                  <a:lnTo>
                    <a:pt x="675" y="108"/>
                  </a:lnTo>
                  <a:lnTo>
                    <a:pt x="679" y="117"/>
                  </a:lnTo>
                  <a:lnTo>
                    <a:pt x="716" y="108"/>
                  </a:lnTo>
                  <a:lnTo>
                    <a:pt x="690" y="120"/>
                  </a:lnTo>
                  <a:lnTo>
                    <a:pt x="686" y="135"/>
                  </a:lnTo>
                  <a:lnTo>
                    <a:pt x="694" y="132"/>
                  </a:lnTo>
                  <a:lnTo>
                    <a:pt x="669" y="146"/>
                  </a:lnTo>
                  <a:lnTo>
                    <a:pt x="659" y="175"/>
                  </a:lnTo>
                  <a:lnTo>
                    <a:pt x="674" y="169"/>
                  </a:lnTo>
                  <a:lnTo>
                    <a:pt x="692" y="175"/>
                  </a:lnTo>
                  <a:lnTo>
                    <a:pt x="675" y="175"/>
                  </a:lnTo>
                  <a:lnTo>
                    <a:pt x="675" y="184"/>
                  </a:lnTo>
                  <a:lnTo>
                    <a:pt x="705" y="188"/>
                  </a:lnTo>
                  <a:lnTo>
                    <a:pt x="706" y="198"/>
                  </a:lnTo>
                  <a:lnTo>
                    <a:pt x="662" y="196"/>
                  </a:lnTo>
                  <a:lnTo>
                    <a:pt x="674" y="201"/>
                  </a:lnTo>
                  <a:lnTo>
                    <a:pt x="648" y="204"/>
                  </a:lnTo>
                  <a:lnTo>
                    <a:pt x="662" y="216"/>
                  </a:lnTo>
                  <a:lnTo>
                    <a:pt x="685" y="217"/>
                  </a:lnTo>
                  <a:lnTo>
                    <a:pt x="670" y="224"/>
                  </a:lnTo>
                  <a:lnTo>
                    <a:pt x="689" y="230"/>
                  </a:lnTo>
                  <a:lnTo>
                    <a:pt x="688" y="245"/>
                  </a:lnTo>
                  <a:lnTo>
                    <a:pt x="655" y="236"/>
                  </a:lnTo>
                  <a:lnTo>
                    <a:pt x="674" y="244"/>
                  </a:lnTo>
                  <a:lnTo>
                    <a:pt x="662" y="249"/>
                  </a:lnTo>
                  <a:lnTo>
                    <a:pt x="674" y="248"/>
                  </a:lnTo>
                  <a:lnTo>
                    <a:pt x="670" y="258"/>
                  </a:lnTo>
                  <a:lnTo>
                    <a:pt x="693" y="263"/>
                  </a:lnTo>
                  <a:lnTo>
                    <a:pt x="657" y="260"/>
                  </a:lnTo>
                  <a:lnTo>
                    <a:pt x="649" y="266"/>
                  </a:lnTo>
                  <a:lnTo>
                    <a:pt x="678" y="278"/>
                  </a:lnTo>
                  <a:lnTo>
                    <a:pt x="674" y="288"/>
                  </a:lnTo>
                  <a:lnTo>
                    <a:pt x="651" y="294"/>
                  </a:lnTo>
                  <a:lnTo>
                    <a:pt x="628" y="279"/>
                  </a:lnTo>
                  <a:lnTo>
                    <a:pt x="594" y="291"/>
                  </a:lnTo>
                  <a:lnTo>
                    <a:pt x="618" y="299"/>
                  </a:lnTo>
                  <a:lnTo>
                    <a:pt x="595" y="306"/>
                  </a:lnTo>
                  <a:lnTo>
                    <a:pt x="620" y="307"/>
                  </a:lnTo>
                  <a:lnTo>
                    <a:pt x="612" y="322"/>
                  </a:lnTo>
                  <a:lnTo>
                    <a:pt x="622" y="313"/>
                  </a:lnTo>
                  <a:lnTo>
                    <a:pt x="649" y="325"/>
                  </a:lnTo>
                  <a:lnTo>
                    <a:pt x="640" y="335"/>
                  </a:lnTo>
                  <a:lnTo>
                    <a:pt x="657" y="331"/>
                  </a:lnTo>
                  <a:lnTo>
                    <a:pt x="649" y="341"/>
                  </a:lnTo>
                  <a:lnTo>
                    <a:pt x="661" y="336"/>
                  </a:lnTo>
                  <a:lnTo>
                    <a:pt x="662" y="361"/>
                  </a:lnTo>
                  <a:lnTo>
                    <a:pt x="649" y="352"/>
                  </a:lnTo>
                  <a:lnTo>
                    <a:pt x="649" y="361"/>
                  </a:lnTo>
                  <a:lnTo>
                    <a:pt x="638" y="360"/>
                  </a:lnTo>
                  <a:lnTo>
                    <a:pt x="622" y="340"/>
                  </a:lnTo>
                  <a:lnTo>
                    <a:pt x="585" y="329"/>
                  </a:lnTo>
                  <a:lnTo>
                    <a:pt x="611" y="342"/>
                  </a:lnTo>
                  <a:lnTo>
                    <a:pt x="576" y="349"/>
                  </a:lnTo>
                  <a:lnTo>
                    <a:pt x="567" y="361"/>
                  </a:lnTo>
                  <a:lnTo>
                    <a:pt x="599" y="364"/>
                  </a:lnTo>
                  <a:lnTo>
                    <a:pt x="571" y="371"/>
                  </a:lnTo>
                  <a:lnTo>
                    <a:pt x="612" y="362"/>
                  </a:lnTo>
                  <a:lnTo>
                    <a:pt x="652" y="373"/>
                  </a:lnTo>
                  <a:lnTo>
                    <a:pt x="601" y="401"/>
                  </a:lnTo>
                  <a:lnTo>
                    <a:pt x="551" y="414"/>
                  </a:lnTo>
                  <a:lnTo>
                    <a:pt x="533" y="415"/>
                  </a:lnTo>
                  <a:lnTo>
                    <a:pt x="521" y="402"/>
                  </a:lnTo>
                  <a:lnTo>
                    <a:pt x="526" y="415"/>
                  </a:lnTo>
                  <a:lnTo>
                    <a:pt x="512" y="422"/>
                  </a:lnTo>
                  <a:lnTo>
                    <a:pt x="493" y="453"/>
                  </a:lnTo>
                  <a:lnTo>
                    <a:pt x="478" y="452"/>
                  </a:lnTo>
                  <a:lnTo>
                    <a:pt x="475" y="461"/>
                  </a:lnTo>
                  <a:lnTo>
                    <a:pt x="460" y="463"/>
                  </a:lnTo>
                  <a:lnTo>
                    <a:pt x="452" y="460"/>
                  </a:lnTo>
                  <a:lnTo>
                    <a:pt x="463" y="453"/>
                  </a:lnTo>
                  <a:lnTo>
                    <a:pt x="452" y="452"/>
                  </a:lnTo>
                  <a:lnTo>
                    <a:pt x="447" y="468"/>
                  </a:lnTo>
                  <a:lnTo>
                    <a:pt x="422" y="470"/>
                  </a:lnTo>
                  <a:lnTo>
                    <a:pt x="423" y="482"/>
                  </a:lnTo>
                  <a:lnTo>
                    <a:pt x="409" y="483"/>
                  </a:lnTo>
                  <a:lnTo>
                    <a:pt x="421" y="494"/>
                  </a:lnTo>
                  <a:lnTo>
                    <a:pt x="405" y="496"/>
                  </a:lnTo>
                  <a:lnTo>
                    <a:pt x="417" y="507"/>
                  </a:lnTo>
                  <a:lnTo>
                    <a:pt x="406" y="507"/>
                  </a:lnTo>
                  <a:lnTo>
                    <a:pt x="415" y="509"/>
                  </a:lnTo>
                  <a:lnTo>
                    <a:pt x="406" y="522"/>
                  </a:lnTo>
                  <a:lnTo>
                    <a:pt x="399" y="520"/>
                  </a:lnTo>
                  <a:lnTo>
                    <a:pt x="405" y="525"/>
                  </a:lnTo>
                  <a:lnTo>
                    <a:pt x="389" y="530"/>
                  </a:lnTo>
                  <a:lnTo>
                    <a:pt x="399" y="547"/>
                  </a:lnTo>
                  <a:lnTo>
                    <a:pt x="389" y="571"/>
                  </a:lnTo>
                  <a:lnTo>
                    <a:pt x="377" y="571"/>
                  </a:lnTo>
                  <a:lnTo>
                    <a:pt x="386" y="579"/>
                  </a:lnTo>
                  <a:lnTo>
                    <a:pt x="360" y="579"/>
                  </a:lnTo>
                  <a:lnTo>
                    <a:pt x="356" y="564"/>
                  </a:lnTo>
                  <a:lnTo>
                    <a:pt x="319" y="566"/>
                  </a:lnTo>
                  <a:lnTo>
                    <a:pt x="328" y="561"/>
                  </a:lnTo>
                  <a:lnTo>
                    <a:pt x="309" y="556"/>
                  </a:lnTo>
                  <a:lnTo>
                    <a:pt x="318" y="553"/>
                  </a:lnTo>
                  <a:lnTo>
                    <a:pt x="304" y="553"/>
                  </a:lnTo>
                  <a:lnTo>
                    <a:pt x="310" y="540"/>
                  </a:lnTo>
                  <a:lnTo>
                    <a:pt x="301" y="543"/>
                  </a:lnTo>
                  <a:lnTo>
                    <a:pt x="277" y="509"/>
                  </a:lnTo>
                  <a:lnTo>
                    <a:pt x="277" y="500"/>
                  </a:lnTo>
                  <a:lnTo>
                    <a:pt x="296" y="489"/>
                  </a:lnTo>
                  <a:lnTo>
                    <a:pt x="288" y="485"/>
                  </a:lnTo>
                  <a:lnTo>
                    <a:pt x="269" y="498"/>
                  </a:lnTo>
                  <a:lnTo>
                    <a:pt x="269" y="473"/>
                  </a:lnTo>
                  <a:lnTo>
                    <a:pt x="252" y="460"/>
                  </a:lnTo>
                  <a:lnTo>
                    <a:pt x="257" y="440"/>
                  </a:lnTo>
                  <a:lnTo>
                    <a:pt x="246" y="433"/>
                  </a:lnTo>
                  <a:lnTo>
                    <a:pt x="261" y="416"/>
                  </a:lnTo>
                  <a:lnTo>
                    <a:pt x="252" y="414"/>
                  </a:lnTo>
                  <a:lnTo>
                    <a:pt x="283" y="414"/>
                  </a:lnTo>
                  <a:lnTo>
                    <a:pt x="280" y="407"/>
                  </a:lnTo>
                  <a:lnTo>
                    <a:pt x="259" y="408"/>
                  </a:lnTo>
                  <a:lnTo>
                    <a:pt x="291" y="393"/>
                  </a:lnTo>
                  <a:lnTo>
                    <a:pt x="283" y="388"/>
                  </a:lnTo>
                  <a:lnTo>
                    <a:pt x="291" y="371"/>
                  </a:lnTo>
                  <a:lnTo>
                    <a:pt x="265" y="370"/>
                  </a:lnTo>
                  <a:lnTo>
                    <a:pt x="237" y="356"/>
                  </a:lnTo>
                  <a:lnTo>
                    <a:pt x="288" y="364"/>
                  </a:lnTo>
                  <a:lnTo>
                    <a:pt x="279" y="358"/>
                  </a:lnTo>
                  <a:lnTo>
                    <a:pt x="288" y="355"/>
                  </a:lnTo>
                  <a:lnTo>
                    <a:pt x="268" y="345"/>
                  </a:lnTo>
                  <a:lnTo>
                    <a:pt x="274" y="340"/>
                  </a:lnTo>
                  <a:lnTo>
                    <a:pt x="264" y="344"/>
                  </a:lnTo>
                  <a:lnTo>
                    <a:pt x="271" y="337"/>
                  </a:lnTo>
                  <a:lnTo>
                    <a:pt x="258" y="338"/>
                  </a:lnTo>
                  <a:lnTo>
                    <a:pt x="272" y="332"/>
                  </a:lnTo>
                  <a:lnTo>
                    <a:pt x="249" y="324"/>
                  </a:lnTo>
                  <a:lnTo>
                    <a:pt x="245" y="337"/>
                  </a:lnTo>
                  <a:lnTo>
                    <a:pt x="226" y="338"/>
                  </a:lnTo>
                  <a:lnTo>
                    <a:pt x="222" y="332"/>
                  </a:lnTo>
                  <a:lnTo>
                    <a:pt x="235" y="324"/>
                  </a:lnTo>
                  <a:lnTo>
                    <a:pt x="225" y="324"/>
                  </a:lnTo>
                  <a:lnTo>
                    <a:pt x="237" y="302"/>
                  </a:lnTo>
                  <a:lnTo>
                    <a:pt x="223" y="298"/>
                  </a:lnTo>
                  <a:lnTo>
                    <a:pt x="229" y="289"/>
                  </a:lnTo>
                  <a:lnTo>
                    <a:pt x="208" y="263"/>
                  </a:lnTo>
                  <a:lnTo>
                    <a:pt x="215" y="262"/>
                  </a:lnTo>
                  <a:lnTo>
                    <a:pt x="186" y="239"/>
                  </a:lnTo>
                  <a:lnTo>
                    <a:pt x="186" y="230"/>
                  </a:lnTo>
                  <a:lnTo>
                    <a:pt x="155" y="219"/>
                  </a:lnTo>
                  <a:lnTo>
                    <a:pt x="126" y="213"/>
                  </a:lnTo>
                  <a:lnTo>
                    <a:pt x="99" y="223"/>
                  </a:lnTo>
                  <a:lnTo>
                    <a:pt x="77" y="216"/>
                  </a:lnTo>
                  <a:lnTo>
                    <a:pt x="86" y="225"/>
                  </a:lnTo>
                  <a:lnTo>
                    <a:pt x="63" y="221"/>
                  </a:lnTo>
                  <a:lnTo>
                    <a:pt x="43" y="212"/>
                  </a:lnTo>
                  <a:lnTo>
                    <a:pt x="63" y="204"/>
                  </a:lnTo>
                  <a:lnTo>
                    <a:pt x="19" y="196"/>
                  </a:lnTo>
                  <a:lnTo>
                    <a:pt x="35" y="189"/>
                  </a:lnTo>
                  <a:lnTo>
                    <a:pt x="87" y="191"/>
                  </a:lnTo>
                  <a:lnTo>
                    <a:pt x="93" y="188"/>
                  </a:lnTo>
                  <a:lnTo>
                    <a:pt x="84" y="183"/>
                  </a:lnTo>
                  <a:lnTo>
                    <a:pt x="92" y="179"/>
                  </a:lnTo>
                  <a:lnTo>
                    <a:pt x="46" y="182"/>
                  </a:lnTo>
                  <a:lnTo>
                    <a:pt x="0" y="163"/>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89" name="Freeform 74"/>
            <p:cNvSpPr>
              <a:spLocks noChangeAspect="1"/>
            </p:cNvSpPr>
            <p:nvPr/>
          </p:nvSpPr>
          <p:spPr bwMode="auto">
            <a:xfrm>
              <a:off x="8032849" y="3922393"/>
              <a:ext cx="93640" cy="112740"/>
            </a:xfrm>
            <a:custGeom>
              <a:avLst/>
              <a:gdLst/>
              <a:ahLst/>
              <a:cxnLst>
                <a:cxn ang="0">
                  <a:pos x="0" y="45"/>
                </a:cxn>
                <a:cxn ang="0">
                  <a:pos x="11" y="25"/>
                </a:cxn>
                <a:cxn ang="0">
                  <a:pos x="24" y="24"/>
                </a:cxn>
                <a:cxn ang="0">
                  <a:pos x="11" y="7"/>
                </a:cxn>
                <a:cxn ang="0">
                  <a:pos x="41" y="0"/>
                </a:cxn>
                <a:cxn ang="0">
                  <a:pos x="45" y="27"/>
                </a:cxn>
                <a:cxn ang="0">
                  <a:pos x="51" y="29"/>
                </a:cxn>
                <a:cxn ang="0">
                  <a:pos x="38" y="46"/>
                </a:cxn>
                <a:cxn ang="0">
                  <a:pos x="29" y="56"/>
                </a:cxn>
                <a:cxn ang="0">
                  <a:pos x="0" y="45"/>
                </a:cxn>
              </a:cxnLst>
              <a:rect l="0" t="0" r="r" b="b"/>
              <a:pathLst>
                <a:path w="52" h="57">
                  <a:moveTo>
                    <a:pt x="0" y="45"/>
                  </a:moveTo>
                  <a:lnTo>
                    <a:pt x="11" y="25"/>
                  </a:lnTo>
                  <a:lnTo>
                    <a:pt x="24" y="24"/>
                  </a:lnTo>
                  <a:lnTo>
                    <a:pt x="11" y="7"/>
                  </a:lnTo>
                  <a:lnTo>
                    <a:pt x="41" y="0"/>
                  </a:lnTo>
                  <a:lnTo>
                    <a:pt x="45" y="27"/>
                  </a:lnTo>
                  <a:lnTo>
                    <a:pt x="51" y="29"/>
                  </a:lnTo>
                  <a:lnTo>
                    <a:pt x="38" y="46"/>
                  </a:lnTo>
                  <a:lnTo>
                    <a:pt x="29" y="56"/>
                  </a:lnTo>
                  <a:lnTo>
                    <a:pt x="0" y="45"/>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90" name="Freeform 75"/>
            <p:cNvSpPr>
              <a:spLocks noChangeAspect="1"/>
            </p:cNvSpPr>
            <p:nvPr/>
          </p:nvSpPr>
          <p:spPr bwMode="auto">
            <a:xfrm>
              <a:off x="8750759" y="4171137"/>
              <a:ext cx="111711" cy="175373"/>
            </a:xfrm>
            <a:custGeom>
              <a:avLst/>
              <a:gdLst/>
              <a:ahLst/>
              <a:cxnLst>
                <a:cxn ang="0">
                  <a:pos x="0" y="29"/>
                </a:cxn>
                <a:cxn ang="0">
                  <a:pos x="10" y="41"/>
                </a:cxn>
                <a:cxn ang="0">
                  <a:pos x="20" y="50"/>
                </a:cxn>
                <a:cxn ang="0">
                  <a:pos x="17" y="75"/>
                </a:cxn>
                <a:cxn ang="0">
                  <a:pos x="25" y="89"/>
                </a:cxn>
                <a:cxn ang="0">
                  <a:pos x="61" y="83"/>
                </a:cxn>
                <a:cxn ang="0">
                  <a:pos x="40" y="56"/>
                </a:cxn>
                <a:cxn ang="0">
                  <a:pos x="55" y="32"/>
                </a:cxn>
                <a:cxn ang="0">
                  <a:pos x="18" y="0"/>
                </a:cxn>
                <a:cxn ang="0">
                  <a:pos x="6" y="9"/>
                </a:cxn>
                <a:cxn ang="0">
                  <a:pos x="11" y="18"/>
                </a:cxn>
                <a:cxn ang="0">
                  <a:pos x="0" y="29"/>
                </a:cxn>
              </a:cxnLst>
              <a:rect l="0" t="0" r="r" b="b"/>
              <a:pathLst>
                <a:path w="62" h="90">
                  <a:moveTo>
                    <a:pt x="0" y="29"/>
                  </a:moveTo>
                  <a:lnTo>
                    <a:pt x="10" y="41"/>
                  </a:lnTo>
                  <a:lnTo>
                    <a:pt x="20" y="50"/>
                  </a:lnTo>
                  <a:lnTo>
                    <a:pt x="17" y="75"/>
                  </a:lnTo>
                  <a:lnTo>
                    <a:pt x="25" y="89"/>
                  </a:lnTo>
                  <a:lnTo>
                    <a:pt x="61" y="83"/>
                  </a:lnTo>
                  <a:lnTo>
                    <a:pt x="40" y="56"/>
                  </a:lnTo>
                  <a:lnTo>
                    <a:pt x="55" y="32"/>
                  </a:lnTo>
                  <a:lnTo>
                    <a:pt x="18" y="0"/>
                  </a:lnTo>
                  <a:lnTo>
                    <a:pt x="6" y="9"/>
                  </a:lnTo>
                  <a:lnTo>
                    <a:pt x="11" y="18"/>
                  </a:lnTo>
                  <a:lnTo>
                    <a:pt x="0" y="29"/>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91" name="Freeform 76"/>
            <p:cNvSpPr>
              <a:spLocks noChangeAspect="1"/>
            </p:cNvSpPr>
            <p:nvPr/>
          </p:nvSpPr>
          <p:spPr bwMode="auto">
            <a:xfrm>
              <a:off x="8446838" y="3872286"/>
              <a:ext cx="62427" cy="48317"/>
            </a:xfrm>
            <a:custGeom>
              <a:avLst/>
              <a:gdLst/>
              <a:ahLst/>
              <a:cxnLst>
                <a:cxn ang="0">
                  <a:pos x="0" y="19"/>
                </a:cxn>
                <a:cxn ang="0">
                  <a:pos x="25" y="18"/>
                </a:cxn>
                <a:cxn ang="0">
                  <a:pos x="13" y="2"/>
                </a:cxn>
                <a:cxn ang="0">
                  <a:pos x="34" y="0"/>
                </a:cxn>
                <a:cxn ang="0">
                  <a:pos x="34" y="24"/>
                </a:cxn>
                <a:cxn ang="0">
                  <a:pos x="0" y="19"/>
                </a:cxn>
              </a:cxnLst>
              <a:rect l="0" t="0" r="r" b="b"/>
              <a:pathLst>
                <a:path w="35" h="25">
                  <a:moveTo>
                    <a:pt x="0" y="19"/>
                  </a:moveTo>
                  <a:lnTo>
                    <a:pt x="25" y="18"/>
                  </a:lnTo>
                  <a:lnTo>
                    <a:pt x="13" y="2"/>
                  </a:lnTo>
                  <a:lnTo>
                    <a:pt x="34" y="0"/>
                  </a:lnTo>
                  <a:lnTo>
                    <a:pt x="34" y="24"/>
                  </a:lnTo>
                  <a:lnTo>
                    <a:pt x="0" y="19"/>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92" name="Freeform 77"/>
            <p:cNvSpPr>
              <a:spLocks noChangeAspect="1"/>
            </p:cNvSpPr>
            <p:nvPr/>
          </p:nvSpPr>
          <p:spPr bwMode="auto">
            <a:xfrm>
              <a:off x="8101847" y="3976079"/>
              <a:ext cx="141282" cy="76949"/>
            </a:xfrm>
            <a:custGeom>
              <a:avLst/>
              <a:gdLst/>
              <a:ahLst/>
              <a:cxnLst>
                <a:cxn ang="0">
                  <a:pos x="0" y="19"/>
                </a:cxn>
                <a:cxn ang="0">
                  <a:pos x="13" y="2"/>
                </a:cxn>
                <a:cxn ang="0">
                  <a:pos x="55" y="0"/>
                </a:cxn>
                <a:cxn ang="0">
                  <a:pos x="78" y="12"/>
                </a:cxn>
                <a:cxn ang="0">
                  <a:pos x="60" y="14"/>
                </a:cxn>
                <a:cxn ang="0">
                  <a:pos x="27" y="39"/>
                </a:cxn>
                <a:cxn ang="0">
                  <a:pos x="21" y="32"/>
                </a:cxn>
                <a:cxn ang="0">
                  <a:pos x="0" y="19"/>
                </a:cxn>
              </a:cxnLst>
              <a:rect l="0" t="0" r="r" b="b"/>
              <a:pathLst>
                <a:path w="79" h="40">
                  <a:moveTo>
                    <a:pt x="0" y="19"/>
                  </a:moveTo>
                  <a:lnTo>
                    <a:pt x="13" y="2"/>
                  </a:lnTo>
                  <a:lnTo>
                    <a:pt x="55" y="0"/>
                  </a:lnTo>
                  <a:lnTo>
                    <a:pt x="78" y="12"/>
                  </a:lnTo>
                  <a:lnTo>
                    <a:pt x="60" y="14"/>
                  </a:lnTo>
                  <a:lnTo>
                    <a:pt x="27" y="39"/>
                  </a:lnTo>
                  <a:lnTo>
                    <a:pt x="21" y="32"/>
                  </a:lnTo>
                  <a:lnTo>
                    <a:pt x="0" y="19"/>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93" name="Freeform 78"/>
            <p:cNvSpPr>
              <a:spLocks noChangeAspect="1"/>
            </p:cNvSpPr>
            <p:nvPr/>
          </p:nvSpPr>
          <p:spPr bwMode="auto">
            <a:xfrm>
              <a:off x="10536500" y="3043738"/>
              <a:ext cx="157710" cy="91266"/>
            </a:xfrm>
            <a:custGeom>
              <a:avLst/>
              <a:gdLst/>
              <a:ahLst/>
              <a:cxnLst>
                <a:cxn ang="0">
                  <a:pos x="0" y="27"/>
                </a:cxn>
                <a:cxn ang="0">
                  <a:pos x="14" y="8"/>
                </a:cxn>
                <a:cxn ang="0">
                  <a:pos x="31" y="13"/>
                </a:cxn>
                <a:cxn ang="0">
                  <a:pos x="61" y="0"/>
                </a:cxn>
                <a:cxn ang="0">
                  <a:pos x="78" y="3"/>
                </a:cxn>
                <a:cxn ang="0">
                  <a:pos x="87" y="10"/>
                </a:cxn>
                <a:cxn ang="0">
                  <a:pos x="53" y="41"/>
                </a:cxn>
                <a:cxn ang="0">
                  <a:pos x="25" y="46"/>
                </a:cxn>
                <a:cxn ang="0">
                  <a:pos x="0" y="27"/>
                </a:cxn>
              </a:cxnLst>
              <a:rect l="0" t="0" r="r" b="b"/>
              <a:pathLst>
                <a:path w="88" h="47">
                  <a:moveTo>
                    <a:pt x="0" y="27"/>
                  </a:moveTo>
                  <a:lnTo>
                    <a:pt x="14" y="8"/>
                  </a:lnTo>
                  <a:lnTo>
                    <a:pt x="31" y="13"/>
                  </a:lnTo>
                  <a:lnTo>
                    <a:pt x="61" y="0"/>
                  </a:lnTo>
                  <a:lnTo>
                    <a:pt x="78" y="3"/>
                  </a:lnTo>
                  <a:lnTo>
                    <a:pt x="87" y="10"/>
                  </a:lnTo>
                  <a:lnTo>
                    <a:pt x="53" y="41"/>
                  </a:lnTo>
                  <a:lnTo>
                    <a:pt x="25" y="46"/>
                  </a:lnTo>
                  <a:lnTo>
                    <a:pt x="0" y="27"/>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94" name="Freeform 79"/>
            <p:cNvSpPr>
              <a:spLocks noChangeAspect="1"/>
            </p:cNvSpPr>
            <p:nvPr/>
          </p:nvSpPr>
          <p:spPr bwMode="auto">
            <a:xfrm>
              <a:off x="9600095" y="2383404"/>
              <a:ext cx="256279" cy="130635"/>
            </a:xfrm>
            <a:custGeom>
              <a:avLst/>
              <a:gdLst/>
              <a:ahLst/>
              <a:cxnLst>
                <a:cxn ang="0">
                  <a:pos x="0" y="23"/>
                </a:cxn>
                <a:cxn ang="0">
                  <a:pos x="9" y="20"/>
                </a:cxn>
                <a:cxn ang="0">
                  <a:pos x="4" y="14"/>
                </a:cxn>
                <a:cxn ang="0">
                  <a:pos x="15" y="18"/>
                </a:cxn>
                <a:cxn ang="0">
                  <a:pos x="10" y="7"/>
                </a:cxn>
                <a:cxn ang="0">
                  <a:pos x="24" y="14"/>
                </a:cxn>
                <a:cxn ang="0">
                  <a:pos x="17" y="1"/>
                </a:cxn>
                <a:cxn ang="0">
                  <a:pos x="39" y="11"/>
                </a:cxn>
                <a:cxn ang="0">
                  <a:pos x="42" y="28"/>
                </a:cxn>
                <a:cxn ang="0">
                  <a:pos x="53" y="9"/>
                </a:cxn>
                <a:cxn ang="0">
                  <a:pos x="65" y="16"/>
                </a:cxn>
                <a:cxn ang="0">
                  <a:pos x="74" y="6"/>
                </a:cxn>
                <a:cxn ang="0">
                  <a:pos x="82" y="18"/>
                </a:cxn>
                <a:cxn ang="0">
                  <a:pos x="80" y="7"/>
                </a:cxn>
                <a:cxn ang="0">
                  <a:pos x="103" y="7"/>
                </a:cxn>
                <a:cxn ang="0">
                  <a:pos x="106" y="0"/>
                </a:cxn>
                <a:cxn ang="0">
                  <a:pos x="117" y="6"/>
                </a:cxn>
                <a:cxn ang="0">
                  <a:pos x="129" y="4"/>
                </a:cxn>
                <a:cxn ang="0">
                  <a:pos x="120" y="9"/>
                </a:cxn>
                <a:cxn ang="0">
                  <a:pos x="142" y="30"/>
                </a:cxn>
                <a:cxn ang="0">
                  <a:pos x="123" y="48"/>
                </a:cxn>
                <a:cxn ang="0">
                  <a:pos x="70" y="66"/>
                </a:cxn>
                <a:cxn ang="0">
                  <a:pos x="23" y="58"/>
                </a:cxn>
                <a:cxn ang="0">
                  <a:pos x="36" y="41"/>
                </a:cxn>
                <a:cxn ang="0">
                  <a:pos x="8" y="35"/>
                </a:cxn>
                <a:cxn ang="0">
                  <a:pos x="34" y="33"/>
                </a:cxn>
                <a:cxn ang="0">
                  <a:pos x="24" y="28"/>
                </a:cxn>
                <a:cxn ang="0">
                  <a:pos x="35" y="23"/>
                </a:cxn>
                <a:cxn ang="0">
                  <a:pos x="0" y="23"/>
                </a:cxn>
              </a:cxnLst>
              <a:rect l="0" t="0" r="r" b="b"/>
              <a:pathLst>
                <a:path w="143" h="67">
                  <a:moveTo>
                    <a:pt x="0" y="23"/>
                  </a:moveTo>
                  <a:lnTo>
                    <a:pt x="9" y="20"/>
                  </a:lnTo>
                  <a:lnTo>
                    <a:pt x="4" y="14"/>
                  </a:lnTo>
                  <a:lnTo>
                    <a:pt x="15" y="18"/>
                  </a:lnTo>
                  <a:lnTo>
                    <a:pt x="10" y="7"/>
                  </a:lnTo>
                  <a:lnTo>
                    <a:pt x="24" y="14"/>
                  </a:lnTo>
                  <a:lnTo>
                    <a:pt x="17" y="1"/>
                  </a:lnTo>
                  <a:lnTo>
                    <a:pt x="39" y="11"/>
                  </a:lnTo>
                  <a:lnTo>
                    <a:pt x="42" y="28"/>
                  </a:lnTo>
                  <a:lnTo>
                    <a:pt x="53" y="9"/>
                  </a:lnTo>
                  <a:lnTo>
                    <a:pt x="65" y="16"/>
                  </a:lnTo>
                  <a:lnTo>
                    <a:pt x="74" y="6"/>
                  </a:lnTo>
                  <a:lnTo>
                    <a:pt x="82" y="18"/>
                  </a:lnTo>
                  <a:lnTo>
                    <a:pt x="80" y="7"/>
                  </a:lnTo>
                  <a:lnTo>
                    <a:pt x="103" y="7"/>
                  </a:lnTo>
                  <a:lnTo>
                    <a:pt x="106" y="0"/>
                  </a:lnTo>
                  <a:lnTo>
                    <a:pt x="117" y="6"/>
                  </a:lnTo>
                  <a:lnTo>
                    <a:pt x="129" y="4"/>
                  </a:lnTo>
                  <a:lnTo>
                    <a:pt x="120" y="9"/>
                  </a:lnTo>
                  <a:lnTo>
                    <a:pt x="142" y="30"/>
                  </a:lnTo>
                  <a:lnTo>
                    <a:pt x="123" y="48"/>
                  </a:lnTo>
                  <a:lnTo>
                    <a:pt x="70" y="66"/>
                  </a:lnTo>
                  <a:lnTo>
                    <a:pt x="23" y="58"/>
                  </a:lnTo>
                  <a:lnTo>
                    <a:pt x="36" y="41"/>
                  </a:lnTo>
                  <a:lnTo>
                    <a:pt x="8" y="35"/>
                  </a:lnTo>
                  <a:lnTo>
                    <a:pt x="34" y="33"/>
                  </a:lnTo>
                  <a:lnTo>
                    <a:pt x="24" y="28"/>
                  </a:lnTo>
                  <a:lnTo>
                    <a:pt x="35" y="23"/>
                  </a:lnTo>
                  <a:lnTo>
                    <a:pt x="0" y="23"/>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95" name="Freeform 80"/>
            <p:cNvSpPr>
              <a:spLocks noChangeAspect="1"/>
            </p:cNvSpPr>
            <p:nvPr/>
          </p:nvSpPr>
          <p:spPr bwMode="auto">
            <a:xfrm>
              <a:off x="11739041" y="3428485"/>
              <a:ext cx="678483" cy="748020"/>
            </a:xfrm>
            <a:custGeom>
              <a:avLst/>
              <a:gdLst/>
              <a:ahLst/>
              <a:cxnLst>
                <a:cxn ang="0">
                  <a:pos x="0" y="174"/>
                </a:cxn>
                <a:cxn ang="0">
                  <a:pos x="11" y="166"/>
                </a:cxn>
                <a:cxn ang="0">
                  <a:pos x="39" y="166"/>
                </a:cxn>
                <a:cxn ang="0">
                  <a:pos x="19" y="126"/>
                </a:cxn>
                <a:cxn ang="0">
                  <a:pos x="31" y="115"/>
                </a:cxn>
                <a:cxn ang="0">
                  <a:pos x="48" y="116"/>
                </a:cxn>
                <a:cxn ang="0">
                  <a:pos x="87" y="73"/>
                </a:cxn>
                <a:cxn ang="0">
                  <a:pos x="85" y="61"/>
                </a:cxn>
                <a:cxn ang="0">
                  <a:pos x="93" y="54"/>
                </a:cxn>
                <a:cxn ang="0">
                  <a:pos x="77" y="40"/>
                </a:cxn>
                <a:cxn ang="0">
                  <a:pos x="76" y="19"/>
                </a:cxn>
                <a:cxn ang="0">
                  <a:pos x="114" y="19"/>
                </a:cxn>
                <a:cxn ang="0">
                  <a:pos x="124" y="9"/>
                </a:cxn>
                <a:cxn ang="0">
                  <a:pos x="144" y="0"/>
                </a:cxn>
                <a:cxn ang="0">
                  <a:pos x="158" y="8"/>
                </a:cxn>
                <a:cxn ang="0">
                  <a:pos x="139" y="30"/>
                </a:cxn>
                <a:cxn ang="0">
                  <a:pos x="148" y="48"/>
                </a:cxn>
                <a:cxn ang="0">
                  <a:pos x="135" y="51"/>
                </a:cxn>
                <a:cxn ang="0">
                  <a:pos x="141" y="74"/>
                </a:cxn>
                <a:cxn ang="0">
                  <a:pos x="168" y="83"/>
                </a:cxn>
                <a:cxn ang="0">
                  <a:pos x="155" y="104"/>
                </a:cxn>
                <a:cxn ang="0">
                  <a:pos x="189" y="124"/>
                </a:cxn>
                <a:cxn ang="0">
                  <a:pos x="257" y="137"/>
                </a:cxn>
                <a:cxn ang="0">
                  <a:pos x="258" y="117"/>
                </a:cxn>
                <a:cxn ang="0">
                  <a:pos x="267" y="115"/>
                </a:cxn>
                <a:cxn ang="0">
                  <a:pos x="268" y="125"/>
                </a:cxn>
                <a:cxn ang="0">
                  <a:pos x="274" y="134"/>
                </a:cxn>
                <a:cxn ang="0">
                  <a:pos x="309" y="130"/>
                </a:cxn>
                <a:cxn ang="0">
                  <a:pos x="306" y="118"/>
                </a:cxn>
                <a:cxn ang="0">
                  <a:pos x="360" y="94"/>
                </a:cxn>
                <a:cxn ang="0">
                  <a:pos x="365" y="108"/>
                </a:cxn>
                <a:cxn ang="0">
                  <a:pos x="378" y="113"/>
                </a:cxn>
                <a:cxn ang="0">
                  <a:pos x="373" y="128"/>
                </a:cxn>
                <a:cxn ang="0">
                  <a:pos x="350" y="136"/>
                </a:cxn>
                <a:cxn ang="0">
                  <a:pos x="316" y="199"/>
                </a:cxn>
                <a:cxn ang="0">
                  <a:pos x="310" y="174"/>
                </a:cxn>
                <a:cxn ang="0">
                  <a:pos x="304" y="184"/>
                </a:cxn>
                <a:cxn ang="0">
                  <a:pos x="296" y="171"/>
                </a:cxn>
                <a:cxn ang="0">
                  <a:pos x="311" y="155"/>
                </a:cxn>
                <a:cxn ang="0">
                  <a:pos x="282" y="153"/>
                </a:cxn>
                <a:cxn ang="0">
                  <a:pos x="263" y="136"/>
                </a:cxn>
                <a:cxn ang="0">
                  <a:pos x="258" y="145"/>
                </a:cxn>
                <a:cxn ang="0">
                  <a:pos x="264" y="153"/>
                </a:cxn>
                <a:cxn ang="0">
                  <a:pos x="256" y="159"/>
                </a:cxn>
                <a:cxn ang="0">
                  <a:pos x="263" y="167"/>
                </a:cxn>
                <a:cxn ang="0">
                  <a:pos x="268" y="203"/>
                </a:cxn>
                <a:cxn ang="0">
                  <a:pos x="258" y="197"/>
                </a:cxn>
                <a:cxn ang="0">
                  <a:pos x="236" y="225"/>
                </a:cxn>
                <a:cxn ang="0">
                  <a:pos x="157" y="283"/>
                </a:cxn>
                <a:cxn ang="0">
                  <a:pos x="152" y="354"/>
                </a:cxn>
                <a:cxn ang="0">
                  <a:pos x="120" y="382"/>
                </a:cxn>
                <a:cxn ang="0">
                  <a:pos x="90" y="328"/>
                </a:cxn>
                <a:cxn ang="0">
                  <a:pos x="79" y="284"/>
                </a:cxn>
                <a:cxn ang="0">
                  <a:pos x="68" y="274"/>
                </a:cxn>
                <a:cxn ang="0">
                  <a:pos x="61" y="194"/>
                </a:cxn>
                <a:cxn ang="0">
                  <a:pos x="53" y="192"/>
                </a:cxn>
                <a:cxn ang="0">
                  <a:pos x="48" y="209"/>
                </a:cxn>
                <a:cxn ang="0">
                  <a:pos x="30" y="214"/>
                </a:cxn>
                <a:cxn ang="0">
                  <a:pos x="12" y="193"/>
                </a:cxn>
                <a:cxn ang="0">
                  <a:pos x="30" y="182"/>
                </a:cxn>
                <a:cxn ang="0">
                  <a:pos x="12" y="186"/>
                </a:cxn>
                <a:cxn ang="0">
                  <a:pos x="0" y="174"/>
                </a:cxn>
              </a:cxnLst>
              <a:rect l="0" t="0" r="r" b="b"/>
              <a:pathLst>
                <a:path w="379" h="383">
                  <a:moveTo>
                    <a:pt x="0" y="174"/>
                  </a:moveTo>
                  <a:lnTo>
                    <a:pt x="11" y="166"/>
                  </a:lnTo>
                  <a:lnTo>
                    <a:pt x="39" y="166"/>
                  </a:lnTo>
                  <a:lnTo>
                    <a:pt x="19" y="126"/>
                  </a:lnTo>
                  <a:lnTo>
                    <a:pt x="31" y="115"/>
                  </a:lnTo>
                  <a:lnTo>
                    <a:pt x="48" y="116"/>
                  </a:lnTo>
                  <a:lnTo>
                    <a:pt x="87" y="73"/>
                  </a:lnTo>
                  <a:lnTo>
                    <a:pt x="85" y="61"/>
                  </a:lnTo>
                  <a:lnTo>
                    <a:pt x="93" y="54"/>
                  </a:lnTo>
                  <a:lnTo>
                    <a:pt x="77" y="40"/>
                  </a:lnTo>
                  <a:lnTo>
                    <a:pt x="76" y="19"/>
                  </a:lnTo>
                  <a:lnTo>
                    <a:pt x="114" y="19"/>
                  </a:lnTo>
                  <a:lnTo>
                    <a:pt x="124" y="9"/>
                  </a:lnTo>
                  <a:lnTo>
                    <a:pt x="144" y="0"/>
                  </a:lnTo>
                  <a:lnTo>
                    <a:pt x="158" y="8"/>
                  </a:lnTo>
                  <a:lnTo>
                    <a:pt x="139" y="30"/>
                  </a:lnTo>
                  <a:lnTo>
                    <a:pt x="148" y="48"/>
                  </a:lnTo>
                  <a:lnTo>
                    <a:pt x="135" y="51"/>
                  </a:lnTo>
                  <a:lnTo>
                    <a:pt x="141" y="74"/>
                  </a:lnTo>
                  <a:lnTo>
                    <a:pt x="168" y="83"/>
                  </a:lnTo>
                  <a:lnTo>
                    <a:pt x="155" y="104"/>
                  </a:lnTo>
                  <a:lnTo>
                    <a:pt x="189" y="124"/>
                  </a:lnTo>
                  <a:lnTo>
                    <a:pt x="257" y="137"/>
                  </a:lnTo>
                  <a:lnTo>
                    <a:pt x="258" y="117"/>
                  </a:lnTo>
                  <a:lnTo>
                    <a:pt x="267" y="115"/>
                  </a:lnTo>
                  <a:lnTo>
                    <a:pt x="268" y="125"/>
                  </a:lnTo>
                  <a:lnTo>
                    <a:pt x="274" y="134"/>
                  </a:lnTo>
                  <a:lnTo>
                    <a:pt x="309" y="130"/>
                  </a:lnTo>
                  <a:lnTo>
                    <a:pt x="306" y="118"/>
                  </a:lnTo>
                  <a:lnTo>
                    <a:pt x="360" y="94"/>
                  </a:lnTo>
                  <a:lnTo>
                    <a:pt x="365" y="108"/>
                  </a:lnTo>
                  <a:lnTo>
                    <a:pt x="378" y="113"/>
                  </a:lnTo>
                  <a:lnTo>
                    <a:pt x="373" y="128"/>
                  </a:lnTo>
                  <a:lnTo>
                    <a:pt x="350" y="136"/>
                  </a:lnTo>
                  <a:lnTo>
                    <a:pt x="316" y="199"/>
                  </a:lnTo>
                  <a:lnTo>
                    <a:pt x="310" y="174"/>
                  </a:lnTo>
                  <a:lnTo>
                    <a:pt x="304" y="184"/>
                  </a:lnTo>
                  <a:lnTo>
                    <a:pt x="296" y="171"/>
                  </a:lnTo>
                  <a:lnTo>
                    <a:pt x="311" y="155"/>
                  </a:lnTo>
                  <a:lnTo>
                    <a:pt x="282" y="153"/>
                  </a:lnTo>
                  <a:lnTo>
                    <a:pt x="263" y="136"/>
                  </a:lnTo>
                  <a:lnTo>
                    <a:pt x="258" y="145"/>
                  </a:lnTo>
                  <a:lnTo>
                    <a:pt x="264" y="153"/>
                  </a:lnTo>
                  <a:lnTo>
                    <a:pt x="256" y="159"/>
                  </a:lnTo>
                  <a:lnTo>
                    <a:pt x="263" y="167"/>
                  </a:lnTo>
                  <a:lnTo>
                    <a:pt x="268" y="203"/>
                  </a:lnTo>
                  <a:lnTo>
                    <a:pt x="258" y="197"/>
                  </a:lnTo>
                  <a:lnTo>
                    <a:pt x="236" y="225"/>
                  </a:lnTo>
                  <a:lnTo>
                    <a:pt x="157" y="283"/>
                  </a:lnTo>
                  <a:lnTo>
                    <a:pt x="152" y="354"/>
                  </a:lnTo>
                  <a:lnTo>
                    <a:pt x="120" y="382"/>
                  </a:lnTo>
                  <a:lnTo>
                    <a:pt x="90" y="328"/>
                  </a:lnTo>
                  <a:lnTo>
                    <a:pt x="79" y="284"/>
                  </a:lnTo>
                  <a:lnTo>
                    <a:pt x="68" y="274"/>
                  </a:lnTo>
                  <a:lnTo>
                    <a:pt x="61" y="194"/>
                  </a:lnTo>
                  <a:lnTo>
                    <a:pt x="53" y="192"/>
                  </a:lnTo>
                  <a:lnTo>
                    <a:pt x="48" y="209"/>
                  </a:lnTo>
                  <a:lnTo>
                    <a:pt x="30" y="214"/>
                  </a:lnTo>
                  <a:lnTo>
                    <a:pt x="12" y="193"/>
                  </a:lnTo>
                  <a:lnTo>
                    <a:pt x="30" y="182"/>
                  </a:lnTo>
                  <a:lnTo>
                    <a:pt x="12" y="186"/>
                  </a:lnTo>
                  <a:lnTo>
                    <a:pt x="0" y="174"/>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96" name="Freeform 81"/>
            <p:cNvSpPr>
              <a:spLocks noChangeAspect="1"/>
            </p:cNvSpPr>
            <p:nvPr/>
          </p:nvSpPr>
          <p:spPr bwMode="auto">
            <a:xfrm>
              <a:off x="12364954" y="4240928"/>
              <a:ext cx="254636" cy="289903"/>
            </a:xfrm>
            <a:custGeom>
              <a:avLst/>
              <a:gdLst/>
              <a:ahLst/>
              <a:cxnLst>
                <a:cxn ang="0">
                  <a:pos x="0" y="0"/>
                </a:cxn>
                <a:cxn ang="0">
                  <a:pos x="31" y="5"/>
                </a:cxn>
                <a:cxn ang="0">
                  <a:pos x="71" y="44"/>
                </a:cxn>
                <a:cxn ang="0">
                  <a:pos x="103" y="58"/>
                </a:cxn>
                <a:cxn ang="0">
                  <a:pos x="99" y="69"/>
                </a:cxn>
                <a:cxn ang="0">
                  <a:pos x="110" y="68"/>
                </a:cxn>
                <a:cxn ang="0">
                  <a:pos x="109" y="82"/>
                </a:cxn>
                <a:cxn ang="0">
                  <a:pos x="141" y="110"/>
                </a:cxn>
                <a:cxn ang="0">
                  <a:pos x="137" y="147"/>
                </a:cxn>
                <a:cxn ang="0">
                  <a:pos x="124" y="147"/>
                </a:cxn>
                <a:cxn ang="0">
                  <a:pos x="95" y="126"/>
                </a:cxn>
                <a:cxn ang="0">
                  <a:pos x="49" y="51"/>
                </a:cxn>
                <a:cxn ang="0">
                  <a:pos x="0" y="0"/>
                </a:cxn>
              </a:cxnLst>
              <a:rect l="0" t="0" r="r" b="b"/>
              <a:pathLst>
                <a:path w="142" h="148">
                  <a:moveTo>
                    <a:pt x="0" y="0"/>
                  </a:moveTo>
                  <a:lnTo>
                    <a:pt x="31" y="5"/>
                  </a:lnTo>
                  <a:lnTo>
                    <a:pt x="71" y="44"/>
                  </a:lnTo>
                  <a:lnTo>
                    <a:pt x="103" y="58"/>
                  </a:lnTo>
                  <a:lnTo>
                    <a:pt x="99" y="69"/>
                  </a:lnTo>
                  <a:lnTo>
                    <a:pt x="110" y="68"/>
                  </a:lnTo>
                  <a:lnTo>
                    <a:pt x="109" y="82"/>
                  </a:lnTo>
                  <a:lnTo>
                    <a:pt x="141" y="110"/>
                  </a:lnTo>
                  <a:lnTo>
                    <a:pt x="137" y="147"/>
                  </a:lnTo>
                  <a:lnTo>
                    <a:pt x="124" y="147"/>
                  </a:lnTo>
                  <a:lnTo>
                    <a:pt x="95" y="126"/>
                  </a:lnTo>
                  <a:lnTo>
                    <a:pt x="49" y="51"/>
                  </a:lnTo>
                  <a:lnTo>
                    <a:pt x="0" y="0"/>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97" name="Freeform 82"/>
            <p:cNvSpPr>
              <a:spLocks noChangeAspect="1"/>
            </p:cNvSpPr>
            <p:nvPr/>
          </p:nvSpPr>
          <p:spPr bwMode="auto">
            <a:xfrm>
              <a:off x="12601519" y="4534410"/>
              <a:ext cx="213566" cy="73370"/>
            </a:xfrm>
            <a:custGeom>
              <a:avLst/>
              <a:gdLst/>
              <a:ahLst/>
              <a:cxnLst>
                <a:cxn ang="0">
                  <a:pos x="0" y="10"/>
                </a:cxn>
                <a:cxn ang="0">
                  <a:pos x="8" y="0"/>
                </a:cxn>
                <a:cxn ang="0">
                  <a:pos x="90" y="11"/>
                </a:cxn>
                <a:cxn ang="0">
                  <a:pos x="99" y="20"/>
                </a:cxn>
                <a:cxn ang="0">
                  <a:pos x="116" y="24"/>
                </a:cxn>
                <a:cxn ang="0">
                  <a:pos x="118" y="37"/>
                </a:cxn>
                <a:cxn ang="0">
                  <a:pos x="22" y="19"/>
                </a:cxn>
                <a:cxn ang="0">
                  <a:pos x="0" y="10"/>
                </a:cxn>
              </a:cxnLst>
              <a:rect l="0" t="0" r="r" b="b"/>
              <a:pathLst>
                <a:path w="119" h="38">
                  <a:moveTo>
                    <a:pt x="0" y="10"/>
                  </a:moveTo>
                  <a:lnTo>
                    <a:pt x="8" y="0"/>
                  </a:lnTo>
                  <a:lnTo>
                    <a:pt x="90" y="11"/>
                  </a:lnTo>
                  <a:lnTo>
                    <a:pt x="99" y="20"/>
                  </a:lnTo>
                  <a:lnTo>
                    <a:pt x="116" y="24"/>
                  </a:lnTo>
                  <a:lnTo>
                    <a:pt x="118" y="37"/>
                  </a:lnTo>
                  <a:lnTo>
                    <a:pt x="22" y="19"/>
                  </a:lnTo>
                  <a:lnTo>
                    <a:pt x="0" y="10"/>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98" name="Freeform 83"/>
            <p:cNvSpPr>
              <a:spLocks noChangeAspect="1"/>
            </p:cNvSpPr>
            <p:nvPr/>
          </p:nvSpPr>
          <p:spPr bwMode="auto">
            <a:xfrm>
              <a:off x="12688588" y="4273139"/>
              <a:ext cx="226709" cy="216532"/>
            </a:xfrm>
            <a:custGeom>
              <a:avLst/>
              <a:gdLst/>
              <a:ahLst/>
              <a:cxnLst>
                <a:cxn ang="0">
                  <a:pos x="0" y="49"/>
                </a:cxn>
                <a:cxn ang="0">
                  <a:pos x="7" y="35"/>
                </a:cxn>
                <a:cxn ang="0">
                  <a:pos x="19" y="44"/>
                </a:cxn>
                <a:cxn ang="0">
                  <a:pos x="57" y="41"/>
                </a:cxn>
                <a:cxn ang="0">
                  <a:pos x="70" y="36"/>
                </a:cxn>
                <a:cxn ang="0">
                  <a:pos x="87" y="0"/>
                </a:cxn>
                <a:cxn ang="0">
                  <a:pos x="109" y="2"/>
                </a:cxn>
                <a:cxn ang="0">
                  <a:pos x="104" y="11"/>
                </a:cxn>
                <a:cxn ang="0">
                  <a:pos x="126" y="44"/>
                </a:cxn>
                <a:cxn ang="0">
                  <a:pos x="114" y="41"/>
                </a:cxn>
                <a:cxn ang="0">
                  <a:pos x="92" y="79"/>
                </a:cxn>
                <a:cxn ang="0">
                  <a:pos x="89" y="103"/>
                </a:cxn>
                <a:cxn ang="0">
                  <a:pos x="75" y="110"/>
                </a:cxn>
                <a:cxn ang="0">
                  <a:pos x="51" y="96"/>
                </a:cxn>
                <a:cxn ang="0">
                  <a:pos x="36" y="102"/>
                </a:cxn>
                <a:cxn ang="0">
                  <a:pos x="34" y="91"/>
                </a:cxn>
                <a:cxn ang="0">
                  <a:pos x="14" y="93"/>
                </a:cxn>
                <a:cxn ang="0">
                  <a:pos x="0" y="49"/>
                </a:cxn>
              </a:cxnLst>
              <a:rect l="0" t="0" r="r" b="b"/>
              <a:pathLst>
                <a:path w="127" h="111">
                  <a:moveTo>
                    <a:pt x="0" y="49"/>
                  </a:moveTo>
                  <a:lnTo>
                    <a:pt x="7" y="35"/>
                  </a:lnTo>
                  <a:lnTo>
                    <a:pt x="19" y="44"/>
                  </a:lnTo>
                  <a:lnTo>
                    <a:pt x="57" y="41"/>
                  </a:lnTo>
                  <a:lnTo>
                    <a:pt x="70" y="36"/>
                  </a:lnTo>
                  <a:lnTo>
                    <a:pt x="87" y="0"/>
                  </a:lnTo>
                  <a:lnTo>
                    <a:pt x="109" y="2"/>
                  </a:lnTo>
                  <a:lnTo>
                    <a:pt x="104" y="11"/>
                  </a:lnTo>
                  <a:lnTo>
                    <a:pt x="126" y="44"/>
                  </a:lnTo>
                  <a:lnTo>
                    <a:pt x="114" y="41"/>
                  </a:lnTo>
                  <a:lnTo>
                    <a:pt x="92" y="79"/>
                  </a:lnTo>
                  <a:lnTo>
                    <a:pt x="89" y="103"/>
                  </a:lnTo>
                  <a:lnTo>
                    <a:pt x="75" y="110"/>
                  </a:lnTo>
                  <a:lnTo>
                    <a:pt x="51" y="96"/>
                  </a:lnTo>
                  <a:lnTo>
                    <a:pt x="36" y="102"/>
                  </a:lnTo>
                  <a:lnTo>
                    <a:pt x="34" y="91"/>
                  </a:lnTo>
                  <a:lnTo>
                    <a:pt x="14" y="93"/>
                  </a:lnTo>
                  <a:lnTo>
                    <a:pt x="0" y="49"/>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799" name="Freeform 84"/>
            <p:cNvSpPr>
              <a:spLocks noChangeAspect="1"/>
            </p:cNvSpPr>
            <p:nvPr/>
          </p:nvSpPr>
          <p:spPr bwMode="auto">
            <a:xfrm>
              <a:off x="12866012" y="4597043"/>
              <a:ext cx="55856" cy="17895"/>
            </a:xfrm>
            <a:custGeom>
              <a:avLst/>
              <a:gdLst/>
              <a:ahLst/>
              <a:cxnLst>
                <a:cxn ang="0">
                  <a:pos x="0" y="1"/>
                </a:cxn>
                <a:cxn ang="0">
                  <a:pos x="4" y="8"/>
                </a:cxn>
                <a:cxn ang="0">
                  <a:pos x="31" y="2"/>
                </a:cxn>
                <a:cxn ang="0">
                  <a:pos x="10" y="0"/>
                </a:cxn>
                <a:cxn ang="0">
                  <a:pos x="0" y="1"/>
                </a:cxn>
              </a:cxnLst>
              <a:rect l="0" t="0" r="r" b="b"/>
              <a:pathLst>
                <a:path w="32" h="9">
                  <a:moveTo>
                    <a:pt x="0" y="1"/>
                  </a:moveTo>
                  <a:lnTo>
                    <a:pt x="4" y="8"/>
                  </a:lnTo>
                  <a:lnTo>
                    <a:pt x="31" y="2"/>
                  </a:lnTo>
                  <a:lnTo>
                    <a:pt x="10" y="0"/>
                  </a:lnTo>
                  <a:lnTo>
                    <a:pt x="0" y="1"/>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00" name="Freeform 85"/>
            <p:cNvSpPr>
              <a:spLocks noChangeAspect="1"/>
            </p:cNvSpPr>
            <p:nvPr/>
          </p:nvSpPr>
          <p:spPr bwMode="auto">
            <a:xfrm>
              <a:off x="12913654" y="4337562"/>
              <a:ext cx="144568" cy="189689"/>
            </a:xfrm>
            <a:custGeom>
              <a:avLst/>
              <a:gdLst/>
              <a:ahLst/>
              <a:cxnLst>
                <a:cxn ang="0">
                  <a:pos x="0" y="57"/>
                </a:cxn>
                <a:cxn ang="0">
                  <a:pos x="11" y="75"/>
                </a:cxn>
                <a:cxn ang="0">
                  <a:pos x="7" y="92"/>
                </a:cxn>
                <a:cxn ang="0">
                  <a:pos x="20" y="96"/>
                </a:cxn>
                <a:cxn ang="0">
                  <a:pos x="19" y="60"/>
                </a:cxn>
                <a:cxn ang="0">
                  <a:pos x="27" y="57"/>
                </a:cxn>
                <a:cxn ang="0">
                  <a:pos x="28" y="70"/>
                </a:cxn>
                <a:cxn ang="0">
                  <a:pos x="35" y="86"/>
                </a:cxn>
                <a:cxn ang="0">
                  <a:pos x="50" y="79"/>
                </a:cxn>
                <a:cxn ang="0">
                  <a:pos x="32" y="46"/>
                </a:cxn>
                <a:cxn ang="0">
                  <a:pos x="59" y="32"/>
                </a:cxn>
                <a:cxn ang="0">
                  <a:pos x="23" y="41"/>
                </a:cxn>
                <a:cxn ang="0">
                  <a:pos x="18" y="20"/>
                </a:cxn>
                <a:cxn ang="0">
                  <a:pos x="71" y="17"/>
                </a:cxn>
                <a:cxn ang="0">
                  <a:pos x="80" y="0"/>
                </a:cxn>
                <a:cxn ang="0">
                  <a:pos x="64" y="11"/>
                </a:cxn>
                <a:cxn ang="0">
                  <a:pos x="27" y="6"/>
                </a:cxn>
                <a:cxn ang="0">
                  <a:pos x="15" y="13"/>
                </a:cxn>
                <a:cxn ang="0">
                  <a:pos x="0" y="57"/>
                </a:cxn>
              </a:cxnLst>
              <a:rect l="0" t="0" r="r" b="b"/>
              <a:pathLst>
                <a:path w="81" h="97">
                  <a:moveTo>
                    <a:pt x="0" y="57"/>
                  </a:moveTo>
                  <a:lnTo>
                    <a:pt x="11" y="75"/>
                  </a:lnTo>
                  <a:lnTo>
                    <a:pt x="7" y="92"/>
                  </a:lnTo>
                  <a:lnTo>
                    <a:pt x="20" y="96"/>
                  </a:lnTo>
                  <a:lnTo>
                    <a:pt x="19" y="60"/>
                  </a:lnTo>
                  <a:lnTo>
                    <a:pt x="27" y="57"/>
                  </a:lnTo>
                  <a:lnTo>
                    <a:pt x="28" y="70"/>
                  </a:lnTo>
                  <a:lnTo>
                    <a:pt x="35" y="86"/>
                  </a:lnTo>
                  <a:lnTo>
                    <a:pt x="50" y="79"/>
                  </a:lnTo>
                  <a:lnTo>
                    <a:pt x="32" y="46"/>
                  </a:lnTo>
                  <a:lnTo>
                    <a:pt x="59" y="32"/>
                  </a:lnTo>
                  <a:lnTo>
                    <a:pt x="23" y="41"/>
                  </a:lnTo>
                  <a:lnTo>
                    <a:pt x="18" y="20"/>
                  </a:lnTo>
                  <a:lnTo>
                    <a:pt x="71" y="17"/>
                  </a:lnTo>
                  <a:lnTo>
                    <a:pt x="80" y="0"/>
                  </a:lnTo>
                  <a:lnTo>
                    <a:pt x="64" y="11"/>
                  </a:lnTo>
                  <a:lnTo>
                    <a:pt x="27" y="6"/>
                  </a:lnTo>
                  <a:lnTo>
                    <a:pt x="15" y="13"/>
                  </a:lnTo>
                  <a:lnTo>
                    <a:pt x="0" y="57"/>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01" name="Freeform 86"/>
            <p:cNvSpPr>
              <a:spLocks noChangeAspect="1"/>
            </p:cNvSpPr>
            <p:nvPr/>
          </p:nvSpPr>
          <p:spPr bwMode="auto">
            <a:xfrm>
              <a:off x="13027008" y="4597043"/>
              <a:ext cx="80498" cy="50107"/>
            </a:xfrm>
            <a:custGeom>
              <a:avLst/>
              <a:gdLst/>
              <a:ahLst/>
              <a:cxnLst>
                <a:cxn ang="0">
                  <a:pos x="0" y="15"/>
                </a:cxn>
                <a:cxn ang="0">
                  <a:pos x="2" y="25"/>
                </a:cxn>
                <a:cxn ang="0">
                  <a:pos x="44" y="0"/>
                </a:cxn>
                <a:cxn ang="0">
                  <a:pos x="13" y="8"/>
                </a:cxn>
                <a:cxn ang="0">
                  <a:pos x="0" y="15"/>
                </a:cxn>
              </a:cxnLst>
              <a:rect l="0" t="0" r="r" b="b"/>
              <a:pathLst>
                <a:path w="45" h="26">
                  <a:moveTo>
                    <a:pt x="0" y="15"/>
                  </a:moveTo>
                  <a:lnTo>
                    <a:pt x="2" y="25"/>
                  </a:lnTo>
                  <a:lnTo>
                    <a:pt x="44" y="0"/>
                  </a:lnTo>
                  <a:lnTo>
                    <a:pt x="13" y="8"/>
                  </a:lnTo>
                  <a:lnTo>
                    <a:pt x="0" y="15"/>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02" name="Freeform 87"/>
            <p:cNvSpPr>
              <a:spLocks noChangeAspect="1"/>
            </p:cNvSpPr>
            <p:nvPr/>
          </p:nvSpPr>
          <p:spPr bwMode="auto">
            <a:xfrm>
              <a:off x="13110792" y="4326825"/>
              <a:ext cx="29571" cy="78739"/>
            </a:xfrm>
            <a:custGeom>
              <a:avLst/>
              <a:gdLst/>
              <a:ahLst/>
              <a:cxnLst>
                <a:cxn ang="0">
                  <a:pos x="0" y="13"/>
                </a:cxn>
                <a:cxn ang="0">
                  <a:pos x="4" y="31"/>
                </a:cxn>
                <a:cxn ang="0">
                  <a:pos x="13" y="39"/>
                </a:cxn>
                <a:cxn ang="0">
                  <a:pos x="6" y="22"/>
                </a:cxn>
                <a:cxn ang="0">
                  <a:pos x="16" y="20"/>
                </a:cxn>
                <a:cxn ang="0">
                  <a:pos x="15" y="8"/>
                </a:cxn>
                <a:cxn ang="0">
                  <a:pos x="4" y="16"/>
                </a:cxn>
                <a:cxn ang="0">
                  <a:pos x="8" y="0"/>
                </a:cxn>
                <a:cxn ang="0">
                  <a:pos x="0" y="13"/>
                </a:cxn>
              </a:cxnLst>
              <a:rect l="0" t="0" r="r" b="b"/>
              <a:pathLst>
                <a:path w="17" h="40">
                  <a:moveTo>
                    <a:pt x="0" y="13"/>
                  </a:moveTo>
                  <a:lnTo>
                    <a:pt x="4" y="31"/>
                  </a:lnTo>
                  <a:lnTo>
                    <a:pt x="13" y="39"/>
                  </a:lnTo>
                  <a:lnTo>
                    <a:pt x="6" y="22"/>
                  </a:lnTo>
                  <a:lnTo>
                    <a:pt x="16" y="20"/>
                  </a:lnTo>
                  <a:lnTo>
                    <a:pt x="15" y="8"/>
                  </a:lnTo>
                  <a:lnTo>
                    <a:pt x="4" y="16"/>
                  </a:lnTo>
                  <a:lnTo>
                    <a:pt x="8" y="0"/>
                  </a:lnTo>
                  <a:lnTo>
                    <a:pt x="0" y="13"/>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03" name="Freeform 88"/>
            <p:cNvSpPr>
              <a:spLocks noChangeAspect="1"/>
            </p:cNvSpPr>
            <p:nvPr/>
          </p:nvSpPr>
          <p:spPr bwMode="auto">
            <a:xfrm>
              <a:off x="13120649" y="4452092"/>
              <a:ext cx="68998" cy="25053"/>
            </a:xfrm>
            <a:custGeom>
              <a:avLst/>
              <a:gdLst/>
              <a:ahLst/>
              <a:cxnLst>
                <a:cxn ang="0">
                  <a:pos x="0" y="4"/>
                </a:cxn>
                <a:cxn ang="0">
                  <a:pos x="21" y="0"/>
                </a:cxn>
                <a:cxn ang="0">
                  <a:pos x="37" y="12"/>
                </a:cxn>
                <a:cxn ang="0">
                  <a:pos x="0" y="4"/>
                </a:cxn>
              </a:cxnLst>
              <a:rect l="0" t="0" r="r" b="b"/>
              <a:pathLst>
                <a:path w="38" h="13">
                  <a:moveTo>
                    <a:pt x="0" y="4"/>
                  </a:moveTo>
                  <a:lnTo>
                    <a:pt x="21" y="0"/>
                  </a:lnTo>
                  <a:lnTo>
                    <a:pt x="37" y="12"/>
                  </a:lnTo>
                  <a:lnTo>
                    <a:pt x="0" y="4"/>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04" name="Freeform 89"/>
            <p:cNvSpPr>
              <a:spLocks noChangeAspect="1"/>
            </p:cNvSpPr>
            <p:nvPr/>
          </p:nvSpPr>
          <p:spPr bwMode="auto">
            <a:xfrm>
              <a:off x="13189647" y="4391248"/>
              <a:ext cx="243137" cy="223690"/>
            </a:xfrm>
            <a:custGeom>
              <a:avLst/>
              <a:gdLst/>
              <a:ahLst/>
              <a:cxnLst>
                <a:cxn ang="0">
                  <a:pos x="0" y="14"/>
                </a:cxn>
                <a:cxn ang="0">
                  <a:pos x="21" y="25"/>
                </a:cxn>
                <a:cxn ang="0">
                  <a:pos x="40" y="22"/>
                </a:cxn>
                <a:cxn ang="0">
                  <a:pos x="14" y="30"/>
                </a:cxn>
                <a:cxn ang="0">
                  <a:pos x="27" y="48"/>
                </a:cxn>
                <a:cxn ang="0">
                  <a:pos x="39" y="33"/>
                </a:cxn>
                <a:cxn ang="0">
                  <a:pos x="47" y="48"/>
                </a:cxn>
                <a:cxn ang="0">
                  <a:pos x="95" y="66"/>
                </a:cxn>
                <a:cxn ang="0">
                  <a:pos x="106" y="93"/>
                </a:cxn>
                <a:cxn ang="0">
                  <a:pos x="97" y="92"/>
                </a:cxn>
                <a:cxn ang="0">
                  <a:pos x="90" y="105"/>
                </a:cxn>
                <a:cxn ang="0">
                  <a:pos x="119" y="99"/>
                </a:cxn>
                <a:cxn ang="0">
                  <a:pos x="135" y="113"/>
                </a:cxn>
                <a:cxn ang="0">
                  <a:pos x="133" y="29"/>
                </a:cxn>
                <a:cxn ang="0">
                  <a:pos x="91" y="14"/>
                </a:cxn>
                <a:cxn ang="0">
                  <a:pos x="58" y="38"/>
                </a:cxn>
                <a:cxn ang="0">
                  <a:pos x="45" y="26"/>
                </a:cxn>
                <a:cxn ang="0">
                  <a:pos x="40" y="5"/>
                </a:cxn>
                <a:cxn ang="0">
                  <a:pos x="21" y="0"/>
                </a:cxn>
                <a:cxn ang="0">
                  <a:pos x="0" y="14"/>
                </a:cxn>
              </a:cxnLst>
              <a:rect l="0" t="0" r="r" b="b"/>
              <a:pathLst>
                <a:path w="136" h="114">
                  <a:moveTo>
                    <a:pt x="0" y="14"/>
                  </a:moveTo>
                  <a:lnTo>
                    <a:pt x="21" y="25"/>
                  </a:lnTo>
                  <a:lnTo>
                    <a:pt x="40" y="22"/>
                  </a:lnTo>
                  <a:lnTo>
                    <a:pt x="14" y="30"/>
                  </a:lnTo>
                  <a:lnTo>
                    <a:pt x="27" y="48"/>
                  </a:lnTo>
                  <a:lnTo>
                    <a:pt x="39" y="33"/>
                  </a:lnTo>
                  <a:lnTo>
                    <a:pt x="47" y="48"/>
                  </a:lnTo>
                  <a:lnTo>
                    <a:pt x="95" y="66"/>
                  </a:lnTo>
                  <a:lnTo>
                    <a:pt x="106" y="93"/>
                  </a:lnTo>
                  <a:lnTo>
                    <a:pt x="97" y="92"/>
                  </a:lnTo>
                  <a:lnTo>
                    <a:pt x="90" y="105"/>
                  </a:lnTo>
                  <a:lnTo>
                    <a:pt x="119" y="99"/>
                  </a:lnTo>
                  <a:lnTo>
                    <a:pt x="135" y="113"/>
                  </a:lnTo>
                  <a:lnTo>
                    <a:pt x="133" y="29"/>
                  </a:lnTo>
                  <a:lnTo>
                    <a:pt x="91" y="14"/>
                  </a:lnTo>
                  <a:lnTo>
                    <a:pt x="58" y="38"/>
                  </a:lnTo>
                  <a:lnTo>
                    <a:pt x="45" y="26"/>
                  </a:lnTo>
                  <a:lnTo>
                    <a:pt x="40" y="5"/>
                  </a:lnTo>
                  <a:lnTo>
                    <a:pt x="21" y="0"/>
                  </a:lnTo>
                  <a:lnTo>
                    <a:pt x="0" y="14"/>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05" name="Freeform 90"/>
            <p:cNvSpPr>
              <a:spLocks noChangeAspect="1"/>
            </p:cNvSpPr>
            <p:nvPr/>
          </p:nvSpPr>
          <p:spPr bwMode="auto">
            <a:xfrm>
              <a:off x="13197861" y="4563042"/>
              <a:ext cx="13143" cy="19685"/>
            </a:xfrm>
            <a:custGeom>
              <a:avLst/>
              <a:gdLst/>
              <a:ahLst/>
              <a:cxnLst>
                <a:cxn ang="0">
                  <a:pos x="0" y="9"/>
                </a:cxn>
                <a:cxn ang="0">
                  <a:pos x="4" y="0"/>
                </a:cxn>
                <a:cxn ang="0">
                  <a:pos x="6" y="5"/>
                </a:cxn>
                <a:cxn ang="0">
                  <a:pos x="0" y="9"/>
                </a:cxn>
              </a:cxnLst>
              <a:rect l="0" t="0" r="r" b="b"/>
              <a:pathLst>
                <a:path w="7" h="10">
                  <a:moveTo>
                    <a:pt x="0" y="9"/>
                  </a:moveTo>
                  <a:lnTo>
                    <a:pt x="4" y="0"/>
                  </a:lnTo>
                  <a:lnTo>
                    <a:pt x="6" y="5"/>
                  </a:lnTo>
                  <a:lnTo>
                    <a:pt x="0" y="9"/>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06" name="Freeform 91"/>
            <p:cNvSpPr>
              <a:spLocks noChangeAspect="1"/>
            </p:cNvSpPr>
            <p:nvPr/>
          </p:nvSpPr>
          <p:spPr bwMode="auto">
            <a:xfrm>
              <a:off x="11185412" y="3313956"/>
              <a:ext cx="443560" cy="418748"/>
            </a:xfrm>
            <a:custGeom>
              <a:avLst/>
              <a:gdLst/>
              <a:ahLst/>
              <a:cxnLst>
                <a:cxn ang="0">
                  <a:pos x="0" y="7"/>
                </a:cxn>
                <a:cxn ang="0">
                  <a:pos x="7" y="0"/>
                </a:cxn>
                <a:cxn ang="0">
                  <a:pos x="25" y="16"/>
                </a:cxn>
                <a:cxn ang="0">
                  <a:pos x="49" y="3"/>
                </a:cxn>
                <a:cxn ang="0">
                  <a:pos x="52" y="16"/>
                </a:cxn>
                <a:cxn ang="0">
                  <a:pos x="62" y="20"/>
                </a:cxn>
                <a:cxn ang="0">
                  <a:pos x="65" y="34"/>
                </a:cxn>
                <a:cxn ang="0">
                  <a:pos x="98" y="49"/>
                </a:cxn>
                <a:cxn ang="0">
                  <a:pos x="129" y="45"/>
                </a:cxn>
                <a:cxn ang="0">
                  <a:pos x="127" y="37"/>
                </a:cxn>
                <a:cxn ang="0">
                  <a:pos x="168" y="23"/>
                </a:cxn>
                <a:cxn ang="0">
                  <a:pos x="220" y="47"/>
                </a:cxn>
                <a:cxn ang="0">
                  <a:pos x="222" y="60"/>
                </a:cxn>
                <a:cxn ang="0">
                  <a:pos x="212" y="85"/>
                </a:cxn>
                <a:cxn ang="0">
                  <a:pos x="214" y="120"/>
                </a:cxn>
                <a:cxn ang="0">
                  <a:pos x="227" y="130"/>
                </a:cxn>
                <a:cxn ang="0">
                  <a:pos x="217" y="147"/>
                </a:cxn>
                <a:cxn ang="0">
                  <a:pos x="247" y="187"/>
                </a:cxn>
                <a:cxn ang="0">
                  <a:pos x="226" y="214"/>
                </a:cxn>
                <a:cxn ang="0">
                  <a:pos x="172" y="204"/>
                </a:cxn>
                <a:cxn ang="0">
                  <a:pos x="160" y="187"/>
                </a:cxn>
                <a:cxn ang="0">
                  <a:pos x="122" y="193"/>
                </a:cxn>
                <a:cxn ang="0">
                  <a:pos x="94" y="176"/>
                </a:cxn>
                <a:cxn ang="0">
                  <a:pos x="75" y="143"/>
                </a:cxn>
                <a:cxn ang="0">
                  <a:pos x="61" y="138"/>
                </a:cxn>
                <a:cxn ang="0">
                  <a:pos x="58" y="145"/>
                </a:cxn>
                <a:cxn ang="0">
                  <a:pos x="41" y="112"/>
                </a:cxn>
                <a:cxn ang="0">
                  <a:pos x="17" y="91"/>
                </a:cxn>
                <a:cxn ang="0">
                  <a:pos x="28" y="60"/>
                </a:cxn>
                <a:cxn ang="0">
                  <a:pos x="18" y="57"/>
                </a:cxn>
                <a:cxn ang="0">
                  <a:pos x="9" y="40"/>
                </a:cxn>
                <a:cxn ang="0">
                  <a:pos x="0" y="7"/>
                </a:cxn>
              </a:cxnLst>
              <a:rect l="0" t="0" r="r" b="b"/>
              <a:pathLst>
                <a:path w="248" h="215">
                  <a:moveTo>
                    <a:pt x="0" y="7"/>
                  </a:moveTo>
                  <a:lnTo>
                    <a:pt x="7" y="0"/>
                  </a:lnTo>
                  <a:lnTo>
                    <a:pt x="25" y="16"/>
                  </a:lnTo>
                  <a:lnTo>
                    <a:pt x="49" y="3"/>
                  </a:lnTo>
                  <a:lnTo>
                    <a:pt x="52" y="16"/>
                  </a:lnTo>
                  <a:lnTo>
                    <a:pt x="62" y="20"/>
                  </a:lnTo>
                  <a:lnTo>
                    <a:pt x="65" y="34"/>
                  </a:lnTo>
                  <a:lnTo>
                    <a:pt x="98" y="49"/>
                  </a:lnTo>
                  <a:lnTo>
                    <a:pt x="129" y="45"/>
                  </a:lnTo>
                  <a:lnTo>
                    <a:pt x="127" y="37"/>
                  </a:lnTo>
                  <a:lnTo>
                    <a:pt x="168" y="23"/>
                  </a:lnTo>
                  <a:lnTo>
                    <a:pt x="220" y="47"/>
                  </a:lnTo>
                  <a:lnTo>
                    <a:pt x="222" y="60"/>
                  </a:lnTo>
                  <a:lnTo>
                    <a:pt x="212" y="85"/>
                  </a:lnTo>
                  <a:lnTo>
                    <a:pt x="214" y="120"/>
                  </a:lnTo>
                  <a:lnTo>
                    <a:pt x="227" y="130"/>
                  </a:lnTo>
                  <a:lnTo>
                    <a:pt x="217" y="147"/>
                  </a:lnTo>
                  <a:lnTo>
                    <a:pt x="247" y="187"/>
                  </a:lnTo>
                  <a:lnTo>
                    <a:pt x="226" y="214"/>
                  </a:lnTo>
                  <a:lnTo>
                    <a:pt x="172" y="204"/>
                  </a:lnTo>
                  <a:lnTo>
                    <a:pt x="160" y="187"/>
                  </a:lnTo>
                  <a:lnTo>
                    <a:pt x="122" y="193"/>
                  </a:lnTo>
                  <a:lnTo>
                    <a:pt x="94" y="176"/>
                  </a:lnTo>
                  <a:lnTo>
                    <a:pt x="75" y="143"/>
                  </a:lnTo>
                  <a:lnTo>
                    <a:pt x="61" y="138"/>
                  </a:lnTo>
                  <a:lnTo>
                    <a:pt x="58" y="145"/>
                  </a:lnTo>
                  <a:lnTo>
                    <a:pt x="41" y="112"/>
                  </a:lnTo>
                  <a:lnTo>
                    <a:pt x="17" y="91"/>
                  </a:lnTo>
                  <a:lnTo>
                    <a:pt x="28" y="60"/>
                  </a:lnTo>
                  <a:lnTo>
                    <a:pt x="18" y="57"/>
                  </a:lnTo>
                  <a:lnTo>
                    <a:pt x="9" y="40"/>
                  </a:lnTo>
                  <a:lnTo>
                    <a:pt x="0" y="7"/>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07" name="Freeform 92"/>
            <p:cNvSpPr>
              <a:spLocks noChangeAspect="1"/>
            </p:cNvSpPr>
            <p:nvPr/>
          </p:nvSpPr>
          <p:spPr bwMode="auto">
            <a:xfrm>
              <a:off x="11058915" y="3390905"/>
              <a:ext cx="231637" cy="232638"/>
            </a:xfrm>
            <a:custGeom>
              <a:avLst/>
              <a:gdLst/>
              <a:ahLst/>
              <a:cxnLst>
                <a:cxn ang="0">
                  <a:pos x="0" y="57"/>
                </a:cxn>
                <a:cxn ang="0">
                  <a:pos x="7" y="74"/>
                </a:cxn>
                <a:cxn ang="0">
                  <a:pos x="65" y="100"/>
                </a:cxn>
                <a:cxn ang="0">
                  <a:pos x="66" y="110"/>
                </a:cxn>
                <a:cxn ang="0">
                  <a:pos x="79" y="117"/>
                </a:cxn>
                <a:cxn ang="0">
                  <a:pos x="103" y="118"/>
                </a:cxn>
                <a:cxn ang="0">
                  <a:pos x="122" y="106"/>
                </a:cxn>
                <a:cxn ang="0">
                  <a:pos x="129" y="105"/>
                </a:cxn>
                <a:cxn ang="0">
                  <a:pos x="112" y="72"/>
                </a:cxn>
                <a:cxn ang="0">
                  <a:pos x="88" y="51"/>
                </a:cxn>
                <a:cxn ang="0">
                  <a:pos x="99" y="20"/>
                </a:cxn>
                <a:cxn ang="0">
                  <a:pos x="89" y="17"/>
                </a:cxn>
                <a:cxn ang="0">
                  <a:pos x="80" y="0"/>
                </a:cxn>
                <a:cxn ang="0">
                  <a:pos x="51" y="1"/>
                </a:cxn>
                <a:cxn ang="0">
                  <a:pos x="37" y="12"/>
                </a:cxn>
                <a:cxn ang="0">
                  <a:pos x="32" y="41"/>
                </a:cxn>
                <a:cxn ang="0">
                  <a:pos x="0" y="57"/>
                </a:cxn>
              </a:cxnLst>
              <a:rect l="0" t="0" r="r" b="b"/>
              <a:pathLst>
                <a:path w="130" h="119">
                  <a:moveTo>
                    <a:pt x="0" y="57"/>
                  </a:moveTo>
                  <a:lnTo>
                    <a:pt x="7" y="74"/>
                  </a:lnTo>
                  <a:lnTo>
                    <a:pt x="65" y="100"/>
                  </a:lnTo>
                  <a:lnTo>
                    <a:pt x="66" y="110"/>
                  </a:lnTo>
                  <a:lnTo>
                    <a:pt x="79" y="117"/>
                  </a:lnTo>
                  <a:lnTo>
                    <a:pt x="103" y="118"/>
                  </a:lnTo>
                  <a:lnTo>
                    <a:pt x="122" y="106"/>
                  </a:lnTo>
                  <a:lnTo>
                    <a:pt x="129" y="105"/>
                  </a:lnTo>
                  <a:lnTo>
                    <a:pt x="112" y="72"/>
                  </a:lnTo>
                  <a:lnTo>
                    <a:pt x="88" y="51"/>
                  </a:lnTo>
                  <a:lnTo>
                    <a:pt x="99" y="20"/>
                  </a:lnTo>
                  <a:lnTo>
                    <a:pt x="89" y="17"/>
                  </a:lnTo>
                  <a:lnTo>
                    <a:pt x="80" y="0"/>
                  </a:lnTo>
                  <a:lnTo>
                    <a:pt x="51" y="1"/>
                  </a:lnTo>
                  <a:lnTo>
                    <a:pt x="37" y="12"/>
                  </a:lnTo>
                  <a:lnTo>
                    <a:pt x="32" y="41"/>
                  </a:lnTo>
                  <a:lnTo>
                    <a:pt x="0" y="57"/>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08" name="Freeform 93"/>
            <p:cNvSpPr>
              <a:spLocks noChangeAspect="1"/>
            </p:cNvSpPr>
            <p:nvPr/>
          </p:nvSpPr>
          <p:spPr bwMode="auto">
            <a:xfrm>
              <a:off x="10321291" y="3090265"/>
              <a:ext cx="272707" cy="280955"/>
            </a:xfrm>
            <a:custGeom>
              <a:avLst/>
              <a:gdLst/>
              <a:ahLst/>
              <a:cxnLst>
                <a:cxn ang="0">
                  <a:pos x="0" y="36"/>
                </a:cxn>
                <a:cxn ang="0">
                  <a:pos x="4" y="20"/>
                </a:cxn>
                <a:cxn ang="0">
                  <a:pos x="22" y="11"/>
                </a:cxn>
                <a:cxn ang="0">
                  <a:pos x="29" y="19"/>
                </a:cxn>
                <a:cxn ang="0">
                  <a:pos x="47" y="4"/>
                </a:cxn>
                <a:cxn ang="0">
                  <a:pos x="67" y="0"/>
                </a:cxn>
                <a:cxn ang="0">
                  <a:pos x="90" y="10"/>
                </a:cxn>
                <a:cxn ang="0">
                  <a:pos x="90" y="26"/>
                </a:cxn>
                <a:cxn ang="0">
                  <a:pos x="73" y="29"/>
                </a:cxn>
                <a:cxn ang="0">
                  <a:pos x="74" y="48"/>
                </a:cxn>
                <a:cxn ang="0">
                  <a:pos x="103" y="80"/>
                </a:cxn>
                <a:cxn ang="0">
                  <a:pos x="120" y="83"/>
                </a:cxn>
                <a:cxn ang="0">
                  <a:pos x="119" y="89"/>
                </a:cxn>
                <a:cxn ang="0">
                  <a:pos x="151" y="110"/>
                </a:cxn>
                <a:cxn ang="0">
                  <a:pos x="129" y="107"/>
                </a:cxn>
                <a:cxn ang="0">
                  <a:pos x="134" y="128"/>
                </a:cxn>
                <a:cxn ang="0">
                  <a:pos x="120" y="143"/>
                </a:cxn>
                <a:cxn ang="0">
                  <a:pos x="114" y="111"/>
                </a:cxn>
                <a:cxn ang="0">
                  <a:pos x="57" y="75"/>
                </a:cxn>
                <a:cxn ang="0">
                  <a:pos x="44" y="51"/>
                </a:cxn>
                <a:cxn ang="0">
                  <a:pos x="26" y="43"/>
                </a:cxn>
                <a:cxn ang="0">
                  <a:pos x="9" y="53"/>
                </a:cxn>
                <a:cxn ang="0">
                  <a:pos x="0" y="36"/>
                </a:cxn>
              </a:cxnLst>
              <a:rect l="0" t="0" r="r" b="b"/>
              <a:pathLst>
                <a:path w="152" h="144">
                  <a:moveTo>
                    <a:pt x="0" y="36"/>
                  </a:moveTo>
                  <a:lnTo>
                    <a:pt x="4" y="20"/>
                  </a:lnTo>
                  <a:lnTo>
                    <a:pt x="22" y="11"/>
                  </a:lnTo>
                  <a:lnTo>
                    <a:pt x="29" y="19"/>
                  </a:lnTo>
                  <a:lnTo>
                    <a:pt x="47" y="4"/>
                  </a:lnTo>
                  <a:lnTo>
                    <a:pt x="67" y="0"/>
                  </a:lnTo>
                  <a:lnTo>
                    <a:pt x="90" y="10"/>
                  </a:lnTo>
                  <a:lnTo>
                    <a:pt x="90" y="26"/>
                  </a:lnTo>
                  <a:lnTo>
                    <a:pt x="73" y="29"/>
                  </a:lnTo>
                  <a:lnTo>
                    <a:pt x="74" y="48"/>
                  </a:lnTo>
                  <a:lnTo>
                    <a:pt x="103" y="80"/>
                  </a:lnTo>
                  <a:lnTo>
                    <a:pt x="120" y="83"/>
                  </a:lnTo>
                  <a:lnTo>
                    <a:pt x="119" y="89"/>
                  </a:lnTo>
                  <a:lnTo>
                    <a:pt x="151" y="110"/>
                  </a:lnTo>
                  <a:lnTo>
                    <a:pt x="129" y="107"/>
                  </a:lnTo>
                  <a:lnTo>
                    <a:pt x="134" y="128"/>
                  </a:lnTo>
                  <a:lnTo>
                    <a:pt x="120" y="143"/>
                  </a:lnTo>
                  <a:lnTo>
                    <a:pt x="114" y="111"/>
                  </a:lnTo>
                  <a:lnTo>
                    <a:pt x="57" y="75"/>
                  </a:lnTo>
                  <a:lnTo>
                    <a:pt x="44" y="51"/>
                  </a:lnTo>
                  <a:lnTo>
                    <a:pt x="26" y="43"/>
                  </a:lnTo>
                  <a:lnTo>
                    <a:pt x="9" y="53"/>
                  </a:lnTo>
                  <a:lnTo>
                    <a:pt x="0" y="36"/>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09" name="Freeform 94"/>
            <p:cNvSpPr>
              <a:spLocks noChangeAspect="1"/>
            </p:cNvSpPr>
            <p:nvPr/>
          </p:nvSpPr>
          <p:spPr bwMode="auto">
            <a:xfrm>
              <a:off x="10357433" y="3271007"/>
              <a:ext cx="34499" cy="71581"/>
            </a:xfrm>
            <a:custGeom>
              <a:avLst/>
              <a:gdLst/>
              <a:ahLst/>
              <a:cxnLst>
                <a:cxn ang="0">
                  <a:pos x="0" y="6"/>
                </a:cxn>
                <a:cxn ang="0">
                  <a:pos x="2" y="33"/>
                </a:cxn>
                <a:cxn ang="0">
                  <a:pos x="10" y="36"/>
                </a:cxn>
                <a:cxn ang="0">
                  <a:pos x="18" y="15"/>
                </a:cxn>
                <a:cxn ang="0">
                  <a:pos x="11" y="0"/>
                </a:cxn>
                <a:cxn ang="0">
                  <a:pos x="0" y="6"/>
                </a:cxn>
              </a:cxnLst>
              <a:rect l="0" t="0" r="r" b="b"/>
              <a:pathLst>
                <a:path w="19" h="37">
                  <a:moveTo>
                    <a:pt x="0" y="6"/>
                  </a:moveTo>
                  <a:lnTo>
                    <a:pt x="2" y="33"/>
                  </a:lnTo>
                  <a:lnTo>
                    <a:pt x="10" y="36"/>
                  </a:lnTo>
                  <a:lnTo>
                    <a:pt x="18" y="15"/>
                  </a:lnTo>
                  <a:lnTo>
                    <a:pt x="11" y="0"/>
                  </a:lnTo>
                  <a:lnTo>
                    <a:pt x="0" y="6"/>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10" name="Freeform 95"/>
            <p:cNvSpPr>
              <a:spLocks noChangeAspect="1"/>
            </p:cNvSpPr>
            <p:nvPr/>
          </p:nvSpPr>
          <p:spPr bwMode="auto">
            <a:xfrm>
              <a:off x="10456002" y="3362273"/>
              <a:ext cx="72284" cy="46528"/>
            </a:xfrm>
            <a:custGeom>
              <a:avLst/>
              <a:gdLst/>
              <a:ahLst/>
              <a:cxnLst>
                <a:cxn ang="0">
                  <a:pos x="0" y="5"/>
                </a:cxn>
                <a:cxn ang="0">
                  <a:pos x="32" y="23"/>
                </a:cxn>
                <a:cxn ang="0">
                  <a:pos x="39" y="0"/>
                </a:cxn>
                <a:cxn ang="0">
                  <a:pos x="0" y="5"/>
                </a:cxn>
              </a:cxnLst>
              <a:rect l="0" t="0" r="r" b="b"/>
              <a:pathLst>
                <a:path w="40" h="24">
                  <a:moveTo>
                    <a:pt x="0" y="5"/>
                  </a:moveTo>
                  <a:lnTo>
                    <a:pt x="32" y="23"/>
                  </a:lnTo>
                  <a:lnTo>
                    <a:pt x="39" y="0"/>
                  </a:lnTo>
                  <a:lnTo>
                    <a:pt x="0" y="5"/>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11" name="Freeform 96"/>
            <p:cNvSpPr>
              <a:spLocks noChangeAspect="1"/>
            </p:cNvSpPr>
            <p:nvPr/>
          </p:nvSpPr>
          <p:spPr bwMode="auto">
            <a:xfrm>
              <a:off x="13163362" y="3491118"/>
              <a:ext cx="54213" cy="71581"/>
            </a:xfrm>
            <a:custGeom>
              <a:avLst/>
              <a:gdLst/>
              <a:ahLst/>
              <a:cxnLst>
                <a:cxn ang="0">
                  <a:pos x="0" y="10"/>
                </a:cxn>
                <a:cxn ang="0">
                  <a:pos x="1" y="19"/>
                </a:cxn>
                <a:cxn ang="0">
                  <a:pos x="9" y="10"/>
                </a:cxn>
                <a:cxn ang="0">
                  <a:pos x="11" y="15"/>
                </a:cxn>
                <a:cxn ang="0">
                  <a:pos x="8" y="36"/>
                </a:cxn>
                <a:cxn ang="0">
                  <a:pos x="22" y="36"/>
                </a:cxn>
                <a:cxn ang="0">
                  <a:pos x="30" y="14"/>
                </a:cxn>
                <a:cxn ang="0">
                  <a:pos x="26" y="2"/>
                </a:cxn>
                <a:cxn ang="0">
                  <a:pos x="12" y="0"/>
                </a:cxn>
                <a:cxn ang="0">
                  <a:pos x="0" y="10"/>
                </a:cxn>
              </a:cxnLst>
              <a:rect l="0" t="0" r="r" b="b"/>
              <a:pathLst>
                <a:path w="31" h="37">
                  <a:moveTo>
                    <a:pt x="0" y="10"/>
                  </a:moveTo>
                  <a:lnTo>
                    <a:pt x="1" y="19"/>
                  </a:lnTo>
                  <a:lnTo>
                    <a:pt x="9" y="10"/>
                  </a:lnTo>
                  <a:lnTo>
                    <a:pt x="11" y="15"/>
                  </a:lnTo>
                  <a:lnTo>
                    <a:pt x="8" y="36"/>
                  </a:lnTo>
                  <a:lnTo>
                    <a:pt x="22" y="36"/>
                  </a:lnTo>
                  <a:lnTo>
                    <a:pt x="30" y="14"/>
                  </a:lnTo>
                  <a:lnTo>
                    <a:pt x="26" y="2"/>
                  </a:lnTo>
                  <a:lnTo>
                    <a:pt x="12" y="0"/>
                  </a:lnTo>
                  <a:lnTo>
                    <a:pt x="0" y="10"/>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12" name="Freeform 97"/>
            <p:cNvSpPr>
              <a:spLocks noChangeAspect="1"/>
            </p:cNvSpPr>
            <p:nvPr/>
          </p:nvSpPr>
          <p:spPr bwMode="auto">
            <a:xfrm>
              <a:off x="13189647" y="3269217"/>
              <a:ext cx="264493" cy="234427"/>
            </a:xfrm>
            <a:custGeom>
              <a:avLst/>
              <a:gdLst/>
              <a:ahLst/>
              <a:cxnLst>
                <a:cxn ang="0">
                  <a:pos x="0" y="112"/>
                </a:cxn>
                <a:cxn ang="0">
                  <a:pos x="27" y="90"/>
                </a:cxn>
                <a:cxn ang="0">
                  <a:pos x="64" y="90"/>
                </a:cxn>
                <a:cxn ang="0">
                  <a:pos x="79" y="63"/>
                </a:cxn>
                <a:cxn ang="0">
                  <a:pos x="85" y="61"/>
                </a:cxn>
                <a:cxn ang="0">
                  <a:pos x="85" y="71"/>
                </a:cxn>
                <a:cxn ang="0">
                  <a:pos x="101" y="61"/>
                </a:cxn>
                <a:cxn ang="0">
                  <a:pos x="116" y="41"/>
                </a:cxn>
                <a:cxn ang="0">
                  <a:pos x="122" y="6"/>
                </a:cxn>
                <a:cxn ang="0">
                  <a:pos x="134" y="8"/>
                </a:cxn>
                <a:cxn ang="0">
                  <a:pos x="130" y="0"/>
                </a:cxn>
                <a:cxn ang="0">
                  <a:pos x="137" y="1"/>
                </a:cxn>
                <a:cxn ang="0">
                  <a:pos x="147" y="29"/>
                </a:cxn>
                <a:cxn ang="0">
                  <a:pos x="134" y="49"/>
                </a:cxn>
                <a:cxn ang="0">
                  <a:pos x="134" y="67"/>
                </a:cxn>
                <a:cxn ang="0">
                  <a:pos x="124" y="94"/>
                </a:cxn>
                <a:cxn ang="0">
                  <a:pos x="118" y="98"/>
                </a:cxn>
                <a:cxn ang="0">
                  <a:pos x="117" y="88"/>
                </a:cxn>
                <a:cxn ang="0">
                  <a:pos x="97" y="103"/>
                </a:cxn>
                <a:cxn ang="0">
                  <a:pos x="79" y="97"/>
                </a:cxn>
                <a:cxn ang="0">
                  <a:pos x="80" y="108"/>
                </a:cxn>
                <a:cxn ang="0">
                  <a:pos x="64" y="119"/>
                </a:cxn>
                <a:cxn ang="0">
                  <a:pos x="60" y="102"/>
                </a:cxn>
                <a:cxn ang="0">
                  <a:pos x="0" y="112"/>
                </a:cxn>
              </a:cxnLst>
              <a:rect l="0" t="0" r="r" b="b"/>
              <a:pathLst>
                <a:path w="148" h="120">
                  <a:moveTo>
                    <a:pt x="0" y="112"/>
                  </a:moveTo>
                  <a:lnTo>
                    <a:pt x="27" y="90"/>
                  </a:lnTo>
                  <a:lnTo>
                    <a:pt x="64" y="90"/>
                  </a:lnTo>
                  <a:lnTo>
                    <a:pt x="79" y="63"/>
                  </a:lnTo>
                  <a:lnTo>
                    <a:pt x="85" y="61"/>
                  </a:lnTo>
                  <a:lnTo>
                    <a:pt x="85" y="71"/>
                  </a:lnTo>
                  <a:lnTo>
                    <a:pt x="101" y="61"/>
                  </a:lnTo>
                  <a:lnTo>
                    <a:pt x="116" y="41"/>
                  </a:lnTo>
                  <a:lnTo>
                    <a:pt x="122" y="6"/>
                  </a:lnTo>
                  <a:lnTo>
                    <a:pt x="134" y="8"/>
                  </a:lnTo>
                  <a:lnTo>
                    <a:pt x="130" y="0"/>
                  </a:lnTo>
                  <a:lnTo>
                    <a:pt x="137" y="1"/>
                  </a:lnTo>
                  <a:lnTo>
                    <a:pt x="147" y="29"/>
                  </a:lnTo>
                  <a:lnTo>
                    <a:pt x="134" y="49"/>
                  </a:lnTo>
                  <a:lnTo>
                    <a:pt x="134" y="67"/>
                  </a:lnTo>
                  <a:lnTo>
                    <a:pt x="124" y="94"/>
                  </a:lnTo>
                  <a:lnTo>
                    <a:pt x="118" y="98"/>
                  </a:lnTo>
                  <a:lnTo>
                    <a:pt x="117" y="88"/>
                  </a:lnTo>
                  <a:lnTo>
                    <a:pt x="97" y="103"/>
                  </a:lnTo>
                  <a:lnTo>
                    <a:pt x="79" y="97"/>
                  </a:lnTo>
                  <a:lnTo>
                    <a:pt x="80" y="108"/>
                  </a:lnTo>
                  <a:lnTo>
                    <a:pt x="64" y="119"/>
                  </a:lnTo>
                  <a:lnTo>
                    <a:pt x="60" y="102"/>
                  </a:lnTo>
                  <a:lnTo>
                    <a:pt x="0" y="112"/>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13" name="Freeform 98"/>
            <p:cNvSpPr>
              <a:spLocks noChangeAspect="1"/>
            </p:cNvSpPr>
            <p:nvPr/>
          </p:nvSpPr>
          <p:spPr bwMode="auto">
            <a:xfrm>
              <a:off x="13222503" y="3480381"/>
              <a:ext cx="52570" cy="44738"/>
            </a:xfrm>
            <a:custGeom>
              <a:avLst/>
              <a:gdLst/>
              <a:ahLst/>
              <a:cxnLst>
                <a:cxn ang="0">
                  <a:pos x="0" y="12"/>
                </a:cxn>
                <a:cxn ang="0">
                  <a:pos x="11" y="22"/>
                </a:cxn>
                <a:cxn ang="0">
                  <a:pos x="28" y="14"/>
                </a:cxn>
                <a:cxn ang="0">
                  <a:pos x="29" y="0"/>
                </a:cxn>
                <a:cxn ang="0">
                  <a:pos x="0" y="12"/>
                </a:cxn>
              </a:cxnLst>
              <a:rect l="0" t="0" r="r" b="b"/>
              <a:pathLst>
                <a:path w="30" h="23">
                  <a:moveTo>
                    <a:pt x="0" y="12"/>
                  </a:moveTo>
                  <a:lnTo>
                    <a:pt x="11" y="22"/>
                  </a:lnTo>
                  <a:lnTo>
                    <a:pt x="28" y="14"/>
                  </a:lnTo>
                  <a:lnTo>
                    <a:pt x="29" y="0"/>
                  </a:lnTo>
                  <a:lnTo>
                    <a:pt x="0" y="12"/>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14" name="Freeform 99"/>
            <p:cNvSpPr>
              <a:spLocks noChangeAspect="1"/>
            </p:cNvSpPr>
            <p:nvPr/>
          </p:nvSpPr>
          <p:spPr bwMode="auto">
            <a:xfrm>
              <a:off x="13398285" y="3145740"/>
              <a:ext cx="137997" cy="125267"/>
            </a:xfrm>
            <a:custGeom>
              <a:avLst/>
              <a:gdLst/>
              <a:ahLst/>
              <a:cxnLst>
                <a:cxn ang="0">
                  <a:pos x="0" y="45"/>
                </a:cxn>
                <a:cxn ang="0">
                  <a:pos x="3" y="63"/>
                </a:cxn>
                <a:cxn ang="0">
                  <a:pos x="17" y="57"/>
                </a:cxn>
                <a:cxn ang="0">
                  <a:pos x="8" y="46"/>
                </a:cxn>
                <a:cxn ang="0">
                  <a:pos x="44" y="56"/>
                </a:cxn>
                <a:cxn ang="0">
                  <a:pos x="53" y="40"/>
                </a:cxn>
                <a:cxn ang="0">
                  <a:pos x="76" y="36"/>
                </a:cxn>
                <a:cxn ang="0">
                  <a:pos x="68" y="26"/>
                </a:cxn>
                <a:cxn ang="0">
                  <a:pos x="71" y="17"/>
                </a:cxn>
                <a:cxn ang="0">
                  <a:pos x="50" y="19"/>
                </a:cxn>
                <a:cxn ang="0">
                  <a:pos x="27" y="0"/>
                </a:cxn>
                <a:cxn ang="0">
                  <a:pos x="18" y="36"/>
                </a:cxn>
                <a:cxn ang="0">
                  <a:pos x="7" y="34"/>
                </a:cxn>
                <a:cxn ang="0">
                  <a:pos x="0" y="45"/>
                </a:cxn>
              </a:cxnLst>
              <a:rect l="0" t="0" r="r" b="b"/>
              <a:pathLst>
                <a:path w="77" h="64">
                  <a:moveTo>
                    <a:pt x="0" y="45"/>
                  </a:moveTo>
                  <a:lnTo>
                    <a:pt x="3" y="63"/>
                  </a:lnTo>
                  <a:lnTo>
                    <a:pt x="17" y="57"/>
                  </a:lnTo>
                  <a:lnTo>
                    <a:pt x="8" y="46"/>
                  </a:lnTo>
                  <a:lnTo>
                    <a:pt x="44" y="56"/>
                  </a:lnTo>
                  <a:lnTo>
                    <a:pt x="53" y="40"/>
                  </a:lnTo>
                  <a:lnTo>
                    <a:pt x="76" y="36"/>
                  </a:lnTo>
                  <a:lnTo>
                    <a:pt x="68" y="26"/>
                  </a:lnTo>
                  <a:lnTo>
                    <a:pt x="71" y="17"/>
                  </a:lnTo>
                  <a:lnTo>
                    <a:pt x="50" y="19"/>
                  </a:lnTo>
                  <a:lnTo>
                    <a:pt x="27" y="0"/>
                  </a:lnTo>
                  <a:lnTo>
                    <a:pt x="18" y="36"/>
                  </a:lnTo>
                  <a:lnTo>
                    <a:pt x="7" y="34"/>
                  </a:lnTo>
                  <a:lnTo>
                    <a:pt x="0" y="45"/>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15" name="Freeform 100"/>
            <p:cNvSpPr>
              <a:spLocks noChangeAspect="1"/>
            </p:cNvSpPr>
            <p:nvPr/>
          </p:nvSpPr>
          <p:spPr bwMode="auto">
            <a:xfrm>
              <a:off x="13040151" y="3224479"/>
              <a:ext cx="147853" cy="157478"/>
            </a:xfrm>
            <a:custGeom>
              <a:avLst/>
              <a:gdLst/>
              <a:ahLst/>
              <a:cxnLst>
                <a:cxn ang="0">
                  <a:pos x="0" y="46"/>
                </a:cxn>
                <a:cxn ang="0">
                  <a:pos x="14" y="52"/>
                </a:cxn>
                <a:cxn ang="0">
                  <a:pos x="5" y="75"/>
                </a:cxn>
                <a:cxn ang="0">
                  <a:pos x="29" y="80"/>
                </a:cxn>
                <a:cxn ang="0">
                  <a:pos x="52" y="67"/>
                </a:cxn>
                <a:cxn ang="0">
                  <a:pos x="41" y="48"/>
                </a:cxn>
                <a:cxn ang="0">
                  <a:pos x="68" y="31"/>
                </a:cxn>
                <a:cxn ang="0">
                  <a:pos x="81" y="8"/>
                </a:cxn>
                <a:cxn ang="0">
                  <a:pos x="79" y="5"/>
                </a:cxn>
                <a:cxn ang="0">
                  <a:pos x="75" y="0"/>
                </a:cxn>
                <a:cxn ang="0">
                  <a:pos x="50" y="16"/>
                </a:cxn>
                <a:cxn ang="0">
                  <a:pos x="50" y="24"/>
                </a:cxn>
                <a:cxn ang="0">
                  <a:pos x="32" y="21"/>
                </a:cxn>
                <a:cxn ang="0">
                  <a:pos x="0" y="46"/>
                </a:cxn>
              </a:cxnLst>
              <a:rect l="0" t="0" r="r" b="b"/>
              <a:pathLst>
                <a:path w="82" h="81">
                  <a:moveTo>
                    <a:pt x="0" y="46"/>
                  </a:moveTo>
                  <a:lnTo>
                    <a:pt x="14" y="52"/>
                  </a:lnTo>
                  <a:lnTo>
                    <a:pt x="5" y="75"/>
                  </a:lnTo>
                  <a:lnTo>
                    <a:pt x="29" y="80"/>
                  </a:lnTo>
                  <a:lnTo>
                    <a:pt x="52" y="67"/>
                  </a:lnTo>
                  <a:lnTo>
                    <a:pt x="41" y="48"/>
                  </a:lnTo>
                  <a:lnTo>
                    <a:pt x="68" y="31"/>
                  </a:lnTo>
                  <a:lnTo>
                    <a:pt x="81" y="8"/>
                  </a:lnTo>
                  <a:lnTo>
                    <a:pt x="79" y="5"/>
                  </a:lnTo>
                  <a:lnTo>
                    <a:pt x="75" y="0"/>
                  </a:lnTo>
                  <a:lnTo>
                    <a:pt x="50" y="16"/>
                  </a:lnTo>
                  <a:lnTo>
                    <a:pt x="50" y="24"/>
                  </a:lnTo>
                  <a:lnTo>
                    <a:pt x="32" y="21"/>
                  </a:lnTo>
                  <a:lnTo>
                    <a:pt x="0" y="46"/>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16" name="Freeform 101"/>
            <p:cNvSpPr>
              <a:spLocks noChangeAspect="1"/>
            </p:cNvSpPr>
            <p:nvPr/>
          </p:nvSpPr>
          <p:spPr bwMode="auto">
            <a:xfrm>
              <a:off x="13084507" y="3355115"/>
              <a:ext cx="78855" cy="121688"/>
            </a:xfrm>
            <a:custGeom>
              <a:avLst/>
              <a:gdLst/>
              <a:ahLst/>
              <a:cxnLst>
                <a:cxn ang="0">
                  <a:pos x="0" y="62"/>
                </a:cxn>
                <a:cxn ang="0">
                  <a:pos x="5" y="13"/>
                </a:cxn>
                <a:cxn ang="0">
                  <a:pos x="28" y="0"/>
                </a:cxn>
                <a:cxn ang="0">
                  <a:pos x="43" y="38"/>
                </a:cxn>
                <a:cxn ang="0">
                  <a:pos x="28" y="56"/>
                </a:cxn>
                <a:cxn ang="0">
                  <a:pos x="0" y="62"/>
                </a:cxn>
              </a:cxnLst>
              <a:rect l="0" t="0" r="r" b="b"/>
              <a:pathLst>
                <a:path w="44" h="63">
                  <a:moveTo>
                    <a:pt x="0" y="62"/>
                  </a:moveTo>
                  <a:lnTo>
                    <a:pt x="5" y="13"/>
                  </a:lnTo>
                  <a:lnTo>
                    <a:pt x="28" y="0"/>
                  </a:lnTo>
                  <a:lnTo>
                    <a:pt x="43" y="38"/>
                  </a:lnTo>
                  <a:lnTo>
                    <a:pt x="28" y="56"/>
                  </a:lnTo>
                  <a:lnTo>
                    <a:pt x="0" y="62"/>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17" name="Freeform 102"/>
            <p:cNvSpPr>
              <a:spLocks noChangeAspect="1"/>
            </p:cNvSpPr>
            <p:nvPr/>
          </p:nvSpPr>
          <p:spPr bwMode="auto">
            <a:xfrm>
              <a:off x="12483236" y="3804285"/>
              <a:ext cx="169210" cy="214743"/>
            </a:xfrm>
            <a:custGeom>
              <a:avLst/>
              <a:gdLst/>
              <a:ahLst/>
              <a:cxnLst>
                <a:cxn ang="0">
                  <a:pos x="0" y="23"/>
                </a:cxn>
                <a:cxn ang="0">
                  <a:pos x="12" y="39"/>
                </a:cxn>
                <a:cxn ang="0">
                  <a:pos x="8" y="65"/>
                </a:cxn>
                <a:cxn ang="0">
                  <a:pos x="41" y="54"/>
                </a:cxn>
                <a:cxn ang="0">
                  <a:pos x="54" y="65"/>
                </a:cxn>
                <a:cxn ang="0">
                  <a:pos x="67" y="92"/>
                </a:cxn>
                <a:cxn ang="0">
                  <a:pos x="63" y="109"/>
                </a:cxn>
                <a:cxn ang="0">
                  <a:pos x="93" y="104"/>
                </a:cxn>
                <a:cxn ang="0">
                  <a:pos x="78" y="69"/>
                </a:cxn>
                <a:cxn ang="0">
                  <a:pos x="47" y="43"/>
                </a:cxn>
                <a:cxn ang="0">
                  <a:pos x="56" y="28"/>
                </a:cxn>
                <a:cxn ang="0">
                  <a:pos x="38" y="20"/>
                </a:cxn>
                <a:cxn ang="0">
                  <a:pos x="24" y="0"/>
                </a:cxn>
                <a:cxn ang="0">
                  <a:pos x="17" y="0"/>
                </a:cxn>
                <a:cxn ang="0">
                  <a:pos x="18" y="14"/>
                </a:cxn>
                <a:cxn ang="0">
                  <a:pos x="12" y="11"/>
                </a:cxn>
                <a:cxn ang="0">
                  <a:pos x="0" y="23"/>
                </a:cxn>
              </a:cxnLst>
              <a:rect l="0" t="0" r="r" b="b"/>
              <a:pathLst>
                <a:path w="94" h="110">
                  <a:moveTo>
                    <a:pt x="0" y="23"/>
                  </a:moveTo>
                  <a:lnTo>
                    <a:pt x="12" y="39"/>
                  </a:lnTo>
                  <a:lnTo>
                    <a:pt x="8" y="65"/>
                  </a:lnTo>
                  <a:lnTo>
                    <a:pt x="41" y="54"/>
                  </a:lnTo>
                  <a:lnTo>
                    <a:pt x="54" y="65"/>
                  </a:lnTo>
                  <a:lnTo>
                    <a:pt x="67" y="92"/>
                  </a:lnTo>
                  <a:lnTo>
                    <a:pt x="63" y="109"/>
                  </a:lnTo>
                  <a:lnTo>
                    <a:pt x="93" y="104"/>
                  </a:lnTo>
                  <a:lnTo>
                    <a:pt x="78" y="69"/>
                  </a:lnTo>
                  <a:lnTo>
                    <a:pt x="47" y="43"/>
                  </a:lnTo>
                  <a:lnTo>
                    <a:pt x="56" y="28"/>
                  </a:lnTo>
                  <a:lnTo>
                    <a:pt x="38" y="20"/>
                  </a:lnTo>
                  <a:lnTo>
                    <a:pt x="24" y="0"/>
                  </a:lnTo>
                  <a:lnTo>
                    <a:pt x="17" y="0"/>
                  </a:lnTo>
                  <a:lnTo>
                    <a:pt x="18" y="14"/>
                  </a:lnTo>
                  <a:lnTo>
                    <a:pt x="12" y="11"/>
                  </a:lnTo>
                  <a:lnTo>
                    <a:pt x="0" y="23"/>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18" name="Freeform 103"/>
            <p:cNvSpPr>
              <a:spLocks noChangeAspect="1"/>
            </p:cNvSpPr>
            <p:nvPr/>
          </p:nvSpPr>
          <p:spPr bwMode="auto">
            <a:xfrm>
              <a:off x="10298292" y="2991841"/>
              <a:ext cx="13143" cy="23264"/>
            </a:xfrm>
            <a:custGeom>
              <a:avLst/>
              <a:gdLst/>
              <a:ahLst/>
              <a:cxnLst>
                <a:cxn ang="0">
                  <a:pos x="0" y="9"/>
                </a:cxn>
                <a:cxn ang="0">
                  <a:pos x="5" y="0"/>
                </a:cxn>
                <a:cxn ang="0">
                  <a:pos x="6" y="11"/>
                </a:cxn>
                <a:cxn ang="0">
                  <a:pos x="0" y="9"/>
                </a:cxn>
              </a:cxnLst>
              <a:rect l="0" t="0" r="r" b="b"/>
              <a:pathLst>
                <a:path w="7" h="12">
                  <a:moveTo>
                    <a:pt x="0" y="9"/>
                  </a:moveTo>
                  <a:lnTo>
                    <a:pt x="5" y="0"/>
                  </a:lnTo>
                  <a:lnTo>
                    <a:pt x="6" y="11"/>
                  </a:lnTo>
                  <a:lnTo>
                    <a:pt x="0" y="9"/>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19" name="Freeform 104"/>
            <p:cNvSpPr>
              <a:spLocks noChangeAspect="1"/>
            </p:cNvSpPr>
            <p:nvPr/>
          </p:nvSpPr>
          <p:spPr bwMode="auto">
            <a:xfrm>
              <a:off x="12483236" y="4215875"/>
              <a:ext cx="88712" cy="128846"/>
            </a:xfrm>
            <a:custGeom>
              <a:avLst/>
              <a:gdLst/>
              <a:ahLst/>
              <a:cxnLst>
                <a:cxn ang="0">
                  <a:pos x="0" y="0"/>
                </a:cxn>
                <a:cxn ang="0">
                  <a:pos x="10" y="0"/>
                </a:cxn>
                <a:cxn ang="0">
                  <a:pos x="13" y="12"/>
                </a:cxn>
                <a:cxn ang="0">
                  <a:pos x="25" y="4"/>
                </a:cxn>
                <a:cxn ang="0">
                  <a:pos x="41" y="19"/>
                </a:cxn>
                <a:cxn ang="0">
                  <a:pos x="48" y="65"/>
                </a:cxn>
                <a:cxn ang="0">
                  <a:pos x="47" y="65"/>
                </a:cxn>
                <a:cxn ang="0">
                  <a:pos x="15" y="46"/>
                </a:cxn>
                <a:cxn ang="0">
                  <a:pos x="0" y="0"/>
                </a:cxn>
              </a:cxnLst>
              <a:rect l="0" t="0" r="r" b="b"/>
              <a:pathLst>
                <a:path w="49" h="66">
                  <a:moveTo>
                    <a:pt x="0" y="0"/>
                  </a:moveTo>
                  <a:lnTo>
                    <a:pt x="10" y="0"/>
                  </a:lnTo>
                  <a:lnTo>
                    <a:pt x="13" y="12"/>
                  </a:lnTo>
                  <a:lnTo>
                    <a:pt x="25" y="4"/>
                  </a:lnTo>
                  <a:lnTo>
                    <a:pt x="41" y="19"/>
                  </a:lnTo>
                  <a:lnTo>
                    <a:pt x="48" y="65"/>
                  </a:lnTo>
                  <a:lnTo>
                    <a:pt x="47" y="65"/>
                  </a:lnTo>
                  <a:lnTo>
                    <a:pt x="15" y="46"/>
                  </a:lnTo>
                  <a:lnTo>
                    <a:pt x="0" y="0"/>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20" name="Freeform 105"/>
            <p:cNvSpPr>
              <a:spLocks noChangeAspect="1"/>
            </p:cNvSpPr>
            <p:nvPr/>
          </p:nvSpPr>
          <p:spPr bwMode="auto">
            <a:xfrm>
              <a:off x="12700088" y="4206927"/>
              <a:ext cx="225066" cy="153899"/>
            </a:xfrm>
            <a:custGeom>
              <a:avLst/>
              <a:gdLst/>
              <a:ahLst/>
              <a:cxnLst>
                <a:cxn ang="0">
                  <a:pos x="0" y="69"/>
                </a:cxn>
                <a:cxn ang="0">
                  <a:pos x="12" y="78"/>
                </a:cxn>
                <a:cxn ang="0">
                  <a:pos x="50" y="75"/>
                </a:cxn>
                <a:cxn ang="0">
                  <a:pos x="63" y="70"/>
                </a:cxn>
                <a:cxn ang="0">
                  <a:pos x="80" y="34"/>
                </a:cxn>
                <a:cxn ang="0">
                  <a:pos x="102" y="36"/>
                </a:cxn>
                <a:cxn ang="0">
                  <a:pos x="124" y="23"/>
                </a:cxn>
                <a:cxn ang="0">
                  <a:pos x="103" y="13"/>
                </a:cxn>
                <a:cxn ang="0">
                  <a:pos x="97" y="0"/>
                </a:cxn>
                <a:cxn ang="0">
                  <a:pos x="72" y="24"/>
                </a:cxn>
                <a:cxn ang="0">
                  <a:pos x="63" y="38"/>
                </a:cxn>
                <a:cxn ang="0">
                  <a:pos x="56" y="30"/>
                </a:cxn>
                <a:cxn ang="0">
                  <a:pos x="41" y="50"/>
                </a:cxn>
                <a:cxn ang="0">
                  <a:pos x="25" y="52"/>
                </a:cxn>
                <a:cxn ang="0">
                  <a:pos x="20" y="70"/>
                </a:cxn>
                <a:cxn ang="0">
                  <a:pos x="0" y="69"/>
                </a:cxn>
              </a:cxnLst>
              <a:rect l="0" t="0" r="r" b="b"/>
              <a:pathLst>
                <a:path w="125" h="79">
                  <a:moveTo>
                    <a:pt x="0" y="69"/>
                  </a:moveTo>
                  <a:lnTo>
                    <a:pt x="12" y="78"/>
                  </a:lnTo>
                  <a:lnTo>
                    <a:pt x="50" y="75"/>
                  </a:lnTo>
                  <a:lnTo>
                    <a:pt x="63" y="70"/>
                  </a:lnTo>
                  <a:lnTo>
                    <a:pt x="80" y="34"/>
                  </a:lnTo>
                  <a:lnTo>
                    <a:pt x="102" y="36"/>
                  </a:lnTo>
                  <a:lnTo>
                    <a:pt x="124" y="23"/>
                  </a:lnTo>
                  <a:lnTo>
                    <a:pt x="103" y="13"/>
                  </a:lnTo>
                  <a:lnTo>
                    <a:pt x="97" y="0"/>
                  </a:lnTo>
                  <a:lnTo>
                    <a:pt x="72" y="24"/>
                  </a:lnTo>
                  <a:lnTo>
                    <a:pt x="63" y="38"/>
                  </a:lnTo>
                  <a:lnTo>
                    <a:pt x="56" y="30"/>
                  </a:lnTo>
                  <a:lnTo>
                    <a:pt x="41" y="50"/>
                  </a:lnTo>
                  <a:lnTo>
                    <a:pt x="25" y="52"/>
                  </a:lnTo>
                  <a:lnTo>
                    <a:pt x="20" y="70"/>
                  </a:lnTo>
                  <a:lnTo>
                    <a:pt x="0" y="69"/>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21" name="Freeform 106"/>
            <p:cNvSpPr>
              <a:spLocks noChangeAspect="1"/>
            </p:cNvSpPr>
            <p:nvPr/>
          </p:nvSpPr>
          <p:spPr bwMode="auto">
            <a:xfrm>
              <a:off x="7461149" y="3525119"/>
              <a:ext cx="699839" cy="488540"/>
            </a:xfrm>
            <a:custGeom>
              <a:avLst/>
              <a:gdLst/>
              <a:ahLst/>
              <a:cxnLst>
                <a:cxn ang="0">
                  <a:pos x="0" y="2"/>
                </a:cxn>
                <a:cxn ang="0">
                  <a:pos x="19" y="41"/>
                </a:cxn>
                <a:cxn ang="0">
                  <a:pos x="40" y="59"/>
                </a:cxn>
                <a:cxn ang="0">
                  <a:pos x="39" y="70"/>
                </a:cxn>
                <a:cxn ang="0">
                  <a:pos x="28" y="72"/>
                </a:cxn>
                <a:cxn ang="0">
                  <a:pos x="52" y="81"/>
                </a:cxn>
                <a:cxn ang="0">
                  <a:pos x="65" y="98"/>
                </a:cxn>
                <a:cxn ang="0">
                  <a:pos x="64" y="113"/>
                </a:cxn>
                <a:cxn ang="0">
                  <a:pos x="92" y="137"/>
                </a:cxn>
                <a:cxn ang="0">
                  <a:pos x="98" y="129"/>
                </a:cxn>
                <a:cxn ang="0">
                  <a:pos x="34" y="35"/>
                </a:cxn>
                <a:cxn ang="0">
                  <a:pos x="29" y="10"/>
                </a:cxn>
                <a:cxn ang="0">
                  <a:pos x="43" y="17"/>
                </a:cxn>
                <a:cxn ang="0">
                  <a:pos x="67" y="57"/>
                </a:cxn>
                <a:cxn ang="0">
                  <a:pos x="102" y="88"/>
                </a:cxn>
                <a:cxn ang="0">
                  <a:pos x="100" y="100"/>
                </a:cxn>
                <a:cxn ang="0">
                  <a:pos x="149" y="142"/>
                </a:cxn>
                <a:cxn ang="0">
                  <a:pos x="155" y="160"/>
                </a:cxn>
                <a:cxn ang="0">
                  <a:pos x="149" y="172"/>
                </a:cxn>
                <a:cxn ang="0">
                  <a:pos x="160" y="188"/>
                </a:cxn>
                <a:cxn ang="0">
                  <a:pos x="253" y="231"/>
                </a:cxn>
                <a:cxn ang="0">
                  <a:pos x="292" y="228"/>
                </a:cxn>
                <a:cxn ang="0">
                  <a:pos x="319" y="249"/>
                </a:cxn>
                <a:cxn ang="0">
                  <a:pos x="330" y="229"/>
                </a:cxn>
                <a:cxn ang="0">
                  <a:pos x="343" y="228"/>
                </a:cxn>
                <a:cxn ang="0">
                  <a:pos x="330" y="211"/>
                </a:cxn>
                <a:cxn ang="0">
                  <a:pos x="360" y="204"/>
                </a:cxn>
                <a:cxn ang="0">
                  <a:pos x="370" y="197"/>
                </a:cxn>
                <a:cxn ang="0">
                  <a:pos x="373" y="192"/>
                </a:cxn>
                <a:cxn ang="0">
                  <a:pos x="377" y="201"/>
                </a:cxn>
                <a:cxn ang="0">
                  <a:pos x="389" y="160"/>
                </a:cxn>
                <a:cxn ang="0">
                  <a:pos x="373" y="154"/>
                </a:cxn>
                <a:cxn ang="0">
                  <a:pos x="344" y="160"/>
                </a:cxn>
                <a:cxn ang="0">
                  <a:pos x="328" y="197"/>
                </a:cxn>
                <a:cxn ang="0">
                  <a:pos x="290" y="200"/>
                </a:cxn>
                <a:cxn ang="0">
                  <a:pos x="275" y="191"/>
                </a:cxn>
                <a:cxn ang="0">
                  <a:pos x="250" y="147"/>
                </a:cxn>
                <a:cxn ang="0">
                  <a:pos x="250" y="113"/>
                </a:cxn>
                <a:cxn ang="0">
                  <a:pos x="258" y="96"/>
                </a:cxn>
                <a:cxn ang="0">
                  <a:pos x="233" y="88"/>
                </a:cxn>
                <a:cxn ang="0">
                  <a:pos x="200" y="41"/>
                </a:cxn>
                <a:cxn ang="0">
                  <a:pos x="173" y="51"/>
                </a:cxn>
                <a:cxn ang="0">
                  <a:pos x="138" y="12"/>
                </a:cxn>
                <a:cxn ang="0">
                  <a:pos x="79" y="20"/>
                </a:cxn>
                <a:cxn ang="0">
                  <a:pos x="30" y="0"/>
                </a:cxn>
                <a:cxn ang="0">
                  <a:pos x="0" y="2"/>
                </a:cxn>
              </a:cxnLst>
              <a:rect l="0" t="0" r="r" b="b"/>
              <a:pathLst>
                <a:path w="390" h="250">
                  <a:moveTo>
                    <a:pt x="0" y="2"/>
                  </a:moveTo>
                  <a:lnTo>
                    <a:pt x="19" y="41"/>
                  </a:lnTo>
                  <a:lnTo>
                    <a:pt x="40" y="59"/>
                  </a:lnTo>
                  <a:lnTo>
                    <a:pt x="39" y="70"/>
                  </a:lnTo>
                  <a:lnTo>
                    <a:pt x="28" y="72"/>
                  </a:lnTo>
                  <a:lnTo>
                    <a:pt x="52" y="81"/>
                  </a:lnTo>
                  <a:lnTo>
                    <a:pt x="65" y="98"/>
                  </a:lnTo>
                  <a:lnTo>
                    <a:pt x="64" y="113"/>
                  </a:lnTo>
                  <a:lnTo>
                    <a:pt x="92" y="137"/>
                  </a:lnTo>
                  <a:lnTo>
                    <a:pt x="98" y="129"/>
                  </a:lnTo>
                  <a:lnTo>
                    <a:pt x="34" y="35"/>
                  </a:lnTo>
                  <a:lnTo>
                    <a:pt x="29" y="10"/>
                  </a:lnTo>
                  <a:lnTo>
                    <a:pt x="43" y="17"/>
                  </a:lnTo>
                  <a:lnTo>
                    <a:pt x="67" y="57"/>
                  </a:lnTo>
                  <a:lnTo>
                    <a:pt x="102" y="88"/>
                  </a:lnTo>
                  <a:lnTo>
                    <a:pt x="100" y="100"/>
                  </a:lnTo>
                  <a:lnTo>
                    <a:pt x="149" y="142"/>
                  </a:lnTo>
                  <a:lnTo>
                    <a:pt x="155" y="160"/>
                  </a:lnTo>
                  <a:lnTo>
                    <a:pt x="149" y="172"/>
                  </a:lnTo>
                  <a:lnTo>
                    <a:pt x="160" y="188"/>
                  </a:lnTo>
                  <a:lnTo>
                    <a:pt x="253" y="231"/>
                  </a:lnTo>
                  <a:lnTo>
                    <a:pt x="292" y="228"/>
                  </a:lnTo>
                  <a:lnTo>
                    <a:pt x="319" y="249"/>
                  </a:lnTo>
                  <a:lnTo>
                    <a:pt x="330" y="229"/>
                  </a:lnTo>
                  <a:lnTo>
                    <a:pt x="343" y="228"/>
                  </a:lnTo>
                  <a:lnTo>
                    <a:pt x="330" y="211"/>
                  </a:lnTo>
                  <a:lnTo>
                    <a:pt x="360" y="204"/>
                  </a:lnTo>
                  <a:lnTo>
                    <a:pt x="370" y="197"/>
                  </a:lnTo>
                  <a:lnTo>
                    <a:pt x="373" y="192"/>
                  </a:lnTo>
                  <a:lnTo>
                    <a:pt x="377" y="201"/>
                  </a:lnTo>
                  <a:lnTo>
                    <a:pt x="389" y="160"/>
                  </a:lnTo>
                  <a:lnTo>
                    <a:pt x="373" y="154"/>
                  </a:lnTo>
                  <a:lnTo>
                    <a:pt x="344" y="160"/>
                  </a:lnTo>
                  <a:lnTo>
                    <a:pt x="328" y="197"/>
                  </a:lnTo>
                  <a:lnTo>
                    <a:pt x="290" y="200"/>
                  </a:lnTo>
                  <a:lnTo>
                    <a:pt x="275" y="191"/>
                  </a:lnTo>
                  <a:lnTo>
                    <a:pt x="250" y="147"/>
                  </a:lnTo>
                  <a:lnTo>
                    <a:pt x="250" y="113"/>
                  </a:lnTo>
                  <a:lnTo>
                    <a:pt x="258" y="96"/>
                  </a:lnTo>
                  <a:lnTo>
                    <a:pt x="233" y="88"/>
                  </a:lnTo>
                  <a:lnTo>
                    <a:pt x="200" y="41"/>
                  </a:lnTo>
                  <a:lnTo>
                    <a:pt x="173" y="51"/>
                  </a:lnTo>
                  <a:lnTo>
                    <a:pt x="138" y="12"/>
                  </a:lnTo>
                  <a:lnTo>
                    <a:pt x="79" y="20"/>
                  </a:lnTo>
                  <a:lnTo>
                    <a:pt x="30" y="0"/>
                  </a:lnTo>
                  <a:lnTo>
                    <a:pt x="0" y="2"/>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22" name="Freeform 107"/>
            <p:cNvSpPr>
              <a:spLocks noChangeAspect="1"/>
            </p:cNvSpPr>
            <p:nvPr/>
          </p:nvSpPr>
          <p:spPr bwMode="auto">
            <a:xfrm>
              <a:off x="12195744" y="2923840"/>
              <a:ext cx="732696" cy="340009"/>
            </a:xfrm>
            <a:custGeom>
              <a:avLst/>
              <a:gdLst/>
              <a:ahLst/>
              <a:cxnLst>
                <a:cxn ang="0">
                  <a:pos x="0" y="54"/>
                </a:cxn>
                <a:cxn ang="0">
                  <a:pos x="13" y="71"/>
                </a:cxn>
                <a:cxn ang="0">
                  <a:pos x="31" y="78"/>
                </a:cxn>
                <a:cxn ang="0">
                  <a:pos x="38" y="115"/>
                </a:cxn>
                <a:cxn ang="0">
                  <a:pos x="95" y="130"/>
                </a:cxn>
                <a:cxn ang="0">
                  <a:pos x="119" y="155"/>
                </a:cxn>
                <a:cxn ang="0">
                  <a:pos x="166" y="153"/>
                </a:cxn>
                <a:cxn ang="0">
                  <a:pos x="219" y="173"/>
                </a:cxn>
                <a:cxn ang="0">
                  <a:pos x="289" y="155"/>
                </a:cxn>
                <a:cxn ang="0">
                  <a:pos x="311" y="140"/>
                </a:cxn>
                <a:cxn ang="0">
                  <a:pos x="311" y="120"/>
                </a:cxn>
                <a:cxn ang="0">
                  <a:pos x="331" y="122"/>
                </a:cxn>
                <a:cxn ang="0">
                  <a:pos x="374" y="94"/>
                </a:cxn>
                <a:cxn ang="0">
                  <a:pos x="408" y="92"/>
                </a:cxn>
                <a:cxn ang="0">
                  <a:pos x="393" y="70"/>
                </a:cxn>
                <a:cxn ang="0">
                  <a:pos x="360" y="76"/>
                </a:cxn>
                <a:cxn ang="0">
                  <a:pos x="359" y="51"/>
                </a:cxn>
                <a:cxn ang="0">
                  <a:pos x="367" y="38"/>
                </a:cxn>
                <a:cxn ang="0">
                  <a:pos x="344" y="34"/>
                </a:cxn>
                <a:cxn ang="0">
                  <a:pos x="282" y="49"/>
                </a:cxn>
                <a:cxn ang="0">
                  <a:pos x="229" y="27"/>
                </a:cxn>
                <a:cxn ang="0">
                  <a:pos x="195" y="30"/>
                </a:cxn>
                <a:cxn ang="0">
                  <a:pos x="182" y="12"/>
                </a:cxn>
                <a:cxn ang="0">
                  <a:pos x="148" y="0"/>
                </a:cxn>
                <a:cxn ang="0">
                  <a:pos x="130" y="12"/>
                </a:cxn>
                <a:cxn ang="0">
                  <a:pos x="129" y="37"/>
                </a:cxn>
                <a:cxn ang="0">
                  <a:pos x="52" y="26"/>
                </a:cxn>
                <a:cxn ang="0">
                  <a:pos x="0" y="54"/>
                </a:cxn>
              </a:cxnLst>
              <a:rect l="0" t="0" r="r" b="b"/>
              <a:pathLst>
                <a:path w="409" h="174">
                  <a:moveTo>
                    <a:pt x="0" y="54"/>
                  </a:moveTo>
                  <a:lnTo>
                    <a:pt x="13" y="71"/>
                  </a:lnTo>
                  <a:lnTo>
                    <a:pt x="31" y="78"/>
                  </a:lnTo>
                  <a:lnTo>
                    <a:pt x="38" y="115"/>
                  </a:lnTo>
                  <a:lnTo>
                    <a:pt x="95" y="130"/>
                  </a:lnTo>
                  <a:lnTo>
                    <a:pt x="119" y="155"/>
                  </a:lnTo>
                  <a:lnTo>
                    <a:pt x="166" y="153"/>
                  </a:lnTo>
                  <a:lnTo>
                    <a:pt x="219" y="173"/>
                  </a:lnTo>
                  <a:lnTo>
                    <a:pt x="289" y="155"/>
                  </a:lnTo>
                  <a:lnTo>
                    <a:pt x="311" y="140"/>
                  </a:lnTo>
                  <a:lnTo>
                    <a:pt x="311" y="120"/>
                  </a:lnTo>
                  <a:lnTo>
                    <a:pt x="331" y="122"/>
                  </a:lnTo>
                  <a:lnTo>
                    <a:pt x="374" y="94"/>
                  </a:lnTo>
                  <a:lnTo>
                    <a:pt x="408" y="92"/>
                  </a:lnTo>
                  <a:lnTo>
                    <a:pt x="393" y="70"/>
                  </a:lnTo>
                  <a:lnTo>
                    <a:pt x="360" y="76"/>
                  </a:lnTo>
                  <a:lnTo>
                    <a:pt x="359" y="51"/>
                  </a:lnTo>
                  <a:lnTo>
                    <a:pt x="367" y="38"/>
                  </a:lnTo>
                  <a:lnTo>
                    <a:pt x="344" y="34"/>
                  </a:lnTo>
                  <a:lnTo>
                    <a:pt x="282" y="49"/>
                  </a:lnTo>
                  <a:lnTo>
                    <a:pt x="229" y="27"/>
                  </a:lnTo>
                  <a:lnTo>
                    <a:pt x="195" y="30"/>
                  </a:lnTo>
                  <a:lnTo>
                    <a:pt x="182" y="12"/>
                  </a:lnTo>
                  <a:lnTo>
                    <a:pt x="148" y="0"/>
                  </a:lnTo>
                  <a:lnTo>
                    <a:pt x="130" y="12"/>
                  </a:lnTo>
                  <a:lnTo>
                    <a:pt x="129" y="37"/>
                  </a:lnTo>
                  <a:lnTo>
                    <a:pt x="52" y="26"/>
                  </a:lnTo>
                  <a:lnTo>
                    <a:pt x="0" y="54"/>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23" name="Freeform 108"/>
            <p:cNvSpPr>
              <a:spLocks noChangeAspect="1"/>
            </p:cNvSpPr>
            <p:nvPr/>
          </p:nvSpPr>
          <p:spPr bwMode="auto">
            <a:xfrm>
              <a:off x="11367765" y="3738072"/>
              <a:ext cx="179067" cy="221901"/>
            </a:xfrm>
            <a:custGeom>
              <a:avLst/>
              <a:gdLst/>
              <a:ahLst/>
              <a:cxnLst>
                <a:cxn ang="0">
                  <a:pos x="0" y="80"/>
                </a:cxn>
                <a:cxn ang="0">
                  <a:pos x="14" y="113"/>
                </a:cxn>
                <a:cxn ang="0">
                  <a:pos x="37" y="108"/>
                </a:cxn>
                <a:cxn ang="0">
                  <a:pos x="74" y="80"/>
                </a:cxn>
                <a:cxn ang="0">
                  <a:pos x="73" y="66"/>
                </a:cxn>
                <a:cxn ang="0">
                  <a:pos x="98" y="41"/>
                </a:cxn>
                <a:cxn ang="0">
                  <a:pos x="99" y="34"/>
                </a:cxn>
                <a:cxn ang="0">
                  <a:pos x="86" y="19"/>
                </a:cxn>
                <a:cxn ang="0">
                  <a:pos x="55" y="0"/>
                </a:cxn>
                <a:cxn ang="0">
                  <a:pos x="48" y="1"/>
                </a:cxn>
                <a:cxn ang="0">
                  <a:pos x="52" y="11"/>
                </a:cxn>
                <a:cxn ang="0">
                  <a:pos x="42" y="30"/>
                </a:cxn>
                <a:cxn ang="0">
                  <a:pos x="48" y="40"/>
                </a:cxn>
                <a:cxn ang="0">
                  <a:pos x="38" y="67"/>
                </a:cxn>
                <a:cxn ang="0">
                  <a:pos x="0" y="80"/>
                </a:cxn>
              </a:cxnLst>
              <a:rect l="0" t="0" r="r" b="b"/>
              <a:pathLst>
                <a:path w="100" h="114">
                  <a:moveTo>
                    <a:pt x="0" y="80"/>
                  </a:moveTo>
                  <a:lnTo>
                    <a:pt x="14" y="113"/>
                  </a:lnTo>
                  <a:lnTo>
                    <a:pt x="37" y="108"/>
                  </a:lnTo>
                  <a:lnTo>
                    <a:pt x="74" y="80"/>
                  </a:lnTo>
                  <a:lnTo>
                    <a:pt x="73" y="66"/>
                  </a:lnTo>
                  <a:lnTo>
                    <a:pt x="98" y="41"/>
                  </a:lnTo>
                  <a:lnTo>
                    <a:pt x="99" y="34"/>
                  </a:lnTo>
                  <a:lnTo>
                    <a:pt x="86" y="19"/>
                  </a:lnTo>
                  <a:lnTo>
                    <a:pt x="55" y="0"/>
                  </a:lnTo>
                  <a:lnTo>
                    <a:pt x="48" y="1"/>
                  </a:lnTo>
                  <a:lnTo>
                    <a:pt x="52" y="11"/>
                  </a:lnTo>
                  <a:lnTo>
                    <a:pt x="42" y="30"/>
                  </a:lnTo>
                  <a:lnTo>
                    <a:pt x="48" y="40"/>
                  </a:lnTo>
                  <a:lnTo>
                    <a:pt x="38" y="67"/>
                  </a:lnTo>
                  <a:lnTo>
                    <a:pt x="0" y="80"/>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24" name="Freeform 109"/>
            <p:cNvSpPr>
              <a:spLocks noChangeAspect="1"/>
            </p:cNvSpPr>
            <p:nvPr/>
          </p:nvSpPr>
          <p:spPr bwMode="auto">
            <a:xfrm>
              <a:off x="12016677" y="3591331"/>
              <a:ext cx="185638" cy="107371"/>
            </a:xfrm>
            <a:custGeom>
              <a:avLst/>
              <a:gdLst/>
              <a:ahLst/>
              <a:cxnLst>
                <a:cxn ang="0">
                  <a:pos x="0" y="21"/>
                </a:cxn>
                <a:cxn ang="0">
                  <a:pos x="13" y="0"/>
                </a:cxn>
                <a:cxn ang="0">
                  <a:pos x="54" y="14"/>
                </a:cxn>
                <a:cxn ang="0">
                  <a:pos x="75" y="34"/>
                </a:cxn>
                <a:cxn ang="0">
                  <a:pos x="103" y="34"/>
                </a:cxn>
                <a:cxn ang="0">
                  <a:pos x="102" y="54"/>
                </a:cxn>
                <a:cxn ang="0">
                  <a:pos x="34" y="41"/>
                </a:cxn>
                <a:cxn ang="0">
                  <a:pos x="0" y="21"/>
                </a:cxn>
              </a:cxnLst>
              <a:rect l="0" t="0" r="r" b="b"/>
              <a:pathLst>
                <a:path w="104" h="55">
                  <a:moveTo>
                    <a:pt x="0" y="21"/>
                  </a:moveTo>
                  <a:lnTo>
                    <a:pt x="13" y="0"/>
                  </a:lnTo>
                  <a:lnTo>
                    <a:pt x="54" y="14"/>
                  </a:lnTo>
                  <a:lnTo>
                    <a:pt x="75" y="34"/>
                  </a:lnTo>
                  <a:lnTo>
                    <a:pt x="103" y="34"/>
                  </a:lnTo>
                  <a:lnTo>
                    <a:pt x="102" y="54"/>
                  </a:lnTo>
                  <a:lnTo>
                    <a:pt x="34" y="41"/>
                  </a:lnTo>
                  <a:lnTo>
                    <a:pt x="0" y="21"/>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25" name="Freeform 110"/>
            <p:cNvSpPr>
              <a:spLocks noChangeAspect="1"/>
            </p:cNvSpPr>
            <p:nvPr/>
          </p:nvSpPr>
          <p:spPr bwMode="auto">
            <a:xfrm>
              <a:off x="10249007" y="2888049"/>
              <a:ext cx="83784" cy="87687"/>
            </a:xfrm>
            <a:custGeom>
              <a:avLst/>
              <a:gdLst/>
              <a:ahLst/>
              <a:cxnLst>
                <a:cxn ang="0">
                  <a:pos x="0" y="33"/>
                </a:cxn>
                <a:cxn ang="0">
                  <a:pos x="18" y="27"/>
                </a:cxn>
                <a:cxn ang="0">
                  <a:pos x="9" y="22"/>
                </a:cxn>
                <a:cxn ang="0">
                  <a:pos x="18" y="7"/>
                </a:cxn>
                <a:cxn ang="0">
                  <a:pos x="25" y="17"/>
                </a:cxn>
                <a:cxn ang="0">
                  <a:pos x="25" y="0"/>
                </a:cxn>
                <a:cxn ang="0">
                  <a:pos x="46" y="0"/>
                </a:cxn>
                <a:cxn ang="0">
                  <a:pos x="45" y="17"/>
                </a:cxn>
                <a:cxn ang="0">
                  <a:pos x="31" y="23"/>
                </a:cxn>
                <a:cxn ang="0">
                  <a:pos x="31" y="44"/>
                </a:cxn>
                <a:cxn ang="0">
                  <a:pos x="19" y="31"/>
                </a:cxn>
                <a:cxn ang="0">
                  <a:pos x="0" y="33"/>
                </a:cxn>
              </a:cxnLst>
              <a:rect l="0" t="0" r="r" b="b"/>
              <a:pathLst>
                <a:path w="47" h="45">
                  <a:moveTo>
                    <a:pt x="0" y="33"/>
                  </a:moveTo>
                  <a:lnTo>
                    <a:pt x="18" y="27"/>
                  </a:lnTo>
                  <a:lnTo>
                    <a:pt x="9" y="22"/>
                  </a:lnTo>
                  <a:lnTo>
                    <a:pt x="18" y="7"/>
                  </a:lnTo>
                  <a:lnTo>
                    <a:pt x="25" y="17"/>
                  </a:lnTo>
                  <a:lnTo>
                    <a:pt x="25" y="0"/>
                  </a:lnTo>
                  <a:lnTo>
                    <a:pt x="46" y="0"/>
                  </a:lnTo>
                  <a:lnTo>
                    <a:pt x="45" y="17"/>
                  </a:lnTo>
                  <a:lnTo>
                    <a:pt x="31" y="23"/>
                  </a:lnTo>
                  <a:lnTo>
                    <a:pt x="31" y="44"/>
                  </a:lnTo>
                  <a:lnTo>
                    <a:pt x="19" y="31"/>
                  </a:lnTo>
                  <a:lnTo>
                    <a:pt x="0" y="33"/>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26" name="Freeform 111"/>
            <p:cNvSpPr>
              <a:spLocks noChangeAspect="1"/>
            </p:cNvSpPr>
            <p:nvPr/>
          </p:nvSpPr>
          <p:spPr bwMode="auto">
            <a:xfrm>
              <a:off x="14012698" y="5473909"/>
              <a:ext cx="182353" cy="187900"/>
            </a:xfrm>
            <a:custGeom>
              <a:avLst/>
              <a:gdLst/>
              <a:ahLst/>
              <a:cxnLst>
                <a:cxn ang="0">
                  <a:pos x="0" y="83"/>
                </a:cxn>
                <a:cxn ang="0">
                  <a:pos x="21" y="54"/>
                </a:cxn>
                <a:cxn ang="0">
                  <a:pos x="57" y="32"/>
                </a:cxn>
                <a:cxn ang="0">
                  <a:pos x="75" y="0"/>
                </a:cxn>
                <a:cxn ang="0">
                  <a:pos x="86" y="9"/>
                </a:cxn>
                <a:cxn ang="0">
                  <a:pos x="99" y="5"/>
                </a:cxn>
                <a:cxn ang="0">
                  <a:pos x="100" y="17"/>
                </a:cxn>
                <a:cxn ang="0">
                  <a:pos x="81" y="39"/>
                </a:cxn>
                <a:cxn ang="0">
                  <a:pos x="85" y="49"/>
                </a:cxn>
                <a:cxn ang="0">
                  <a:pos x="64" y="53"/>
                </a:cxn>
                <a:cxn ang="0">
                  <a:pos x="54" y="85"/>
                </a:cxn>
                <a:cxn ang="0">
                  <a:pos x="32" y="95"/>
                </a:cxn>
                <a:cxn ang="0">
                  <a:pos x="0" y="83"/>
                </a:cxn>
              </a:cxnLst>
              <a:rect l="0" t="0" r="r" b="b"/>
              <a:pathLst>
                <a:path w="101" h="96">
                  <a:moveTo>
                    <a:pt x="0" y="83"/>
                  </a:moveTo>
                  <a:lnTo>
                    <a:pt x="21" y="54"/>
                  </a:lnTo>
                  <a:lnTo>
                    <a:pt x="57" y="32"/>
                  </a:lnTo>
                  <a:lnTo>
                    <a:pt x="75" y="0"/>
                  </a:lnTo>
                  <a:lnTo>
                    <a:pt x="86" y="9"/>
                  </a:lnTo>
                  <a:lnTo>
                    <a:pt x="99" y="5"/>
                  </a:lnTo>
                  <a:lnTo>
                    <a:pt x="100" y="17"/>
                  </a:lnTo>
                  <a:lnTo>
                    <a:pt x="81" y="39"/>
                  </a:lnTo>
                  <a:lnTo>
                    <a:pt x="85" y="49"/>
                  </a:lnTo>
                  <a:lnTo>
                    <a:pt x="64" y="53"/>
                  </a:lnTo>
                  <a:lnTo>
                    <a:pt x="54" y="85"/>
                  </a:lnTo>
                  <a:lnTo>
                    <a:pt x="32" y="95"/>
                  </a:lnTo>
                  <a:lnTo>
                    <a:pt x="0" y="83"/>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27" name="Freeform 112"/>
            <p:cNvSpPr>
              <a:spLocks noChangeAspect="1"/>
            </p:cNvSpPr>
            <p:nvPr/>
          </p:nvSpPr>
          <p:spPr bwMode="auto">
            <a:xfrm>
              <a:off x="14155623" y="5291378"/>
              <a:ext cx="134711" cy="205795"/>
            </a:xfrm>
            <a:custGeom>
              <a:avLst/>
              <a:gdLst/>
              <a:ahLst/>
              <a:cxnLst>
                <a:cxn ang="0">
                  <a:pos x="0" y="0"/>
                </a:cxn>
                <a:cxn ang="0">
                  <a:pos x="21" y="12"/>
                </a:cxn>
                <a:cxn ang="0">
                  <a:pos x="25" y="35"/>
                </a:cxn>
                <a:cxn ang="0">
                  <a:pos x="35" y="41"/>
                </a:cxn>
                <a:cxn ang="0">
                  <a:pos x="40" y="31"/>
                </a:cxn>
                <a:cxn ang="0">
                  <a:pos x="44" y="47"/>
                </a:cxn>
                <a:cxn ang="0">
                  <a:pos x="75" y="47"/>
                </a:cxn>
                <a:cxn ang="0">
                  <a:pos x="69" y="70"/>
                </a:cxn>
                <a:cxn ang="0">
                  <a:pos x="54" y="74"/>
                </a:cxn>
                <a:cxn ang="0">
                  <a:pos x="41" y="104"/>
                </a:cxn>
                <a:cxn ang="0">
                  <a:pos x="26" y="104"/>
                </a:cxn>
                <a:cxn ang="0">
                  <a:pos x="32" y="93"/>
                </a:cxn>
                <a:cxn ang="0">
                  <a:pos x="14" y="72"/>
                </a:cxn>
                <a:cxn ang="0">
                  <a:pos x="29" y="53"/>
                </a:cxn>
                <a:cxn ang="0">
                  <a:pos x="26" y="37"/>
                </a:cxn>
                <a:cxn ang="0">
                  <a:pos x="0" y="0"/>
                </a:cxn>
              </a:cxnLst>
              <a:rect l="0" t="0" r="r" b="b"/>
              <a:pathLst>
                <a:path w="76" h="105">
                  <a:moveTo>
                    <a:pt x="0" y="0"/>
                  </a:moveTo>
                  <a:lnTo>
                    <a:pt x="21" y="12"/>
                  </a:lnTo>
                  <a:lnTo>
                    <a:pt x="25" y="35"/>
                  </a:lnTo>
                  <a:lnTo>
                    <a:pt x="35" y="41"/>
                  </a:lnTo>
                  <a:lnTo>
                    <a:pt x="40" y="31"/>
                  </a:lnTo>
                  <a:lnTo>
                    <a:pt x="44" y="47"/>
                  </a:lnTo>
                  <a:lnTo>
                    <a:pt x="75" y="47"/>
                  </a:lnTo>
                  <a:lnTo>
                    <a:pt x="69" y="70"/>
                  </a:lnTo>
                  <a:lnTo>
                    <a:pt x="54" y="74"/>
                  </a:lnTo>
                  <a:lnTo>
                    <a:pt x="41" y="104"/>
                  </a:lnTo>
                  <a:lnTo>
                    <a:pt x="26" y="104"/>
                  </a:lnTo>
                  <a:lnTo>
                    <a:pt x="32" y="93"/>
                  </a:lnTo>
                  <a:lnTo>
                    <a:pt x="14" y="72"/>
                  </a:lnTo>
                  <a:lnTo>
                    <a:pt x="29" y="53"/>
                  </a:lnTo>
                  <a:lnTo>
                    <a:pt x="26" y="37"/>
                  </a:lnTo>
                  <a:lnTo>
                    <a:pt x="0" y="0"/>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28" name="Freeform 113"/>
            <p:cNvSpPr>
              <a:spLocks noChangeAspect="1"/>
            </p:cNvSpPr>
            <p:nvPr/>
          </p:nvSpPr>
          <p:spPr bwMode="auto">
            <a:xfrm>
              <a:off x="8149489" y="3999343"/>
              <a:ext cx="93640" cy="107371"/>
            </a:xfrm>
            <a:custGeom>
              <a:avLst/>
              <a:gdLst/>
              <a:ahLst/>
              <a:cxnLst>
                <a:cxn ang="0">
                  <a:pos x="0" y="27"/>
                </a:cxn>
                <a:cxn ang="0">
                  <a:pos x="20" y="53"/>
                </a:cxn>
                <a:cxn ang="0">
                  <a:pos x="47" y="54"/>
                </a:cxn>
                <a:cxn ang="0">
                  <a:pos x="51" y="0"/>
                </a:cxn>
                <a:cxn ang="0">
                  <a:pos x="33" y="2"/>
                </a:cxn>
                <a:cxn ang="0">
                  <a:pos x="0" y="27"/>
                </a:cxn>
              </a:cxnLst>
              <a:rect l="0" t="0" r="r" b="b"/>
              <a:pathLst>
                <a:path w="52" h="55">
                  <a:moveTo>
                    <a:pt x="0" y="27"/>
                  </a:moveTo>
                  <a:lnTo>
                    <a:pt x="20" y="53"/>
                  </a:lnTo>
                  <a:lnTo>
                    <a:pt x="47" y="54"/>
                  </a:lnTo>
                  <a:lnTo>
                    <a:pt x="51" y="0"/>
                  </a:lnTo>
                  <a:lnTo>
                    <a:pt x="33" y="2"/>
                  </a:lnTo>
                  <a:lnTo>
                    <a:pt x="0" y="27"/>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29" name="Freeform 114"/>
            <p:cNvSpPr>
              <a:spLocks noChangeAspect="1"/>
            </p:cNvSpPr>
            <p:nvPr/>
          </p:nvSpPr>
          <p:spPr bwMode="auto">
            <a:xfrm>
              <a:off x="10281863" y="2182977"/>
              <a:ext cx="601271" cy="531488"/>
            </a:xfrm>
            <a:custGeom>
              <a:avLst/>
              <a:gdLst/>
              <a:ahLst/>
              <a:cxnLst>
                <a:cxn ang="0">
                  <a:pos x="1" y="214"/>
                </a:cxn>
                <a:cxn ang="0">
                  <a:pos x="33" y="211"/>
                </a:cxn>
                <a:cxn ang="0">
                  <a:pos x="9" y="223"/>
                </a:cxn>
                <a:cxn ang="0">
                  <a:pos x="27" y="225"/>
                </a:cxn>
                <a:cxn ang="0">
                  <a:pos x="17" y="246"/>
                </a:cxn>
                <a:cxn ang="0">
                  <a:pos x="41" y="271"/>
                </a:cxn>
                <a:cxn ang="0">
                  <a:pos x="72" y="238"/>
                </a:cxn>
                <a:cxn ang="0">
                  <a:pos x="95" y="235"/>
                </a:cxn>
                <a:cxn ang="0">
                  <a:pos x="99" y="210"/>
                </a:cxn>
                <a:cxn ang="0">
                  <a:pos x="94" y="163"/>
                </a:cxn>
                <a:cxn ang="0">
                  <a:pos x="112" y="142"/>
                </a:cxn>
                <a:cxn ang="0">
                  <a:pos x="145" y="91"/>
                </a:cxn>
                <a:cxn ang="0">
                  <a:pos x="165" y="70"/>
                </a:cxn>
                <a:cxn ang="0">
                  <a:pos x="194" y="61"/>
                </a:cxn>
                <a:cxn ang="0">
                  <a:pos x="200" y="47"/>
                </a:cxn>
                <a:cxn ang="0">
                  <a:pos x="225" y="53"/>
                </a:cxn>
                <a:cxn ang="0">
                  <a:pos x="267" y="48"/>
                </a:cxn>
                <a:cxn ang="0">
                  <a:pos x="296" y="25"/>
                </a:cxn>
                <a:cxn ang="0">
                  <a:pos x="308" y="47"/>
                </a:cxn>
                <a:cxn ang="0">
                  <a:pos x="318" y="32"/>
                </a:cxn>
                <a:cxn ang="0">
                  <a:pos x="304" y="23"/>
                </a:cxn>
                <a:cxn ang="0">
                  <a:pos x="310" y="5"/>
                </a:cxn>
                <a:cxn ang="0">
                  <a:pos x="303" y="1"/>
                </a:cxn>
                <a:cxn ang="0">
                  <a:pos x="283" y="15"/>
                </a:cxn>
                <a:cxn ang="0">
                  <a:pos x="278" y="3"/>
                </a:cxn>
                <a:cxn ang="0">
                  <a:pos x="268" y="5"/>
                </a:cxn>
                <a:cxn ang="0">
                  <a:pos x="234" y="26"/>
                </a:cxn>
                <a:cxn ang="0">
                  <a:pos x="219" y="32"/>
                </a:cxn>
                <a:cxn ang="0">
                  <a:pos x="194" y="41"/>
                </a:cxn>
                <a:cxn ang="0">
                  <a:pos x="188" y="39"/>
                </a:cxn>
                <a:cxn ang="0">
                  <a:pos x="186" y="43"/>
                </a:cxn>
                <a:cxn ang="0">
                  <a:pos x="163" y="54"/>
                </a:cxn>
                <a:cxn ang="0">
                  <a:pos x="163" y="61"/>
                </a:cxn>
                <a:cxn ang="0">
                  <a:pos x="131" y="80"/>
                </a:cxn>
                <a:cxn ang="0">
                  <a:pos x="107" y="99"/>
                </a:cxn>
                <a:cxn ang="0">
                  <a:pos x="60" y="158"/>
                </a:cxn>
                <a:cxn ang="0">
                  <a:pos x="81" y="160"/>
                </a:cxn>
                <a:cxn ang="0">
                  <a:pos x="27" y="179"/>
                </a:cxn>
                <a:cxn ang="0">
                  <a:pos x="18" y="185"/>
                </a:cxn>
                <a:cxn ang="0">
                  <a:pos x="2" y="194"/>
                </a:cxn>
                <a:cxn ang="0">
                  <a:pos x="0" y="203"/>
                </a:cxn>
              </a:cxnLst>
              <a:rect l="0" t="0" r="r" b="b"/>
              <a:pathLst>
                <a:path w="335" h="272">
                  <a:moveTo>
                    <a:pt x="0" y="203"/>
                  </a:moveTo>
                  <a:lnTo>
                    <a:pt x="1" y="214"/>
                  </a:lnTo>
                  <a:lnTo>
                    <a:pt x="31" y="207"/>
                  </a:lnTo>
                  <a:lnTo>
                    <a:pt x="33" y="211"/>
                  </a:lnTo>
                  <a:lnTo>
                    <a:pt x="1" y="219"/>
                  </a:lnTo>
                  <a:lnTo>
                    <a:pt x="9" y="223"/>
                  </a:lnTo>
                  <a:lnTo>
                    <a:pt x="6" y="238"/>
                  </a:lnTo>
                  <a:lnTo>
                    <a:pt x="27" y="225"/>
                  </a:lnTo>
                  <a:lnTo>
                    <a:pt x="4" y="246"/>
                  </a:lnTo>
                  <a:lnTo>
                    <a:pt x="17" y="246"/>
                  </a:lnTo>
                  <a:lnTo>
                    <a:pt x="9" y="264"/>
                  </a:lnTo>
                  <a:lnTo>
                    <a:pt x="41" y="271"/>
                  </a:lnTo>
                  <a:lnTo>
                    <a:pt x="66" y="254"/>
                  </a:lnTo>
                  <a:lnTo>
                    <a:pt x="72" y="238"/>
                  </a:lnTo>
                  <a:lnTo>
                    <a:pt x="79" y="254"/>
                  </a:lnTo>
                  <a:lnTo>
                    <a:pt x="95" y="235"/>
                  </a:lnTo>
                  <a:lnTo>
                    <a:pt x="91" y="217"/>
                  </a:lnTo>
                  <a:lnTo>
                    <a:pt x="99" y="210"/>
                  </a:lnTo>
                  <a:lnTo>
                    <a:pt x="91" y="202"/>
                  </a:lnTo>
                  <a:lnTo>
                    <a:pt x="94" y="163"/>
                  </a:lnTo>
                  <a:lnTo>
                    <a:pt x="117" y="154"/>
                  </a:lnTo>
                  <a:lnTo>
                    <a:pt x="112" y="142"/>
                  </a:lnTo>
                  <a:lnTo>
                    <a:pt x="123" y="112"/>
                  </a:lnTo>
                  <a:lnTo>
                    <a:pt x="145" y="91"/>
                  </a:lnTo>
                  <a:lnTo>
                    <a:pt x="149" y="73"/>
                  </a:lnTo>
                  <a:lnTo>
                    <a:pt x="165" y="70"/>
                  </a:lnTo>
                  <a:lnTo>
                    <a:pt x="170" y="58"/>
                  </a:lnTo>
                  <a:lnTo>
                    <a:pt x="194" y="61"/>
                  </a:lnTo>
                  <a:lnTo>
                    <a:pt x="194" y="47"/>
                  </a:lnTo>
                  <a:lnTo>
                    <a:pt x="200" y="47"/>
                  </a:lnTo>
                  <a:lnTo>
                    <a:pt x="210" y="40"/>
                  </a:lnTo>
                  <a:lnTo>
                    <a:pt x="225" y="53"/>
                  </a:lnTo>
                  <a:lnTo>
                    <a:pt x="251" y="55"/>
                  </a:lnTo>
                  <a:lnTo>
                    <a:pt x="267" y="48"/>
                  </a:lnTo>
                  <a:lnTo>
                    <a:pt x="271" y="30"/>
                  </a:lnTo>
                  <a:lnTo>
                    <a:pt x="296" y="25"/>
                  </a:lnTo>
                  <a:lnTo>
                    <a:pt x="310" y="32"/>
                  </a:lnTo>
                  <a:lnTo>
                    <a:pt x="308" y="47"/>
                  </a:lnTo>
                  <a:lnTo>
                    <a:pt x="333" y="30"/>
                  </a:lnTo>
                  <a:lnTo>
                    <a:pt x="318" y="32"/>
                  </a:lnTo>
                  <a:lnTo>
                    <a:pt x="322" y="28"/>
                  </a:lnTo>
                  <a:lnTo>
                    <a:pt x="304" y="23"/>
                  </a:lnTo>
                  <a:lnTo>
                    <a:pt x="334" y="15"/>
                  </a:lnTo>
                  <a:lnTo>
                    <a:pt x="310" y="5"/>
                  </a:lnTo>
                  <a:lnTo>
                    <a:pt x="295" y="15"/>
                  </a:lnTo>
                  <a:lnTo>
                    <a:pt x="303" y="1"/>
                  </a:lnTo>
                  <a:lnTo>
                    <a:pt x="291" y="0"/>
                  </a:lnTo>
                  <a:lnTo>
                    <a:pt x="283" y="15"/>
                  </a:lnTo>
                  <a:lnTo>
                    <a:pt x="278" y="16"/>
                  </a:lnTo>
                  <a:lnTo>
                    <a:pt x="278" y="3"/>
                  </a:lnTo>
                  <a:lnTo>
                    <a:pt x="257" y="25"/>
                  </a:lnTo>
                  <a:lnTo>
                    <a:pt x="268" y="5"/>
                  </a:lnTo>
                  <a:lnTo>
                    <a:pt x="257" y="2"/>
                  </a:lnTo>
                  <a:lnTo>
                    <a:pt x="234" y="26"/>
                  </a:lnTo>
                  <a:lnTo>
                    <a:pt x="213" y="18"/>
                  </a:lnTo>
                  <a:lnTo>
                    <a:pt x="219" y="32"/>
                  </a:lnTo>
                  <a:lnTo>
                    <a:pt x="210" y="25"/>
                  </a:lnTo>
                  <a:lnTo>
                    <a:pt x="194" y="41"/>
                  </a:lnTo>
                  <a:lnTo>
                    <a:pt x="196" y="27"/>
                  </a:lnTo>
                  <a:lnTo>
                    <a:pt x="188" y="39"/>
                  </a:lnTo>
                  <a:lnTo>
                    <a:pt x="181" y="31"/>
                  </a:lnTo>
                  <a:lnTo>
                    <a:pt x="186" y="43"/>
                  </a:lnTo>
                  <a:lnTo>
                    <a:pt x="169" y="38"/>
                  </a:lnTo>
                  <a:lnTo>
                    <a:pt x="163" y="54"/>
                  </a:lnTo>
                  <a:lnTo>
                    <a:pt x="148" y="59"/>
                  </a:lnTo>
                  <a:lnTo>
                    <a:pt x="163" y="61"/>
                  </a:lnTo>
                  <a:lnTo>
                    <a:pt x="136" y="69"/>
                  </a:lnTo>
                  <a:lnTo>
                    <a:pt x="131" y="80"/>
                  </a:lnTo>
                  <a:lnTo>
                    <a:pt x="140" y="80"/>
                  </a:lnTo>
                  <a:lnTo>
                    <a:pt x="107" y="99"/>
                  </a:lnTo>
                  <a:lnTo>
                    <a:pt x="96" y="131"/>
                  </a:lnTo>
                  <a:lnTo>
                    <a:pt x="60" y="158"/>
                  </a:lnTo>
                  <a:lnTo>
                    <a:pt x="66" y="165"/>
                  </a:lnTo>
                  <a:lnTo>
                    <a:pt x="81" y="160"/>
                  </a:lnTo>
                  <a:lnTo>
                    <a:pt x="45" y="168"/>
                  </a:lnTo>
                  <a:lnTo>
                    <a:pt x="27" y="179"/>
                  </a:lnTo>
                  <a:lnTo>
                    <a:pt x="31" y="185"/>
                  </a:lnTo>
                  <a:lnTo>
                    <a:pt x="18" y="185"/>
                  </a:lnTo>
                  <a:lnTo>
                    <a:pt x="19" y="194"/>
                  </a:lnTo>
                  <a:lnTo>
                    <a:pt x="2" y="194"/>
                  </a:lnTo>
                  <a:lnTo>
                    <a:pt x="18" y="198"/>
                  </a:lnTo>
                  <a:lnTo>
                    <a:pt x="0" y="203"/>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30" name="Freeform 115"/>
            <p:cNvSpPr>
              <a:spLocks noChangeAspect="1"/>
            </p:cNvSpPr>
            <p:nvPr/>
          </p:nvSpPr>
          <p:spPr bwMode="auto">
            <a:xfrm>
              <a:off x="11574759" y="3398063"/>
              <a:ext cx="387705" cy="372221"/>
            </a:xfrm>
            <a:custGeom>
              <a:avLst/>
              <a:gdLst/>
              <a:ahLst/>
              <a:cxnLst>
                <a:cxn ang="0">
                  <a:pos x="0" y="104"/>
                </a:cxn>
                <a:cxn ang="0">
                  <a:pos x="20" y="111"/>
                </a:cxn>
                <a:cxn ang="0">
                  <a:pos x="68" y="104"/>
                </a:cxn>
                <a:cxn ang="0">
                  <a:pos x="76" y="85"/>
                </a:cxn>
                <a:cxn ang="0">
                  <a:pos x="108" y="75"/>
                </a:cxn>
                <a:cxn ang="0">
                  <a:pos x="111" y="58"/>
                </a:cxn>
                <a:cxn ang="0">
                  <a:pos x="122" y="54"/>
                </a:cxn>
                <a:cxn ang="0">
                  <a:pos x="117" y="45"/>
                </a:cxn>
                <a:cxn ang="0">
                  <a:pos x="129" y="45"/>
                </a:cxn>
                <a:cxn ang="0">
                  <a:pos x="137" y="28"/>
                </a:cxn>
                <a:cxn ang="0">
                  <a:pos x="133" y="12"/>
                </a:cxn>
                <a:cxn ang="0">
                  <a:pos x="178" y="0"/>
                </a:cxn>
                <a:cxn ang="0">
                  <a:pos x="216" y="25"/>
                </a:cxn>
                <a:cxn ang="0">
                  <a:pos x="206" y="35"/>
                </a:cxn>
                <a:cxn ang="0">
                  <a:pos x="168" y="35"/>
                </a:cxn>
                <a:cxn ang="0">
                  <a:pos x="169" y="56"/>
                </a:cxn>
                <a:cxn ang="0">
                  <a:pos x="185" y="70"/>
                </a:cxn>
                <a:cxn ang="0">
                  <a:pos x="177" y="77"/>
                </a:cxn>
                <a:cxn ang="0">
                  <a:pos x="179" y="89"/>
                </a:cxn>
                <a:cxn ang="0">
                  <a:pos x="140" y="132"/>
                </a:cxn>
                <a:cxn ang="0">
                  <a:pos x="123" y="131"/>
                </a:cxn>
                <a:cxn ang="0">
                  <a:pos x="111" y="142"/>
                </a:cxn>
                <a:cxn ang="0">
                  <a:pos x="131" y="182"/>
                </a:cxn>
                <a:cxn ang="0">
                  <a:pos x="103" y="182"/>
                </a:cxn>
                <a:cxn ang="0">
                  <a:pos x="92" y="190"/>
                </a:cxn>
                <a:cxn ang="0">
                  <a:pos x="70" y="166"/>
                </a:cxn>
                <a:cxn ang="0">
                  <a:pos x="9" y="171"/>
                </a:cxn>
                <a:cxn ang="0">
                  <a:pos x="30" y="144"/>
                </a:cxn>
                <a:cxn ang="0">
                  <a:pos x="0" y="104"/>
                </a:cxn>
              </a:cxnLst>
              <a:rect l="0" t="0" r="r" b="b"/>
              <a:pathLst>
                <a:path w="217" h="191">
                  <a:moveTo>
                    <a:pt x="0" y="104"/>
                  </a:moveTo>
                  <a:lnTo>
                    <a:pt x="20" y="111"/>
                  </a:lnTo>
                  <a:lnTo>
                    <a:pt x="68" y="104"/>
                  </a:lnTo>
                  <a:lnTo>
                    <a:pt x="76" y="85"/>
                  </a:lnTo>
                  <a:lnTo>
                    <a:pt x="108" y="75"/>
                  </a:lnTo>
                  <a:lnTo>
                    <a:pt x="111" y="58"/>
                  </a:lnTo>
                  <a:lnTo>
                    <a:pt x="122" y="54"/>
                  </a:lnTo>
                  <a:lnTo>
                    <a:pt x="117" y="45"/>
                  </a:lnTo>
                  <a:lnTo>
                    <a:pt x="129" y="45"/>
                  </a:lnTo>
                  <a:lnTo>
                    <a:pt x="137" y="28"/>
                  </a:lnTo>
                  <a:lnTo>
                    <a:pt x="133" y="12"/>
                  </a:lnTo>
                  <a:lnTo>
                    <a:pt x="178" y="0"/>
                  </a:lnTo>
                  <a:lnTo>
                    <a:pt x="216" y="25"/>
                  </a:lnTo>
                  <a:lnTo>
                    <a:pt x="206" y="35"/>
                  </a:lnTo>
                  <a:lnTo>
                    <a:pt x="168" y="35"/>
                  </a:lnTo>
                  <a:lnTo>
                    <a:pt x="169" y="56"/>
                  </a:lnTo>
                  <a:lnTo>
                    <a:pt x="185" y="70"/>
                  </a:lnTo>
                  <a:lnTo>
                    <a:pt x="177" y="77"/>
                  </a:lnTo>
                  <a:lnTo>
                    <a:pt x="179" y="89"/>
                  </a:lnTo>
                  <a:lnTo>
                    <a:pt x="140" y="132"/>
                  </a:lnTo>
                  <a:lnTo>
                    <a:pt x="123" y="131"/>
                  </a:lnTo>
                  <a:lnTo>
                    <a:pt x="111" y="142"/>
                  </a:lnTo>
                  <a:lnTo>
                    <a:pt x="131" y="182"/>
                  </a:lnTo>
                  <a:lnTo>
                    <a:pt x="103" y="182"/>
                  </a:lnTo>
                  <a:lnTo>
                    <a:pt x="92" y="190"/>
                  </a:lnTo>
                  <a:lnTo>
                    <a:pt x="70" y="166"/>
                  </a:lnTo>
                  <a:lnTo>
                    <a:pt x="9" y="171"/>
                  </a:lnTo>
                  <a:lnTo>
                    <a:pt x="30" y="144"/>
                  </a:lnTo>
                  <a:lnTo>
                    <a:pt x="0" y="104"/>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31" name="Freeform 116"/>
            <p:cNvSpPr>
              <a:spLocks noChangeAspect="1"/>
            </p:cNvSpPr>
            <p:nvPr/>
          </p:nvSpPr>
          <p:spPr bwMode="auto">
            <a:xfrm>
              <a:off x="8246415" y="4135346"/>
              <a:ext cx="133068" cy="66212"/>
            </a:xfrm>
            <a:custGeom>
              <a:avLst/>
              <a:gdLst/>
              <a:ahLst/>
              <a:cxnLst>
                <a:cxn ang="0">
                  <a:pos x="0" y="18"/>
                </a:cxn>
                <a:cxn ang="0">
                  <a:pos x="6" y="0"/>
                </a:cxn>
                <a:cxn ang="0">
                  <a:pos x="22" y="11"/>
                </a:cxn>
                <a:cxn ang="0">
                  <a:pos x="49" y="0"/>
                </a:cxn>
                <a:cxn ang="0">
                  <a:pos x="73" y="13"/>
                </a:cxn>
                <a:cxn ang="0">
                  <a:pos x="68" y="32"/>
                </a:cxn>
                <a:cxn ang="0">
                  <a:pos x="65" y="16"/>
                </a:cxn>
                <a:cxn ang="0">
                  <a:pos x="49" y="10"/>
                </a:cxn>
                <a:cxn ang="0">
                  <a:pos x="35" y="20"/>
                </a:cxn>
                <a:cxn ang="0">
                  <a:pos x="39" y="29"/>
                </a:cxn>
                <a:cxn ang="0">
                  <a:pos x="32" y="33"/>
                </a:cxn>
                <a:cxn ang="0">
                  <a:pos x="0" y="18"/>
                </a:cxn>
              </a:cxnLst>
              <a:rect l="0" t="0" r="r" b="b"/>
              <a:pathLst>
                <a:path w="74" h="34">
                  <a:moveTo>
                    <a:pt x="0" y="18"/>
                  </a:moveTo>
                  <a:lnTo>
                    <a:pt x="6" y="0"/>
                  </a:lnTo>
                  <a:lnTo>
                    <a:pt x="22" y="11"/>
                  </a:lnTo>
                  <a:lnTo>
                    <a:pt x="49" y="0"/>
                  </a:lnTo>
                  <a:lnTo>
                    <a:pt x="73" y="13"/>
                  </a:lnTo>
                  <a:lnTo>
                    <a:pt x="68" y="32"/>
                  </a:lnTo>
                  <a:lnTo>
                    <a:pt x="65" y="16"/>
                  </a:lnTo>
                  <a:lnTo>
                    <a:pt x="49" y="10"/>
                  </a:lnTo>
                  <a:lnTo>
                    <a:pt x="35" y="20"/>
                  </a:lnTo>
                  <a:lnTo>
                    <a:pt x="39" y="29"/>
                  </a:lnTo>
                  <a:lnTo>
                    <a:pt x="32" y="33"/>
                  </a:lnTo>
                  <a:lnTo>
                    <a:pt x="0" y="18"/>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32" name="Freeform 117"/>
            <p:cNvSpPr>
              <a:spLocks noChangeAspect="1"/>
            </p:cNvSpPr>
            <p:nvPr/>
          </p:nvSpPr>
          <p:spPr bwMode="auto">
            <a:xfrm>
              <a:off x="13427855" y="4448513"/>
              <a:ext cx="231637" cy="198637"/>
            </a:xfrm>
            <a:custGeom>
              <a:avLst/>
              <a:gdLst/>
              <a:ahLst/>
              <a:cxnLst>
                <a:cxn ang="0">
                  <a:pos x="0" y="0"/>
                </a:cxn>
                <a:cxn ang="0">
                  <a:pos x="2" y="84"/>
                </a:cxn>
                <a:cxn ang="0">
                  <a:pos x="23" y="87"/>
                </a:cxn>
                <a:cxn ang="0">
                  <a:pos x="43" y="63"/>
                </a:cxn>
                <a:cxn ang="0">
                  <a:pos x="66" y="74"/>
                </a:cxn>
                <a:cxn ang="0">
                  <a:pos x="88" y="96"/>
                </a:cxn>
                <a:cxn ang="0">
                  <a:pos x="128" y="101"/>
                </a:cxn>
                <a:cxn ang="0">
                  <a:pos x="82" y="63"/>
                </a:cxn>
                <a:cxn ang="0">
                  <a:pos x="85" y="45"/>
                </a:cxn>
                <a:cxn ang="0">
                  <a:pos x="64" y="38"/>
                </a:cxn>
                <a:cxn ang="0">
                  <a:pos x="43" y="15"/>
                </a:cxn>
                <a:cxn ang="0">
                  <a:pos x="0" y="0"/>
                </a:cxn>
              </a:cxnLst>
              <a:rect l="0" t="0" r="r" b="b"/>
              <a:pathLst>
                <a:path w="129" h="102">
                  <a:moveTo>
                    <a:pt x="0" y="0"/>
                  </a:moveTo>
                  <a:lnTo>
                    <a:pt x="2" y="84"/>
                  </a:lnTo>
                  <a:lnTo>
                    <a:pt x="23" y="87"/>
                  </a:lnTo>
                  <a:lnTo>
                    <a:pt x="43" y="63"/>
                  </a:lnTo>
                  <a:lnTo>
                    <a:pt x="66" y="74"/>
                  </a:lnTo>
                  <a:lnTo>
                    <a:pt x="88" y="96"/>
                  </a:lnTo>
                  <a:lnTo>
                    <a:pt x="128" y="101"/>
                  </a:lnTo>
                  <a:lnTo>
                    <a:pt x="82" y="63"/>
                  </a:lnTo>
                  <a:lnTo>
                    <a:pt x="85" y="45"/>
                  </a:lnTo>
                  <a:lnTo>
                    <a:pt x="64" y="38"/>
                  </a:lnTo>
                  <a:lnTo>
                    <a:pt x="43" y="15"/>
                  </a:lnTo>
                  <a:lnTo>
                    <a:pt x="0" y="0"/>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33" name="Freeform 118"/>
            <p:cNvSpPr>
              <a:spLocks noChangeAspect="1"/>
            </p:cNvSpPr>
            <p:nvPr/>
          </p:nvSpPr>
          <p:spPr bwMode="auto">
            <a:xfrm>
              <a:off x="13593780" y="4489672"/>
              <a:ext cx="98569" cy="51896"/>
            </a:xfrm>
            <a:custGeom>
              <a:avLst/>
              <a:gdLst/>
              <a:ahLst/>
              <a:cxnLst>
                <a:cxn ang="0">
                  <a:pos x="0" y="17"/>
                </a:cxn>
                <a:cxn ang="0">
                  <a:pos x="32" y="26"/>
                </a:cxn>
                <a:cxn ang="0">
                  <a:pos x="54" y="8"/>
                </a:cxn>
                <a:cxn ang="0">
                  <a:pos x="45" y="0"/>
                </a:cxn>
                <a:cxn ang="0">
                  <a:pos x="38" y="10"/>
                </a:cxn>
                <a:cxn ang="0">
                  <a:pos x="0" y="17"/>
                </a:cxn>
              </a:cxnLst>
              <a:rect l="0" t="0" r="r" b="b"/>
              <a:pathLst>
                <a:path w="55" h="27">
                  <a:moveTo>
                    <a:pt x="0" y="17"/>
                  </a:moveTo>
                  <a:lnTo>
                    <a:pt x="32" y="26"/>
                  </a:lnTo>
                  <a:lnTo>
                    <a:pt x="54" y="8"/>
                  </a:lnTo>
                  <a:lnTo>
                    <a:pt x="45" y="0"/>
                  </a:lnTo>
                  <a:lnTo>
                    <a:pt x="38" y="10"/>
                  </a:lnTo>
                  <a:lnTo>
                    <a:pt x="0" y="17"/>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34" name="Freeform 119"/>
            <p:cNvSpPr>
              <a:spLocks noChangeAspect="1"/>
            </p:cNvSpPr>
            <p:nvPr/>
          </p:nvSpPr>
          <p:spPr bwMode="auto">
            <a:xfrm>
              <a:off x="13652921" y="4450302"/>
              <a:ext cx="50927" cy="51896"/>
            </a:xfrm>
            <a:custGeom>
              <a:avLst/>
              <a:gdLst/>
              <a:ahLst/>
              <a:cxnLst>
                <a:cxn ang="0">
                  <a:pos x="0" y="0"/>
                </a:cxn>
                <a:cxn ang="0">
                  <a:pos x="21" y="12"/>
                </a:cxn>
                <a:cxn ang="0">
                  <a:pos x="27" y="26"/>
                </a:cxn>
                <a:cxn ang="0">
                  <a:pos x="27" y="15"/>
                </a:cxn>
                <a:cxn ang="0">
                  <a:pos x="0" y="0"/>
                </a:cxn>
              </a:cxnLst>
              <a:rect l="0" t="0" r="r" b="b"/>
              <a:pathLst>
                <a:path w="28" h="27">
                  <a:moveTo>
                    <a:pt x="0" y="0"/>
                  </a:moveTo>
                  <a:lnTo>
                    <a:pt x="21" y="12"/>
                  </a:lnTo>
                  <a:lnTo>
                    <a:pt x="27" y="26"/>
                  </a:lnTo>
                  <a:lnTo>
                    <a:pt x="27" y="15"/>
                  </a:lnTo>
                  <a:lnTo>
                    <a:pt x="0" y="0"/>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35" name="Freeform 120"/>
            <p:cNvSpPr>
              <a:spLocks noChangeAspect="1"/>
            </p:cNvSpPr>
            <p:nvPr/>
          </p:nvSpPr>
          <p:spPr bwMode="auto">
            <a:xfrm>
              <a:off x="8721188" y="4876208"/>
              <a:ext cx="188924" cy="218322"/>
            </a:xfrm>
            <a:custGeom>
              <a:avLst/>
              <a:gdLst/>
              <a:ahLst/>
              <a:cxnLst>
                <a:cxn ang="0">
                  <a:pos x="0" y="41"/>
                </a:cxn>
                <a:cxn ang="0">
                  <a:pos x="7" y="6"/>
                </a:cxn>
                <a:cxn ang="0">
                  <a:pos x="45" y="0"/>
                </a:cxn>
                <a:cxn ang="0">
                  <a:pos x="57" y="11"/>
                </a:cxn>
                <a:cxn ang="0">
                  <a:pos x="60" y="38"/>
                </a:cxn>
                <a:cxn ang="0">
                  <a:pos x="88" y="42"/>
                </a:cxn>
                <a:cxn ang="0">
                  <a:pos x="91" y="61"/>
                </a:cxn>
                <a:cxn ang="0">
                  <a:pos x="105" y="64"/>
                </a:cxn>
                <a:cxn ang="0">
                  <a:pos x="103" y="87"/>
                </a:cxn>
                <a:cxn ang="0">
                  <a:pos x="89" y="111"/>
                </a:cxn>
                <a:cxn ang="0">
                  <a:pos x="54" y="109"/>
                </a:cxn>
                <a:cxn ang="0">
                  <a:pos x="61" y="82"/>
                </a:cxn>
                <a:cxn ang="0">
                  <a:pos x="0" y="41"/>
                </a:cxn>
              </a:cxnLst>
              <a:rect l="0" t="0" r="r" b="b"/>
              <a:pathLst>
                <a:path w="106" h="112">
                  <a:moveTo>
                    <a:pt x="0" y="41"/>
                  </a:moveTo>
                  <a:lnTo>
                    <a:pt x="7" y="6"/>
                  </a:lnTo>
                  <a:lnTo>
                    <a:pt x="45" y="0"/>
                  </a:lnTo>
                  <a:lnTo>
                    <a:pt x="57" y="11"/>
                  </a:lnTo>
                  <a:lnTo>
                    <a:pt x="60" y="38"/>
                  </a:lnTo>
                  <a:lnTo>
                    <a:pt x="88" y="42"/>
                  </a:lnTo>
                  <a:lnTo>
                    <a:pt x="91" y="61"/>
                  </a:lnTo>
                  <a:lnTo>
                    <a:pt x="105" y="64"/>
                  </a:lnTo>
                  <a:lnTo>
                    <a:pt x="103" y="87"/>
                  </a:lnTo>
                  <a:lnTo>
                    <a:pt x="89" y="111"/>
                  </a:lnTo>
                  <a:lnTo>
                    <a:pt x="54" y="109"/>
                  </a:lnTo>
                  <a:lnTo>
                    <a:pt x="61" y="82"/>
                  </a:lnTo>
                  <a:lnTo>
                    <a:pt x="0" y="41"/>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36" name="Freeform 121"/>
            <p:cNvSpPr>
              <a:spLocks noChangeAspect="1"/>
            </p:cNvSpPr>
            <p:nvPr/>
          </p:nvSpPr>
          <p:spPr bwMode="auto">
            <a:xfrm>
              <a:off x="8287485" y="4385879"/>
              <a:ext cx="290778" cy="463486"/>
            </a:xfrm>
            <a:custGeom>
              <a:avLst/>
              <a:gdLst/>
              <a:ahLst/>
              <a:cxnLst>
                <a:cxn ang="0">
                  <a:pos x="0" y="55"/>
                </a:cxn>
                <a:cxn ang="0">
                  <a:pos x="3" y="74"/>
                </a:cxn>
                <a:cxn ang="0">
                  <a:pos x="32" y="107"/>
                </a:cxn>
                <a:cxn ang="0">
                  <a:pos x="64" y="184"/>
                </a:cxn>
                <a:cxn ang="0">
                  <a:pos x="138" y="236"/>
                </a:cxn>
                <a:cxn ang="0">
                  <a:pos x="151" y="227"/>
                </a:cxn>
                <a:cxn ang="0">
                  <a:pos x="158" y="210"/>
                </a:cxn>
                <a:cxn ang="0">
                  <a:pos x="147" y="204"/>
                </a:cxn>
                <a:cxn ang="0">
                  <a:pos x="154" y="200"/>
                </a:cxn>
                <a:cxn ang="0">
                  <a:pos x="161" y="159"/>
                </a:cxn>
                <a:cxn ang="0">
                  <a:pos x="150" y="141"/>
                </a:cxn>
                <a:cxn ang="0">
                  <a:pos x="139" y="141"/>
                </a:cxn>
                <a:cxn ang="0">
                  <a:pos x="139" y="119"/>
                </a:cxn>
                <a:cxn ang="0">
                  <a:pos x="125" y="128"/>
                </a:cxn>
                <a:cxn ang="0">
                  <a:pos x="108" y="120"/>
                </a:cxn>
                <a:cxn ang="0">
                  <a:pos x="97" y="96"/>
                </a:cxn>
                <a:cxn ang="0">
                  <a:pos x="114" y="66"/>
                </a:cxn>
                <a:cxn ang="0">
                  <a:pos x="147" y="52"/>
                </a:cxn>
                <a:cxn ang="0">
                  <a:pos x="138" y="47"/>
                </a:cxn>
                <a:cxn ang="0">
                  <a:pos x="143" y="32"/>
                </a:cxn>
                <a:cxn ang="0">
                  <a:pos x="106" y="29"/>
                </a:cxn>
                <a:cxn ang="0">
                  <a:pos x="78" y="0"/>
                </a:cxn>
                <a:cxn ang="0">
                  <a:pos x="72" y="21"/>
                </a:cxn>
                <a:cxn ang="0">
                  <a:pos x="43" y="39"/>
                </a:cxn>
                <a:cxn ang="0">
                  <a:pos x="28" y="62"/>
                </a:cxn>
                <a:cxn ang="0">
                  <a:pos x="11" y="58"/>
                </a:cxn>
                <a:cxn ang="0">
                  <a:pos x="13" y="44"/>
                </a:cxn>
                <a:cxn ang="0">
                  <a:pos x="0" y="55"/>
                </a:cxn>
              </a:cxnLst>
              <a:rect l="0" t="0" r="r" b="b"/>
              <a:pathLst>
                <a:path w="162" h="237">
                  <a:moveTo>
                    <a:pt x="0" y="55"/>
                  </a:moveTo>
                  <a:lnTo>
                    <a:pt x="3" y="74"/>
                  </a:lnTo>
                  <a:lnTo>
                    <a:pt x="32" y="107"/>
                  </a:lnTo>
                  <a:lnTo>
                    <a:pt x="64" y="184"/>
                  </a:lnTo>
                  <a:lnTo>
                    <a:pt x="138" y="236"/>
                  </a:lnTo>
                  <a:lnTo>
                    <a:pt x="151" y="227"/>
                  </a:lnTo>
                  <a:lnTo>
                    <a:pt x="158" y="210"/>
                  </a:lnTo>
                  <a:lnTo>
                    <a:pt x="147" y="204"/>
                  </a:lnTo>
                  <a:lnTo>
                    <a:pt x="154" y="200"/>
                  </a:lnTo>
                  <a:lnTo>
                    <a:pt x="161" y="159"/>
                  </a:lnTo>
                  <a:lnTo>
                    <a:pt x="150" y="141"/>
                  </a:lnTo>
                  <a:lnTo>
                    <a:pt x="139" y="141"/>
                  </a:lnTo>
                  <a:lnTo>
                    <a:pt x="139" y="119"/>
                  </a:lnTo>
                  <a:lnTo>
                    <a:pt x="125" y="128"/>
                  </a:lnTo>
                  <a:lnTo>
                    <a:pt x="108" y="120"/>
                  </a:lnTo>
                  <a:lnTo>
                    <a:pt x="97" y="96"/>
                  </a:lnTo>
                  <a:lnTo>
                    <a:pt x="114" y="66"/>
                  </a:lnTo>
                  <a:lnTo>
                    <a:pt x="147" y="52"/>
                  </a:lnTo>
                  <a:lnTo>
                    <a:pt x="138" y="47"/>
                  </a:lnTo>
                  <a:lnTo>
                    <a:pt x="143" y="32"/>
                  </a:lnTo>
                  <a:lnTo>
                    <a:pt x="106" y="29"/>
                  </a:lnTo>
                  <a:lnTo>
                    <a:pt x="78" y="0"/>
                  </a:lnTo>
                  <a:lnTo>
                    <a:pt x="72" y="21"/>
                  </a:lnTo>
                  <a:lnTo>
                    <a:pt x="43" y="39"/>
                  </a:lnTo>
                  <a:lnTo>
                    <a:pt x="28" y="62"/>
                  </a:lnTo>
                  <a:lnTo>
                    <a:pt x="11" y="58"/>
                  </a:lnTo>
                  <a:lnTo>
                    <a:pt x="13" y="44"/>
                  </a:lnTo>
                  <a:lnTo>
                    <a:pt x="0" y="55"/>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37" name="Freeform 122"/>
            <p:cNvSpPr>
              <a:spLocks noChangeAspect="1"/>
            </p:cNvSpPr>
            <p:nvPr/>
          </p:nvSpPr>
          <p:spPr bwMode="auto">
            <a:xfrm>
              <a:off x="12874227" y="4092398"/>
              <a:ext cx="55856" cy="76949"/>
            </a:xfrm>
            <a:custGeom>
              <a:avLst/>
              <a:gdLst/>
              <a:ahLst/>
              <a:cxnLst>
                <a:cxn ang="0">
                  <a:pos x="0" y="38"/>
                </a:cxn>
                <a:cxn ang="0">
                  <a:pos x="21" y="20"/>
                </a:cxn>
                <a:cxn ang="0">
                  <a:pos x="30" y="0"/>
                </a:cxn>
                <a:cxn ang="0">
                  <a:pos x="0" y="38"/>
                </a:cxn>
              </a:cxnLst>
              <a:rect l="0" t="0" r="r" b="b"/>
              <a:pathLst>
                <a:path w="31" h="39">
                  <a:moveTo>
                    <a:pt x="0" y="38"/>
                  </a:moveTo>
                  <a:lnTo>
                    <a:pt x="21" y="20"/>
                  </a:lnTo>
                  <a:lnTo>
                    <a:pt x="30" y="0"/>
                  </a:lnTo>
                  <a:lnTo>
                    <a:pt x="0" y="38"/>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38" name="Freeform 123"/>
            <p:cNvSpPr>
              <a:spLocks noChangeAspect="1"/>
            </p:cNvSpPr>
            <p:nvPr/>
          </p:nvSpPr>
          <p:spPr bwMode="auto">
            <a:xfrm>
              <a:off x="12936654" y="3904498"/>
              <a:ext cx="96926" cy="159267"/>
            </a:xfrm>
            <a:custGeom>
              <a:avLst/>
              <a:gdLst/>
              <a:ahLst/>
              <a:cxnLst>
                <a:cxn ang="0">
                  <a:pos x="0" y="31"/>
                </a:cxn>
                <a:cxn ang="0">
                  <a:pos x="10" y="0"/>
                </a:cxn>
                <a:cxn ang="0">
                  <a:pos x="30" y="2"/>
                </a:cxn>
                <a:cxn ang="0">
                  <a:pos x="34" y="22"/>
                </a:cxn>
                <a:cxn ang="0">
                  <a:pos x="19" y="43"/>
                </a:cxn>
                <a:cxn ang="0">
                  <a:pos x="22" y="56"/>
                </a:cxn>
                <a:cxn ang="0">
                  <a:pos x="51" y="63"/>
                </a:cxn>
                <a:cxn ang="0">
                  <a:pos x="53" y="80"/>
                </a:cxn>
                <a:cxn ang="0">
                  <a:pos x="36" y="63"/>
                </a:cxn>
                <a:cxn ang="0">
                  <a:pos x="36" y="71"/>
                </a:cxn>
                <a:cxn ang="0">
                  <a:pos x="10" y="63"/>
                </a:cxn>
                <a:cxn ang="0">
                  <a:pos x="0" y="31"/>
                </a:cxn>
              </a:cxnLst>
              <a:rect l="0" t="0" r="r" b="b"/>
              <a:pathLst>
                <a:path w="54" h="81">
                  <a:moveTo>
                    <a:pt x="0" y="31"/>
                  </a:moveTo>
                  <a:lnTo>
                    <a:pt x="10" y="0"/>
                  </a:lnTo>
                  <a:lnTo>
                    <a:pt x="30" y="2"/>
                  </a:lnTo>
                  <a:lnTo>
                    <a:pt x="34" y="22"/>
                  </a:lnTo>
                  <a:lnTo>
                    <a:pt x="19" y="43"/>
                  </a:lnTo>
                  <a:lnTo>
                    <a:pt x="22" y="56"/>
                  </a:lnTo>
                  <a:lnTo>
                    <a:pt x="51" y="63"/>
                  </a:lnTo>
                  <a:lnTo>
                    <a:pt x="53" y="80"/>
                  </a:lnTo>
                  <a:lnTo>
                    <a:pt x="36" y="63"/>
                  </a:lnTo>
                  <a:lnTo>
                    <a:pt x="36" y="71"/>
                  </a:lnTo>
                  <a:lnTo>
                    <a:pt x="10" y="63"/>
                  </a:lnTo>
                  <a:lnTo>
                    <a:pt x="0" y="31"/>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39" name="Freeform 124"/>
            <p:cNvSpPr>
              <a:spLocks noChangeAspect="1"/>
            </p:cNvSpPr>
            <p:nvPr/>
          </p:nvSpPr>
          <p:spPr bwMode="auto">
            <a:xfrm>
              <a:off x="12946510" y="4038712"/>
              <a:ext cx="27928" cy="32211"/>
            </a:xfrm>
            <a:custGeom>
              <a:avLst/>
              <a:gdLst/>
              <a:ahLst/>
              <a:cxnLst>
                <a:cxn ang="0">
                  <a:pos x="0" y="0"/>
                </a:cxn>
                <a:cxn ang="0">
                  <a:pos x="8" y="0"/>
                </a:cxn>
                <a:cxn ang="0">
                  <a:pos x="15" y="3"/>
                </a:cxn>
                <a:cxn ang="0">
                  <a:pos x="11" y="16"/>
                </a:cxn>
                <a:cxn ang="0">
                  <a:pos x="0" y="0"/>
                </a:cxn>
              </a:cxnLst>
              <a:rect l="0" t="0" r="r" b="b"/>
              <a:pathLst>
                <a:path w="16" h="17">
                  <a:moveTo>
                    <a:pt x="0" y="0"/>
                  </a:moveTo>
                  <a:lnTo>
                    <a:pt x="8" y="0"/>
                  </a:lnTo>
                  <a:lnTo>
                    <a:pt x="15" y="3"/>
                  </a:lnTo>
                  <a:lnTo>
                    <a:pt x="11" y="16"/>
                  </a:lnTo>
                  <a:lnTo>
                    <a:pt x="0" y="0"/>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40" name="Freeform 125"/>
            <p:cNvSpPr>
              <a:spLocks noChangeAspect="1"/>
            </p:cNvSpPr>
            <p:nvPr/>
          </p:nvSpPr>
          <p:spPr bwMode="auto">
            <a:xfrm>
              <a:off x="12984295" y="4078082"/>
              <a:ext cx="24642" cy="42949"/>
            </a:xfrm>
            <a:custGeom>
              <a:avLst/>
              <a:gdLst/>
              <a:ahLst/>
              <a:cxnLst>
                <a:cxn ang="0">
                  <a:pos x="0" y="0"/>
                </a:cxn>
                <a:cxn ang="0">
                  <a:pos x="1" y="21"/>
                </a:cxn>
                <a:cxn ang="0">
                  <a:pos x="13" y="12"/>
                </a:cxn>
                <a:cxn ang="0">
                  <a:pos x="0" y="0"/>
                </a:cxn>
              </a:cxnLst>
              <a:rect l="0" t="0" r="r" b="b"/>
              <a:pathLst>
                <a:path w="14" h="22">
                  <a:moveTo>
                    <a:pt x="0" y="0"/>
                  </a:moveTo>
                  <a:lnTo>
                    <a:pt x="1" y="21"/>
                  </a:lnTo>
                  <a:lnTo>
                    <a:pt x="13" y="12"/>
                  </a:lnTo>
                  <a:lnTo>
                    <a:pt x="0" y="0"/>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41" name="Freeform 126"/>
            <p:cNvSpPr>
              <a:spLocks noChangeAspect="1"/>
            </p:cNvSpPr>
            <p:nvPr/>
          </p:nvSpPr>
          <p:spPr bwMode="auto">
            <a:xfrm>
              <a:off x="12985938" y="4133557"/>
              <a:ext cx="103497" cy="109161"/>
            </a:xfrm>
            <a:custGeom>
              <a:avLst/>
              <a:gdLst/>
              <a:ahLst/>
              <a:cxnLst>
                <a:cxn ang="0">
                  <a:pos x="0" y="37"/>
                </a:cxn>
                <a:cxn ang="0">
                  <a:pos x="12" y="18"/>
                </a:cxn>
                <a:cxn ang="0">
                  <a:pos x="27" y="21"/>
                </a:cxn>
                <a:cxn ang="0">
                  <a:pos x="47" y="0"/>
                </a:cxn>
                <a:cxn ang="0">
                  <a:pos x="57" y="12"/>
                </a:cxn>
                <a:cxn ang="0">
                  <a:pos x="55" y="45"/>
                </a:cxn>
                <a:cxn ang="0">
                  <a:pos x="50" y="31"/>
                </a:cxn>
                <a:cxn ang="0">
                  <a:pos x="45" y="55"/>
                </a:cxn>
                <a:cxn ang="0">
                  <a:pos x="31" y="48"/>
                </a:cxn>
                <a:cxn ang="0">
                  <a:pos x="22" y="24"/>
                </a:cxn>
                <a:cxn ang="0">
                  <a:pos x="0" y="37"/>
                </a:cxn>
              </a:cxnLst>
              <a:rect l="0" t="0" r="r" b="b"/>
              <a:pathLst>
                <a:path w="58" h="56">
                  <a:moveTo>
                    <a:pt x="0" y="37"/>
                  </a:moveTo>
                  <a:lnTo>
                    <a:pt x="12" y="18"/>
                  </a:lnTo>
                  <a:lnTo>
                    <a:pt x="27" y="21"/>
                  </a:lnTo>
                  <a:lnTo>
                    <a:pt x="47" y="0"/>
                  </a:lnTo>
                  <a:lnTo>
                    <a:pt x="57" y="12"/>
                  </a:lnTo>
                  <a:lnTo>
                    <a:pt x="55" y="45"/>
                  </a:lnTo>
                  <a:lnTo>
                    <a:pt x="50" y="31"/>
                  </a:lnTo>
                  <a:lnTo>
                    <a:pt x="45" y="55"/>
                  </a:lnTo>
                  <a:lnTo>
                    <a:pt x="31" y="48"/>
                  </a:lnTo>
                  <a:lnTo>
                    <a:pt x="22" y="24"/>
                  </a:lnTo>
                  <a:lnTo>
                    <a:pt x="0" y="37"/>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42" name="Freeform 127"/>
            <p:cNvSpPr>
              <a:spLocks noChangeAspect="1"/>
            </p:cNvSpPr>
            <p:nvPr/>
          </p:nvSpPr>
          <p:spPr bwMode="auto">
            <a:xfrm>
              <a:off x="12997438" y="4108503"/>
              <a:ext cx="22999" cy="42949"/>
            </a:xfrm>
            <a:custGeom>
              <a:avLst/>
              <a:gdLst/>
              <a:ahLst/>
              <a:cxnLst>
                <a:cxn ang="0">
                  <a:pos x="0" y="13"/>
                </a:cxn>
                <a:cxn ang="0">
                  <a:pos x="2" y="9"/>
                </a:cxn>
                <a:cxn ang="0">
                  <a:pos x="12" y="0"/>
                </a:cxn>
                <a:cxn ang="0">
                  <a:pos x="8" y="21"/>
                </a:cxn>
                <a:cxn ang="0">
                  <a:pos x="0" y="13"/>
                </a:cxn>
              </a:cxnLst>
              <a:rect l="0" t="0" r="r" b="b"/>
              <a:pathLst>
                <a:path w="13" h="22">
                  <a:moveTo>
                    <a:pt x="0" y="13"/>
                  </a:moveTo>
                  <a:lnTo>
                    <a:pt x="2" y="9"/>
                  </a:lnTo>
                  <a:lnTo>
                    <a:pt x="12" y="0"/>
                  </a:lnTo>
                  <a:lnTo>
                    <a:pt x="8" y="21"/>
                  </a:lnTo>
                  <a:lnTo>
                    <a:pt x="0" y="13"/>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43" name="Freeform 128"/>
            <p:cNvSpPr>
              <a:spLocks noChangeAspect="1"/>
            </p:cNvSpPr>
            <p:nvPr/>
          </p:nvSpPr>
          <p:spPr bwMode="auto">
            <a:xfrm>
              <a:off x="10492144" y="2832574"/>
              <a:ext cx="231637" cy="195058"/>
            </a:xfrm>
            <a:custGeom>
              <a:avLst/>
              <a:gdLst/>
              <a:ahLst/>
              <a:cxnLst>
                <a:cxn ang="0">
                  <a:pos x="0" y="18"/>
                </a:cxn>
                <a:cxn ang="0">
                  <a:pos x="8" y="70"/>
                </a:cxn>
                <a:cxn ang="0">
                  <a:pos x="74" y="96"/>
                </a:cxn>
                <a:cxn ang="0">
                  <a:pos x="107" y="99"/>
                </a:cxn>
                <a:cxn ang="0">
                  <a:pos x="128" y="73"/>
                </a:cxn>
                <a:cxn ang="0">
                  <a:pos x="117" y="44"/>
                </a:cxn>
                <a:cxn ang="0">
                  <a:pos x="126" y="36"/>
                </a:cxn>
                <a:cxn ang="0">
                  <a:pos x="120" y="13"/>
                </a:cxn>
                <a:cxn ang="0">
                  <a:pos x="71" y="6"/>
                </a:cxn>
                <a:cxn ang="0">
                  <a:pos x="39" y="0"/>
                </a:cxn>
                <a:cxn ang="0">
                  <a:pos x="0" y="18"/>
                </a:cxn>
              </a:cxnLst>
              <a:rect l="0" t="0" r="r" b="b"/>
              <a:pathLst>
                <a:path w="129" h="100">
                  <a:moveTo>
                    <a:pt x="0" y="18"/>
                  </a:moveTo>
                  <a:lnTo>
                    <a:pt x="8" y="70"/>
                  </a:lnTo>
                  <a:lnTo>
                    <a:pt x="74" y="96"/>
                  </a:lnTo>
                  <a:lnTo>
                    <a:pt x="107" y="99"/>
                  </a:lnTo>
                  <a:lnTo>
                    <a:pt x="128" y="73"/>
                  </a:lnTo>
                  <a:lnTo>
                    <a:pt x="117" y="44"/>
                  </a:lnTo>
                  <a:lnTo>
                    <a:pt x="126" y="36"/>
                  </a:lnTo>
                  <a:lnTo>
                    <a:pt x="120" y="13"/>
                  </a:lnTo>
                  <a:lnTo>
                    <a:pt x="71" y="6"/>
                  </a:lnTo>
                  <a:lnTo>
                    <a:pt x="39" y="0"/>
                  </a:lnTo>
                  <a:lnTo>
                    <a:pt x="0" y="18"/>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44" name="Freeform 129"/>
            <p:cNvSpPr>
              <a:spLocks noChangeAspect="1"/>
            </p:cNvSpPr>
            <p:nvPr/>
          </p:nvSpPr>
          <p:spPr bwMode="auto">
            <a:xfrm>
              <a:off x="9954943" y="3256691"/>
              <a:ext cx="72284" cy="143162"/>
            </a:xfrm>
            <a:custGeom>
              <a:avLst/>
              <a:gdLst/>
              <a:ahLst/>
              <a:cxnLst>
                <a:cxn ang="0">
                  <a:pos x="0" y="47"/>
                </a:cxn>
                <a:cxn ang="0">
                  <a:pos x="6" y="0"/>
                </a:cxn>
                <a:cxn ang="0">
                  <a:pos x="39" y="2"/>
                </a:cxn>
                <a:cxn ang="0">
                  <a:pos x="25" y="33"/>
                </a:cxn>
                <a:cxn ang="0">
                  <a:pos x="25" y="70"/>
                </a:cxn>
                <a:cxn ang="0">
                  <a:pos x="5" y="72"/>
                </a:cxn>
                <a:cxn ang="0">
                  <a:pos x="8" y="50"/>
                </a:cxn>
                <a:cxn ang="0">
                  <a:pos x="0" y="47"/>
                </a:cxn>
              </a:cxnLst>
              <a:rect l="0" t="0" r="r" b="b"/>
              <a:pathLst>
                <a:path w="40" h="73">
                  <a:moveTo>
                    <a:pt x="0" y="47"/>
                  </a:moveTo>
                  <a:lnTo>
                    <a:pt x="6" y="0"/>
                  </a:lnTo>
                  <a:lnTo>
                    <a:pt x="39" y="2"/>
                  </a:lnTo>
                  <a:lnTo>
                    <a:pt x="25" y="33"/>
                  </a:lnTo>
                  <a:lnTo>
                    <a:pt x="25" y="70"/>
                  </a:lnTo>
                  <a:lnTo>
                    <a:pt x="5" y="72"/>
                  </a:lnTo>
                  <a:lnTo>
                    <a:pt x="8" y="50"/>
                  </a:lnTo>
                  <a:lnTo>
                    <a:pt x="0" y="47"/>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45" name="Freeform 130"/>
            <p:cNvSpPr>
              <a:spLocks noChangeAspect="1"/>
            </p:cNvSpPr>
            <p:nvPr/>
          </p:nvSpPr>
          <p:spPr bwMode="auto">
            <a:xfrm>
              <a:off x="10631783" y="3054475"/>
              <a:ext cx="221780" cy="143162"/>
            </a:xfrm>
            <a:custGeom>
              <a:avLst/>
              <a:gdLst/>
              <a:ahLst/>
              <a:cxnLst>
                <a:cxn ang="0">
                  <a:pos x="0" y="36"/>
                </a:cxn>
                <a:cxn ang="0">
                  <a:pos x="34" y="66"/>
                </a:cxn>
                <a:cxn ang="0">
                  <a:pos x="109" y="73"/>
                </a:cxn>
                <a:cxn ang="0">
                  <a:pos x="123" y="48"/>
                </a:cxn>
                <a:cxn ang="0">
                  <a:pos x="104" y="46"/>
                </a:cxn>
                <a:cxn ang="0">
                  <a:pos x="101" y="24"/>
                </a:cxn>
                <a:cxn ang="0">
                  <a:pos x="84" y="0"/>
                </a:cxn>
                <a:cxn ang="0">
                  <a:pos x="34" y="5"/>
                </a:cxn>
                <a:cxn ang="0">
                  <a:pos x="0" y="36"/>
                </a:cxn>
              </a:cxnLst>
              <a:rect l="0" t="0" r="r" b="b"/>
              <a:pathLst>
                <a:path w="124" h="74">
                  <a:moveTo>
                    <a:pt x="0" y="36"/>
                  </a:moveTo>
                  <a:lnTo>
                    <a:pt x="34" y="66"/>
                  </a:lnTo>
                  <a:lnTo>
                    <a:pt x="109" y="73"/>
                  </a:lnTo>
                  <a:lnTo>
                    <a:pt x="123" y="48"/>
                  </a:lnTo>
                  <a:lnTo>
                    <a:pt x="104" y="46"/>
                  </a:lnTo>
                  <a:lnTo>
                    <a:pt x="101" y="24"/>
                  </a:lnTo>
                  <a:lnTo>
                    <a:pt x="84" y="0"/>
                  </a:lnTo>
                  <a:lnTo>
                    <a:pt x="34" y="5"/>
                  </a:lnTo>
                  <a:lnTo>
                    <a:pt x="0" y="36"/>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46" name="Freeform 131"/>
            <p:cNvSpPr>
              <a:spLocks noChangeAspect="1"/>
            </p:cNvSpPr>
            <p:nvPr/>
          </p:nvSpPr>
          <p:spPr bwMode="auto">
            <a:xfrm>
              <a:off x="10966918" y="3535856"/>
              <a:ext cx="489559" cy="449170"/>
            </a:xfrm>
            <a:custGeom>
              <a:avLst/>
              <a:gdLst/>
              <a:ahLst/>
              <a:cxnLst>
                <a:cxn ang="0">
                  <a:pos x="0" y="60"/>
                </a:cxn>
                <a:cxn ang="0">
                  <a:pos x="4" y="40"/>
                </a:cxn>
                <a:cxn ang="0">
                  <a:pos x="19" y="44"/>
                </a:cxn>
                <a:cxn ang="0">
                  <a:pos x="36" y="32"/>
                </a:cxn>
                <a:cxn ang="0">
                  <a:pos x="44" y="24"/>
                </a:cxn>
                <a:cxn ang="0">
                  <a:pos x="28" y="10"/>
                </a:cxn>
                <a:cxn ang="0">
                  <a:pos x="58" y="0"/>
                </a:cxn>
                <a:cxn ang="0">
                  <a:pos x="116" y="26"/>
                </a:cxn>
                <a:cxn ang="0">
                  <a:pos x="117" y="36"/>
                </a:cxn>
                <a:cxn ang="0">
                  <a:pos x="130" y="43"/>
                </a:cxn>
                <a:cxn ang="0">
                  <a:pos x="142" y="49"/>
                </a:cxn>
                <a:cxn ang="0">
                  <a:pos x="154" y="44"/>
                </a:cxn>
                <a:cxn ang="0">
                  <a:pos x="177" y="52"/>
                </a:cxn>
                <a:cxn ang="0">
                  <a:pos x="209" y="104"/>
                </a:cxn>
                <a:cxn ang="0">
                  <a:pos x="212" y="108"/>
                </a:cxn>
                <a:cxn ang="0">
                  <a:pos x="224" y="129"/>
                </a:cxn>
                <a:cxn ang="0">
                  <a:pos x="266" y="133"/>
                </a:cxn>
                <a:cxn ang="0">
                  <a:pos x="272" y="143"/>
                </a:cxn>
                <a:cxn ang="0">
                  <a:pos x="262" y="170"/>
                </a:cxn>
                <a:cxn ang="0">
                  <a:pos x="224" y="183"/>
                </a:cxn>
                <a:cxn ang="0">
                  <a:pos x="183" y="193"/>
                </a:cxn>
                <a:cxn ang="0">
                  <a:pos x="150" y="229"/>
                </a:cxn>
                <a:cxn ang="0">
                  <a:pos x="150" y="215"/>
                </a:cxn>
                <a:cxn ang="0">
                  <a:pos x="126" y="206"/>
                </a:cxn>
                <a:cxn ang="0">
                  <a:pos x="103" y="218"/>
                </a:cxn>
                <a:cxn ang="0">
                  <a:pos x="79" y="177"/>
                </a:cxn>
                <a:cxn ang="0">
                  <a:pos x="61" y="161"/>
                </a:cxn>
                <a:cxn ang="0">
                  <a:pos x="49" y="118"/>
                </a:cxn>
                <a:cxn ang="0">
                  <a:pos x="0" y="60"/>
                </a:cxn>
              </a:cxnLst>
              <a:rect l="0" t="0" r="r" b="b"/>
              <a:pathLst>
                <a:path w="273" h="230">
                  <a:moveTo>
                    <a:pt x="0" y="60"/>
                  </a:moveTo>
                  <a:lnTo>
                    <a:pt x="4" y="40"/>
                  </a:lnTo>
                  <a:lnTo>
                    <a:pt x="19" y="44"/>
                  </a:lnTo>
                  <a:lnTo>
                    <a:pt x="36" y="32"/>
                  </a:lnTo>
                  <a:lnTo>
                    <a:pt x="44" y="24"/>
                  </a:lnTo>
                  <a:lnTo>
                    <a:pt x="28" y="10"/>
                  </a:lnTo>
                  <a:lnTo>
                    <a:pt x="58" y="0"/>
                  </a:lnTo>
                  <a:lnTo>
                    <a:pt x="116" y="26"/>
                  </a:lnTo>
                  <a:lnTo>
                    <a:pt x="117" y="36"/>
                  </a:lnTo>
                  <a:lnTo>
                    <a:pt x="130" y="43"/>
                  </a:lnTo>
                  <a:lnTo>
                    <a:pt x="142" y="49"/>
                  </a:lnTo>
                  <a:lnTo>
                    <a:pt x="154" y="44"/>
                  </a:lnTo>
                  <a:lnTo>
                    <a:pt x="177" y="52"/>
                  </a:lnTo>
                  <a:lnTo>
                    <a:pt x="209" y="104"/>
                  </a:lnTo>
                  <a:lnTo>
                    <a:pt x="212" y="108"/>
                  </a:lnTo>
                  <a:lnTo>
                    <a:pt x="224" y="129"/>
                  </a:lnTo>
                  <a:lnTo>
                    <a:pt x="266" y="133"/>
                  </a:lnTo>
                  <a:lnTo>
                    <a:pt x="272" y="143"/>
                  </a:lnTo>
                  <a:lnTo>
                    <a:pt x="262" y="170"/>
                  </a:lnTo>
                  <a:lnTo>
                    <a:pt x="224" y="183"/>
                  </a:lnTo>
                  <a:lnTo>
                    <a:pt x="183" y="193"/>
                  </a:lnTo>
                  <a:lnTo>
                    <a:pt x="150" y="229"/>
                  </a:lnTo>
                  <a:lnTo>
                    <a:pt x="150" y="215"/>
                  </a:lnTo>
                  <a:lnTo>
                    <a:pt x="126" y="206"/>
                  </a:lnTo>
                  <a:lnTo>
                    <a:pt x="103" y="218"/>
                  </a:lnTo>
                  <a:lnTo>
                    <a:pt x="79" y="177"/>
                  </a:lnTo>
                  <a:lnTo>
                    <a:pt x="61" y="161"/>
                  </a:lnTo>
                  <a:lnTo>
                    <a:pt x="49" y="118"/>
                  </a:lnTo>
                  <a:lnTo>
                    <a:pt x="0" y="60"/>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47" name="Freeform 132"/>
            <p:cNvSpPr>
              <a:spLocks noChangeAspect="1"/>
            </p:cNvSpPr>
            <p:nvPr/>
          </p:nvSpPr>
          <p:spPr bwMode="auto">
            <a:xfrm>
              <a:off x="10618641" y="1850126"/>
              <a:ext cx="3947686" cy="1402985"/>
            </a:xfrm>
            <a:custGeom>
              <a:avLst/>
              <a:gdLst/>
              <a:ahLst/>
              <a:cxnLst>
                <a:cxn ang="0">
                  <a:pos x="37" y="450"/>
                </a:cxn>
                <a:cxn ang="0">
                  <a:pos x="116" y="392"/>
                </a:cxn>
                <a:cxn ang="0">
                  <a:pos x="115" y="232"/>
                </a:cxn>
                <a:cxn ang="0">
                  <a:pos x="210" y="214"/>
                </a:cxn>
                <a:cxn ang="0">
                  <a:pos x="231" y="331"/>
                </a:cxn>
                <a:cxn ang="0">
                  <a:pos x="260" y="293"/>
                </a:cxn>
                <a:cxn ang="0">
                  <a:pos x="328" y="253"/>
                </a:cxn>
                <a:cxn ang="0">
                  <a:pos x="507" y="218"/>
                </a:cxn>
                <a:cxn ang="0">
                  <a:pos x="638" y="222"/>
                </a:cxn>
                <a:cxn ang="0">
                  <a:pos x="642" y="125"/>
                </a:cxn>
                <a:cxn ang="0">
                  <a:pos x="689" y="246"/>
                </a:cxn>
                <a:cxn ang="0">
                  <a:pos x="718" y="222"/>
                </a:cxn>
                <a:cxn ang="0">
                  <a:pos x="749" y="222"/>
                </a:cxn>
                <a:cxn ang="0">
                  <a:pos x="717" y="162"/>
                </a:cxn>
                <a:cxn ang="0">
                  <a:pos x="821" y="157"/>
                </a:cxn>
                <a:cxn ang="0">
                  <a:pos x="865" y="101"/>
                </a:cxn>
                <a:cxn ang="0">
                  <a:pos x="983" y="43"/>
                </a:cxn>
                <a:cxn ang="0">
                  <a:pos x="1053" y="19"/>
                </a:cxn>
                <a:cxn ang="0">
                  <a:pos x="1214" y="49"/>
                </a:cxn>
                <a:cxn ang="0">
                  <a:pos x="1119" y="118"/>
                </a:cxn>
                <a:cxn ang="0">
                  <a:pos x="1225" y="119"/>
                </a:cxn>
                <a:cxn ang="0">
                  <a:pos x="1337" y="104"/>
                </a:cxn>
                <a:cxn ang="0">
                  <a:pos x="1495" y="157"/>
                </a:cxn>
                <a:cxn ang="0">
                  <a:pos x="1669" y="156"/>
                </a:cxn>
                <a:cxn ang="0">
                  <a:pos x="1842" y="202"/>
                </a:cxn>
                <a:cxn ang="0">
                  <a:pos x="1948" y="195"/>
                </a:cxn>
                <a:cxn ang="0">
                  <a:pos x="2157" y="266"/>
                </a:cxn>
                <a:cxn ang="0">
                  <a:pos x="2146" y="318"/>
                </a:cxn>
                <a:cxn ang="0">
                  <a:pos x="2078" y="277"/>
                </a:cxn>
                <a:cxn ang="0">
                  <a:pos x="2056" y="359"/>
                </a:cxn>
                <a:cxn ang="0">
                  <a:pos x="1890" y="396"/>
                </a:cxn>
                <a:cxn ang="0">
                  <a:pos x="1840" y="476"/>
                </a:cxn>
                <a:cxn ang="0">
                  <a:pos x="1771" y="572"/>
                </a:cxn>
                <a:cxn ang="0">
                  <a:pos x="1865" y="363"/>
                </a:cxn>
                <a:cxn ang="0">
                  <a:pos x="1736" y="409"/>
                </a:cxn>
                <a:cxn ang="0">
                  <a:pos x="1587" y="422"/>
                </a:cxn>
                <a:cxn ang="0">
                  <a:pos x="1532" y="526"/>
                </a:cxn>
                <a:cxn ang="0">
                  <a:pos x="1559" y="575"/>
                </a:cxn>
                <a:cxn ang="0">
                  <a:pos x="1440" y="695"/>
                </a:cxn>
                <a:cxn ang="0">
                  <a:pos x="1368" y="537"/>
                </a:cxn>
                <a:cxn ang="0">
                  <a:pos x="1224" y="584"/>
                </a:cxn>
                <a:cxn ang="0">
                  <a:pos x="1009" y="587"/>
                </a:cxn>
                <a:cxn ang="0">
                  <a:pos x="778" y="587"/>
                </a:cxn>
                <a:cxn ang="0">
                  <a:pos x="675" y="534"/>
                </a:cxn>
                <a:cxn ang="0">
                  <a:pos x="548" y="496"/>
                </a:cxn>
                <a:cxn ang="0">
                  <a:pos x="462" y="512"/>
                </a:cxn>
                <a:cxn ang="0">
                  <a:pos x="482" y="573"/>
                </a:cxn>
                <a:cxn ang="0">
                  <a:pos x="421" y="567"/>
                </a:cxn>
                <a:cxn ang="0">
                  <a:pos x="346" y="581"/>
                </a:cxn>
                <a:cxn ang="0">
                  <a:pos x="343" y="616"/>
                </a:cxn>
                <a:cxn ang="0">
                  <a:pos x="360" y="647"/>
                </a:cxn>
                <a:cxn ang="0">
                  <a:pos x="336" y="703"/>
                </a:cxn>
                <a:cxn ang="0">
                  <a:pos x="249" y="681"/>
                </a:cxn>
                <a:cxn ang="0">
                  <a:pos x="253" y="597"/>
                </a:cxn>
                <a:cxn ang="0">
                  <a:pos x="171" y="547"/>
                </a:cxn>
                <a:cxn ang="0">
                  <a:pos x="148" y="533"/>
                </a:cxn>
                <a:cxn ang="0">
                  <a:pos x="90" y="490"/>
                </a:cxn>
                <a:cxn ang="0">
                  <a:pos x="54" y="525"/>
                </a:cxn>
              </a:cxnLst>
              <a:rect l="0" t="0" r="r" b="b"/>
              <a:pathLst>
                <a:path w="2204" h="718">
                  <a:moveTo>
                    <a:pt x="0" y="509"/>
                  </a:moveTo>
                  <a:lnTo>
                    <a:pt x="18" y="493"/>
                  </a:lnTo>
                  <a:lnTo>
                    <a:pt x="12" y="499"/>
                  </a:lnTo>
                  <a:lnTo>
                    <a:pt x="21" y="501"/>
                  </a:lnTo>
                  <a:lnTo>
                    <a:pt x="18" y="468"/>
                  </a:lnTo>
                  <a:lnTo>
                    <a:pt x="26" y="452"/>
                  </a:lnTo>
                  <a:lnTo>
                    <a:pt x="37" y="450"/>
                  </a:lnTo>
                  <a:lnTo>
                    <a:pt x="58" y="464"/>
                  </a:lnTo>
                  <a:lnTo>
                    <a:pt x="62" y="437"/>
                  </a:lnTo>
                  <a:lnTo>
                    <a:pt x="54" y="437"/>
                  </a:lnTo>
                  <a:lnTo>
                    <a:pt x="50" y="421"/>
                  </a:lnTo>
                  <a:lnTo>
                    <a:pt x="137" y="406"/>
                  </a:lnTo>
                  <a:lnTo>
                    <a:pt x="115" y="400"/>
                  </a:lnTo>
                  <a:lnTo>
                    <a:pt x="116" y="392"/>
                  </a:lnTo>
                  <a:lnTo>
                    <a:pt x="103" y="395"/>
                  </a:lnTo>
                  <a:lnTo>
                    <a:pt x="153" y="353"/>
                  </a:lnTo>
                  <a:lnTo>
                    <a:pt x="131" y="308"/>
                  </a:lnTo>
                  <a:lnTo>
                    <a:pt x="136" y="287"/>
                  </a:lnTo>
                  <a:lnTo>
                    <a:pt x="123" y="264"/>
                  </a:lnTo>
                  <a:lnTo>
                    <a:pt x="134" y="250"/>
                  </a:lnTo>
                  <a:lnTo>
                    <a:pt x="115" y="232"/>
                  </a:lnTo>
                  <a:lnTo>
                    <a:pt x="120" y="217"/>
                  </a:lnTo>
                  <a:lnTo>
                    <a:pt x="145" y="200"/>
                  </a:lnTo>
                  <a:lnTo>
                    <a:pt x="159" y="197"/>
                  </a:lnTo>
                  <a:lnTo>
                    <a:pt x="175" y="201"/>
                  </a:lnTo>
                  <a:lnTo>
                    <a:pt x="161" y="205"/>
                  </a:lnTo>
                  <a:lnTo>
                    <a:pt x="171" y="212"/>
                  </a:lnTo>
                  <a:lnTo>
                    <a:pt x="210" y="214"/>
                  </a:lnTo>
                  <a:lnTo>
                    <a:pt x="277" y="250"/>
                  </a:lnTo>
                  <a:lnTo>
                    <a:pt x="279" y="267"/>
                  </a:lnTo>
                  <a:lnTo>
                    <a:pt x="250" y="282"/>
                  </a:lnTo>
                  <a:lnTo>
                    <a:pt x="159" y="261"/>
                  </a:lnTo>
                  <a:lnTo>
                    <a:pt x="196" y="287"/>
                  </a:lnTo>
                  <a:lnTo>
                    <a:pt x="194" y="316"/>
                  </a:lnTo>
                  <a:lnTo>
                    <a:pt x="231" y="331"/>
                  </a:lnTo>
                  <a:lnTo>
                    <a:pt x="241" y="328"/>
                  </a:lnTo>
                  <a:lnTo>
                    <a:pt x="236" y="316"/>
                  </a:lnTo>
                  <a:lnTo>
                    <a:pt x="219" y="312"/>
                  </a:lnTo>
                  <a:lnTo>
                    <a:pt x="223" y="301"/>
                  </a:lnTo>
                  <a:lnTo>
                    <a:pt x="240" y="313"/>
                  </a:lnTo>
                  <a:lnTo>
                    <a:pt x="275" y="316"/>
                  </a:lnTo>
                  <a:lnTo>
                    <a:pt x="260" y="293"/>
                  </a:lnTo>
                  <a:lnTo>
                    <a:pt x="293" y="273"/>
                  </a:lnTo>
                  <a:lnTo>
                    <a:pt x="317" y="287"/>
                  </a:lnTo>
                  <a:lnTo>
                    <a:pt x="316" y="233"/>
                  </a:lnTo>
                  <a:lnTo>
                    <a:pt x="306" y="225"/>
                  </a:lnTo>
                  <a:lnTo>
                    <a:pt x="346" y="237"/>
                  </a:lnTo>
                  <a:lnTo>
                    <a:pt x="349" y="244"/>
                  </a:lnTo>
                  <a:lnTo>
                    <a:pt x="328" y="253"/>
                  </a:lnTo>
                  <a:lnTo>
                    <a:pt x="349" y="270"/>
                  </a:lnTo>
                  <a:lnTo>
                    <a:pt x="367" y="250"/>
                  </a:lnTo>
                  <a:lnTo>
                    <a:pt x="441" y="219"/>
                  </a:lnTo>
                  <a:lnTo>
                    <a:pt x="452" y="218"/>
                  </a:lnTo>
                  <a:lnTo>
                    <a:pt x="441" y="222"/>
                  </a:lnTo>
                  <a:lnTo>
                    <a:pt x="453" y="238"/>
                  </a:lnTo>
                  <a:lnTo>
                    <a:pt x="507" y="218"/>
                  </a:lnTo>
                  <a:lnTo>
                    <a:pt x="519" y="232"/>
                  </a:lnTo>
                  <a:lnTo>
                    <a:pt x="532" y="221"/>
                  </a:lnTo>
                  <a:lnTo>
                    <a:pt x="525" y="204"/>
                  </a:lnTo>
                  <a:lnTo>
                    <a:pt x="533" y="199"/>
                  </a:lnTo>
                  <a:lnTo>
                    <a:pt x="574" y="207"/>
                  </a:lnTo>
                  <a:lnTo>
                    <a:pt x="628" y="237"/>
                  </a:lnTo>
                  <a:lnTo>
                    <a:pt x="638" y="222"/>
                  </a:lnTo>
                  <a:lnTo>
                    <a:pt x="627" y="207"/>
                  </a:lnTo>
                  <a:lnTo>
                    <a:pt x="610" y="203"/>
                  </a:lnTo>
                  <a:lnTo>
                    <a:pt x="616" y="179"/>
                  </a:lnTo>
                  <a:lnTo>
                    <a:pt x="607" y="176"/>
                  </a:lnTo>
                  <a:lnTo>
                    <a:pt x="609" y="165"/>
                  </a:lnTo>
                  <a:lnTo>
                    <a:pt x="629" y="153"/>
                  </a:lnTo>
                  <a:lnTo>
                    <a:pt x="642" y="125"/>
                  </a:lnTo>
                  <a:lnTo>
                    <a:pt x="670" y="125"/>
                  </a:lnTo>
                  <a:lnTo>
                    <a:pt x="684" y="129"/>
                  </a:lnTo>
                  <a:lnTo>
                    <a:pt x="673" y="160"/>
                  </a:lnTo>
                  <a:lnTo>
                    <a:pt x="686" y="175"/>
                  </a:lnTo>
                  <a:lnTo>
                    <a:pt x="682" y="217"/>
                  </a:lnTo>
                  <a:lnTo>
                    <a:pt x="695" y="231"/>
                  </a:lnTo>
                  <a:lnTo>
                    <a:pt x="689" y="246"/>
                  </a:lnTo>
                  <a:lnTo>
                    <a:pt x="668" y="258"/>
                  </a:lnTo>
                  <a:lnTo>
                    <a:pt x="675" y="264"/>
                  </a:lnTo>
                  <a:lnTo>
                    <a:pt x="647" y="270"/>
                  </a:lnTo>
                  <a:lnTo>
                    <a:pt x="677" y="279"/>
                  </a:lnTo>
                  <a:lnTo>
                    <a:pt x="711" y="246"/>
                  </a:lnTo>
                  <a:lnTo>
                    <a:pt x="707" y="225"/>
                  </a:lnTo>
                  <a:lnTo>
                    <a:pt x="718" y="222"/>
                  </a:lnTo>
                  <a:lnTo>
                    <a:pt x="736" y="218"/>
                  </a:lnTo>
                  <a:lnTo>
                    <a:pt x="745" y="230"/>
                  </a:lnTo>
                  <a:lnTo>
                    <a:pt x="744" y="246"/>
                  </a:lnTo>
                  <a:lnTo>
                    <a:pt x="764" y="251"/>
                  </a:lnTo>
                  <a:lnTo>
                    <a:pt x="747" y="245"/>
                  </a:lnTo>
                  <a:lnTo>
                    <a:pt x="756" y="236"/>
                  </a:lnTo>
                  <a:lnTo>
                    <a:pt x="749" y="222"/>
                  </a:lnTo>
                  <a:lnTo>
                    <a:pt x="699" y="213"/>
                  </a:lnTo>
                  <a:lnTo>
                    <a:pt x="707" y="180"/>
                  </a:lnTo>
                  <a:lnTo>
                    <a:pt x="689" y="160"/>
                  </a:lnTo>
                  <a:lnTo>
                    <a:pt x="714" y="141"/>
                  </a:lnTo>
                  <a:lnTo>
                    <a:pt x="712" y="127"/>
                  </a:lnTo>
                  <a:lnTo>
                    <a:pt x="722" y="135"/>
                  </a:lnTo>
                  <a:lnTo>
                    <a:pt x="717" y="162"/>
                  </a:lnTo>
                  <a:lnTo>
                    <a:pt x="725" y="165"/>
                  </a:lnTo>
                  <a:lnTo>
                    <a:pt x="759" y="173"/>
                  </a:lnTo>
                  <a:lnTo>
                    <a:pt x="728" y="151"/>
                  </a:lnTo>
                  <a:lnTo>
                    <a:pt x="751" y="152"/>
                  </a:lnTo>
                  <a:lnTo>
                    <a:pt x="745" y="144"/>
                  </a:lnTo>
                  <a:lnTo>
                    <a:pt x="759" y="139"/>
                  </a:lnTo>
                  <a:lnTo>
                    <a:pt x="821" y="157"/>
                  </a:lnTo>
                  <a:lnTo>
                    <a:pt x="809" y="168"/>
                  </a:lnTo>
                  <a:lnTo>
                    <a:pt x="808" y="185"/>
                  </a:lnTo>
                  <a:lnTo>
                    <a:pt x="820" y="195"/>
                  </a:lnTo>
                  <a:lnTo>
                    <a:pt x="827" y="157"/>
                  </a:lnTo>
                  <a:lnTo>
                    <a:pt x="793" y="137"/>
                  </a:lnTo>
                  <a:lnTo>
                    <a:pt x="786" y="110"/>
                  </a:lnTo>
                  <a:lnTo>
                    <a:pt x="865" y="101"/>
                  </a:lnTo>
                  <a:lnTo>
                    <a:pt x="855" y="77"/>
                  </a:lnTo>
                  <a:lnTo>
                    <a:pt x="865" y="82"/>
                  </a:lnTo>
                  <a:lnTo>
                    <a:pt x="878" y="72"/>
                  </a:lnTo>
                  <a:lnTo>
                    <a:pt x="868" y="70"/>
                  </a:lnTo>
                  <a:lnTo>
                    <a:pt x="951" y="50"/>
                  </a:lnTo>
                  <a:lnTo>
                    <a:pt x="944" y="45"/>
                  </a:lnTo>
                  <a:lnTo>
                    <a:pt x="983" y="43"/>
                  </a:lnTo>
                  <a:lnTo>
                    <a:pt x="983" y="49"/>
                  </a:lnTo>
                  <a:lnTo>
                    <a:pt x="991" y="49"/>
                  </a:lnTo>
                  <a:lnTo>
                    <a:pt x="1020" y="40"/>
                  </a:lnTo>
                  <a:lnTo>
                    <a:pt x="1033" y="45"/>
                  </a:lnTo>
                  <a:lnTo>
                    <a:pt x="1020" y="34"/>
                  </a:lnTo>
                  <a:lnTo>
                    <a:pt x="1052" y="32"/>
                  </a:lnTo>
                  <a:lnTo>
                    <a:pt x="1053" y="19"/>
                  </a:lnTo>
                  <a:lnTo>
                    <a:pt x="1089" y="0"/>
                  </a:lnTo>
                  <a:lnTo>
                    <a:pt x="1115" y="11"/>
                  </a:lnTo>
                  <a:lnTo>
                    <a:pt x="1093" y="21"/>
                  </a:lnTo>
                  <a:lnTo>
                    <a:pt x="1132" y="20"/>
                  </a:lnTo>
                  <a:lnTo>
                    <a:pt x="1116" y="34"/>
                  </a:lnTo>
                  <a:lnTo>
                    <a:pt x="1180" y="27"/>
                  </a:lnTo>
                  <a:lnTo>
                    <a:pt x="1214" y="49"/>
                  </a:lnTo>
                  <a:lnTo>
                    <a:pt x="1209" y="57"/>
                  </a:lnTo>
                  <a:lnTo>
                    <a:pt x="1197" y="52"/>
                  </a:lnTo>
                  <a:lnTo>
                    <a:pt x="1213" y="59"/>
                  </a:lnTo>
                  <a:lnTo>
                    <a:pt x="1206" y="72"/>
                  </a:lnTo>
                  <a:lnTo>
                    <a:pt x="1089" y="134"/>
                  </a:lnTo>
                  <a:lnTo>
                    <a:pt x="1127" y="126"/>
                  </a:lnTo>
                  <a:lnTo>
                    <a:pt x="1119" y="118"/>
                  </a:lnTo>
                  <a:lnTo>
                    <a:pt x="1178" y="106"/>
                  </a:lnTo>
                  <a:lnTo>
                    <a:pt x="1162" y="108"/>
                  </a:lnTo>
                  <a:lnTo>
                    <a:pt x="1165" y="98"/>
                  </a:lnTo>
                  <a:lnTo>
                    <a:pt x="1197" y="106"/>
                  </a:lnTo>
                  <a:lnTo>
                    <a:pt x="1203" y="98"/>
                  </a:lnTo>
                  <a:lnTo>
                    <a:pt x="1210" y="118"/>
                  </a:lnTo>
                  <a:lnTo>
                    <a:pt x="1225" y="119"/>
                  </a:lnTo>
                  <a:lnTo>
                    <a:pt x="1211" y="111"/>
                  </a:lnTo>
                  <a:lnTo>
                    <a:pt x="1242" y="106"/>
                  </a:lnTo>
                  <a:lnTo>
                    <a:pt x="1279" y="110"/>
                  </a:lnTo>
                  <a:lnTo>
                    <a:pt x="1276" y="118"/>
                  </a:lnTo>
                  <a:lnTo>
                    <a:pt x="1308" y="125"/>
                  </a:lnTo>
                  <a:lnTo>
                    <a:pt x="1336" y="123"/>
                  </a:lnTo>
                  <a:lnTo>
                    <a:pt x="1337" y="104"/>
                  </a:lnTo>
                  <a:lnTo>
                    <a:pt x="1346" y="102"/>
                  </a:lnTo>
                  <a:lnTo>
                    <a:pt x="1417" y="123"/>
                  </a:lnTo>
                  <a:lnTo>
                    <a:pt x="1408" y="157"/>
                  </a:lnTo>
                  <a:lnTo>
                    <a:pt x="1441" y="179"/>
                  </a:lnTo>
                  <a:lnTo>
                    <a:pt x="1459" y="148"/>
                  </a:lnTo>
                  <a:lnTo>
                    <a:pt x="1471" y="162"/>
                  </a:lnTo>
                  <a:lnTo>
                    <a:pt x="1495" y="157"/>
                  </a:lnTo>
                  <a:lnTo>
                    <a:pt x="1527" y="168"/>
                  </a:lnTo>
                  <a:lnTo>
                    <a:pt x="1553" y="161"/>
                  </a:lnTo>
                  <a:lnTo>
                    <a:pt x="1550" y="148"/>
                  </a:lnTo>
                  <a:lnTo>
                    <a:pt x="1568" y="127"/>
                  </a:lnTo>
                  <a:lnTo>
                    <a:pt x="1675" y="142"/>
                  </a:lnTo>
                  <a:lnTo>
                    <a:pt x="1683" y="152"/>
                  </a:lnTo>
                  <a:lnTo>
                    <a:pt x="1669" y="156"/>
                  </a:lnTo>
                  <a:lnTo>
                    <a:pt x="1704" y="161"/>
                  </a:lnTo>
                  <a:lnTo>
                    <a:pt x="1716" y="176"/>
                  </a:lnTo>
                  <a:lnTo>
                    <a:pt x="1798" y="173"/>
                  </a:lnTo>
                  <a:lnTo>
                    <a:pt x="1812" y="185"/>
                  </a:lnTo>
                  <a:lnTo>
                    <a:pt x="1806" y="200"/>
                  </a:lnTo>
                  <a:lnTo>
                    <a:pt x="1830" y="210"/>
                  </a:lnTo>
                  <a:lnTo>
                    <a:pt x="1842" y="202"/>
                  </a:lnTo>
                  <a:lnTo>
                    <a:pt x="1900" y="208"/>
                  </a:lnTo>
                  <a:lnTo>
                    <a:pt x="1911" y="200"/>
                  </a:lnTo>
                  <a:lnTo>
                    <a:pt x="1918" y="213"/>
                  </a:lnTo>
                  <a:lnTo>
                    <a:pt x="1942" y="223"/>
                  </a:lnTo>
                  <a:lnTo>
                    <a:pt x="1953" y="216"/>
                  </a:lnTo>
                  <a:lnTo>
                    <a:pt x="1941" y="204"/>
                  </a:lnTo>
                  <a:lnTo>
                    <a:pt x="1948" y="195"/>
                  </a:lnTo>
                  <a:lnTo>
                    <a:pt x="2049" y="209"/>
                  </a:lnTo>
                  <a:lnTo>
                    <a:pt x="2114" y="247"/>
                  </a:lnTo>
                  <a:lnTo>
                    <a:pt x="2129" y="247"/>
                  </a:lnTo>
                  <a:lnTo>
                    <a:pt x="2146" y="277"/>
                  </a:lnTo>
                  <a:lnTo>
                    <a:pt x="2139" y="261"/>
                  </a:lnTo>
                  <a:lnTo>
                    <a:pt x="2149" y="259"/>
                  </a:lnTo>
                  <a:lnTo>
                    <a:pt x="2157" y="266"/>
                  </a:lnTo>
                  <a:lnTo>
                    <a:pt x="2176" y="264"/>
                  </a:lnTo>
                  <a:lnTo>
                    <a:pt x="2203" y="281"/>
                  </a:lnTo>
                  <a:lnTo>
                    <a:pt x="2164" y="301"/>
                  </a:lnTo>
                  <a:lnTo>
                    <a:pt x="2172" y="306"/>
                  </a:lnTo>
                  <a:lnTo>
                    <a:pt x="2158" y="310"/>
                  </a:lnTo>
                  <a:lnTo>
                    <a:pt x="2169" y="317"/>
                  </a:lnTo>
                  <a:lnTo>
                    <a:pt x="2146" y="318"/>
                  </a:lnTo>
                  <a:lnTo>
                    <a:pt x="2138" y="306"/>
                  </a:lnTo>
                  <a:lnTo>
                    <a:pt x="2130" y="310"/>
                  </a:lnTo>
                  <a:lnTo>
                    <a:pt x="2114" y="293"/>
                  </a:lnTo>
                  <a:lnTo>
                    <a:pt x="2088" y="293"/>
                  </a:lnTo>
                  <a:lnTo>
                    <a:pt x="2081" y="282"/>
                  </a:lnTo>
                  <a:lnTo>
                    <a:pt x="2088" y="277"/>
                  </a:lnTo>
                  <a:lnTo>
                    <a:pt x="2078" y="277"/>
                  </a:lnTo>
                  <a:lnTo>
                    <a:pt x="2069" y="281"/>
                  </a:lnTo>
                  <a:lnTo>
                    <a:pt x="2079" y="294"/>
                  </a:lnTo>
                  <a:lnTo>
                    <a:pt x="2073" y="301"/>
                  </a:lnTo>
                  <a:lnTo>
                    <a:pt x="2051" y="314"/>
                  </a:lnTo>
                  <a:lnTo>
                    <a:pt x="2036" y="311"/>
                  </a:lnTo>
                  <a:lnTo>
                    <a:pt x="2061" y="346"/>
                  </a:lnTo>
                  <a:lnTo>
                    <a:pt x="2056" y="359"/>
                  </a:lnTo>
                  <a:lnTo>
                    <a:pt x="2031" y="350"/>
                  </a:lnTo>
                  <a:lnTo>
                    <a:pt x="2032" y="355"/>
                  </a:lnTo>
                  <a:lnTo>
                    <a:pt x="1985" y="372"/>
                  </a:lnTo>
                  <a:lnTo>
                    <a:pt x="1943" y="408"/>
                  </a:lnTo>
                  <a:lnTo>
                    <a:pt x="1916" y="394"/>
                  </a:lnTo>
                  <a:lnTo>
                    <a:pt x="1890" y="409"/>
                  </a:lnTo>
                  <a:lnTo>
                    <a:pt x="1890" y="396"/>
                  </a:lnTo>
                  <a:lnTo>
                    <a:pt x="1875" y="409"/>
                  </a:lnTo>
                  <a:lnTo>
                    <a:pt x="1857" y="408"/>
                  </a:lnTo>
                  <a:lnTo>
                    <a:pt x="1837" y="443"/>
                  </a:lnTo>
                  <a:lnTo>
                    <a:pt x="1853" y="450"/>
                  </a:lnTo>
                  <a:lnTo>
                    <a:pt x="1846" y="461"/>
                  </a:lnTo>
                  <a:lnTo>
                    <a:pt x="1854" y="479"/>
                  </a:lnTo>
                  <a:lnTo>
                    <a:pt x="1840" y="476"/>
                  </a:lnTo>
                  <a:lnTo>
                    <a:pt x="1832" y="491"/>
                  </a:lnTo>
                  <a:lnTo>
                    <a:pt x="1838" y="505"/>
                  </a:lnTo>
                  <a:lnTo>
                    <a:pt x="1809" y="517"/>
                  </a:lnTo>
                  <a:lnTo>
                    <a:pt x="1812" y="533"/>
                  </a:lnTo>
                  <a:lnTo>
                    <a:pt x="1793" y="537"/>
                  </a:lnTo>
                  <a:lnTo>
                    <a:pt x="1788" y="554"/>
                  </a:lnTo>
                  <a:lnTo>
                    <a:pt x="1771" y="572"/>
                  </a:lnTo>
                  <a:lnTo>
                    <a:pt x="1756" y="505"/>
                  </a:lnTo>
                  <a:lnTo>
                    <a:pt x="1758" y="469"/>
                  </a:lnTo>
                  <a:lnTo>
                    <a:pt x="1771" y="447"/>
                  </a:lnTo>
                  <a:lnTo>
                    <a:pt x="1790" y="443"/>
                  </a:lnTo>
                  <a:lnTo>
                    <a:pt x="1836" y="398"/>
                  </a:lnTo>
                  <a:lnTo>
                    <a:pt x="1858" y="389"/>
                  </a:lnTo>
                  <a:lnTo>
                    <a:pt x="1865" y="363"/>
                  </a:lnTo>
                  <a:lnTo>
                    <a:pt x="1875" y="356"/>
                  </a:lnTo>
                  <a:lnTo>
                    <a:pt x="1857" y="355"/>
                  </a:lnTo>
                  <a:lnTo>
                    <a:pt x="1852" y="377"/>
                  </a:lnTo>
                  <a:lnTo>
                    <a:pt x="1814" y="395"/>
                  </a:lnTo>
                  <a:lnTo>
                    <a:pt x="1817" y="368"/>
                  </a:lnTo>
                  <a:lnTo>
                    <a:pt x="1775" y="374"/>
                  </a:lnTo>
                  <a:lnTo>
                    <a:pt x="1736" y="409"/>
                  </a:lnTo>
                  <a:lnTo>
                    <a:pt x="1744" y="424"/>
                  </a:lnTo>
                  <a:lnTo>
                    <a:pt x="1702" y="428"/>
                  </a:lnTo>
                  <a:lnTo>
                    <a:pt x="1697" y="424"/>
                  </a:lnTo>
                  <a:lnTo>
                    <a:pt x="1711" y="422"/>
                  </a:lnTo>
                  <a:lnTo>
                    <a:pt x="1676" y="413"/>
                  </a:lnTo>
                  <a:lnTo>
                    <a:pt x="1666" y="422"/>
                  </a:lnTo>
                  <a:lnTo>
                    <a:pt x="1587" y="422"/>
                  </a:lnTo>
                  <a:lnTo>
                    <a:pt x="1493" y="504"/>
                  </a:lnTo>
                  <a:lnTo>
                    <a:pt x="1512" y="507"/>
                  </a:lnTo>
                  <a:lnTo>
                    <a:pt x="1512" y="522"/>
                  </a:lnTo>
                  <a:lnTo>
                    <a:pt x="1523" y="513"/>
                  </a:lnTo>
                  <a:lnTo>
                    <a:pt x="1520" y="525"/>
                  </a:lnTo>
                  <a:lnTo>
                    <a:pt x="1533" y="518"/>
                  </a:lnTo>
                  <a:lnTo>
                    <a:pt x="1532" y="526"/>
                  </a:lnTo>
                  <a:lnTo>
                    <a:pt x="1536" y="513"/>
                  </a:lnTo>
                  <a:lnTo>
                    <a:pt x="1550" y="513"/>
                  </a:lnTo>
                  <a:lnTo>
                    <a:pt x="1571" y="531"/>
                  </a:lnTo>
                  <a:lnTo>
                    <a:pt x="1552" y="532"/>
                  </a:lnTo>
                  <a:lnTo>
                    <a:pt x="1569" y="538"/>
                  </a:lnTo>
                  <a:lnTo>
                    <a:pt x="1572" y="550"/>
                  </a:lnTo>
                  <a:lnTo>
                    <a:pt x="1559" y="575"/>
                  </a:lnTo>
                  <a:lnTo>
                    <a:pt x="1556" y="614"/>
                  </a:lnTo>
                  <a:lnTo>
                    <a:pt x="1491" y="695"/>
                  </a:lnTo>
                  <a:lnTo>
                    <a:pt x="1467" y="706"/>
                  </a:lnTo>
                  <a:lnTo>
                    <a:pt x="1448" y="695"/>
                  </a:lnTo>
                  <a:lnTo>
                    <a:pt x="1433" y="711"/>
                  </a:lnTo>
                  <a:lnTo>
                    <a:pt x="1431" y="708"/>
                  </a:lnTo>
                  <a:lnTo>
                    <a:pt x="1440" y="695"/>
                  </a:lnTo>
                  <a:lnTo>
                    <a:pt x="1436" y="675"/>
                  </a:lnTo>
                  <a:lnTo>
                    <a:pt x="1465" y="667"/>
                  </a:lnTo>
                  <a:lnTo>
                    <a:pt x="1487" y="612"/>
                  </a:lnTo>
                  <a:lnTo>
                    <a:pt x="1439" y="625"/>
                  </a:lnTo>
                  <a:lnTo>
                    <a:pt x="1431" y="605"/>
                  </a:lnTo>
                  <a:lnTo>
                    <a:pt x="1392" y="593"/>
                  </a:lnTo>
                  <a:lnTo>
                    <a:pt x="1368" y="537"/>
                  </a:lnTo>
                  <a:lnTo>
                    <a:pt x="1342" y="526"/>
                  </a:lnTo>
                  <a:lnTo>
                    <a:pt x="1296" y="541"/>
                  </a:lnTo>
                  <a:lnTo>
                    <a:pt x="1304" y="553"/>
                  </a:lnTo>
                  <a:lnTo>
                    <a:pt x="1285" y="587"/>
                  </a:lnTo>
                  <a:lnTo>
                    <a:pt x="1267" y="595"/>
                  </a:lnTo>
                  <a:lnTo>
                    <a:pt x="1247" y="588"/>
                  </a:lnTo>
                  <a:lnTo>
                    <a:pt x="1224" y="584"/>
                  </a:lnTo>
                  <a:lnTo>
                    <a:pt x="1162" y="599"/>
                  </a:lnTo>
                  <a:lnTo>
                    <a:pt x="1109" y="577"/>
                  </a:lnTo>
                  <a:lnTo>
                    <a:pt x="1075" y="580"/>
                  </a:lnTo>
                  <a:lnTo>
                    <a:pt x="1062" y="562"/>
                  </a:lnTo>
                  <a:lnTo>
                    <a:pt x="1028" y="550"/>
                  </a:lnTo>
                  <a:lnTo>
                    <a:pt x="1010" y="562"/>
                  </a:lnTo>
                  <a:lnTo>
                    <a:pt x="1009" y="587"/>
                  </a:lnTo>
                  <a:lnTo>
                    <a:pt x="932" y="576"/>
                  </a:lnTo>
                  <a:lnTo>
                    <a:pt x="890" y="599"/>
                  </a:lnTo>
                  <a:lnTo>
                    <a:pt x="868" y="608"/>
                  </a:lnTo>
                  <a:lnTo>
                    <a:pt x="841" y="590"/>
                  </a:lnTo>
                  <a:lnTo>
                    <a:pt x="824" y="600"/>
                  </a:lnTo>
                  <a:lnTo>
                    <a:pt x="791" y="588"/>
                  </a:lnTo>
                  <a:lnTo>
                    <a:pt x="778" y="587"/>
                  </a:lnTo>
                  <a:lnTo>
                    <a:pt x="769" y="567"/>
                  </a:lnTo>
                  <a:lnTo>
                    <a:pt x="751" y="567"/>
                  </a:lnTo>
                  <a:lnTo>
                    <a:pt x="744" y="570"/>
                  </a:lnTo>
                  <a:lnTo>
                    <a:pt x="730" y="556"/>
                  </a:lnTo>
                  <a:lnTo>
                    <a:pt x="720" y="559"/>
                  </a:lnTo>
                  <a:lnTo>
                    <a:pt x="712" y="564"/>
                  </a:lnTo>
                  <a:lnTo>
                    <a:pt x="675" y="534"/>
                  </a:lnTo>
                  <a:lnTo>
                    <a:pt x="664" y="531"/>
                  </a:lnTo>
                  <a:lnTo>
                    <a:pt x="640" y="508"/>
                  </a:lnTo>
                  <a:lnTo>
                    <a:pt x="617" y="522"/>
                  </a:lnTo>
                  <a:lnTo>
                    <a:pt x="613" y="512"/>
                  </a:lnTo>
                  <a:lnTo>
                    <a:pt x="579" y="511"/>
                  </a:lnTo>
                  <a:lnTo>
                    <a:pt x="566" y="494"/>
                  </a:lnTo>
                  <a:lnTo>
                    <a:pt x="548" y="496"/>
                  </a:lnTo>
                  <a:lnTo>
                    <a:pt x="541" y="502"/>
                  </a:lnTo>
                  <a:lnTo>
                    <a:pt x="519" y="507"/>
                  </a:lnTo>
                  <a:lnTo>
                    <a:pt x="513" y="502"/>
                  </a:lnTo>
                  <a:lnTo>
                    <a:pt x="505" y="515"/>
                  </a:lnTo>
                  <a:lnTo>
                    <a:pt x="497" y="512"/>
                  </a:lnTo>
                  <a:lnTo>
                    <a:pt x="471" y="516"/>
                  </a:lnTo>
                  <a:lnTo>
                    <a:pt x="462" y="512"/>
                  </a:lnTo>
                  <a:lnTo>
                    <a:pt x="459" y="516"/>
                  </a:lnTo>
                  <a:lnTo>
                    <a:pt x="472" y="531"/>
                  </a:lnTo>
                  <a:lnTo>
                    <a:pt x="463" y="540"/>
                  </a:lnTo>
                  <a:lnTo>
                    <a:pt x="464" y="552"/>
                  </a:lnTo>
                  <a:lnTo>
                    <a:pt x="479" y="553"/>
                  </a:lnTo>
                  <a:lnTo>
                    <a:pt x="486" y="564"/>
                  </a:lnTo>
                  <a:lnTo>
                    <a:pt x="482" y="573"/>
                  </a:lnTo>
                  <a:lnTo>
                    <a:pt x="471" y="567"/>
                  </a:lnTo>
                  <a:lnTo>
                    <a:pt x="462" y="572"/>
                  </a:lnTo>
                  <a:lnTo>
                    <a:pt x="453" y="568"/>
                  </a:lnTo>
                  <a:lnTo>
                    <a:pt x="448" y="559"/>
                  </a:lnTo>
                  <a:lnTo>
                    <a:pt x="438" y="564"/>
                  </a:lnTo>
                  <a:lnTo>
                    <a:pt x="430" y="560"/>
                  </a:lnTo>
                  <a:lnTo>
                    <a:pt x="421" y="567"/>
                  </a:lnTo>
                  <a:lnTo>
                    <a:pt x="409" y="569"/>
                  </a:lnTo>
                  <a:lnTo>
                    <a:pt x="403" y="559"/>
                  </a:lnTo>
                  <a:lnTo>
                    <a:pt x="360" y="557"/>
                  </a:lnTo>
                  <a:lnTo>
                    <a:pt x="356" y="562"/>
                  </a:lnTo>
                  <a:lnTo>
                    <a:pt x="352" y="561"/>
                  </a:lnTo>
                  <a:lnTo>
                    <a:pt x="345" y="571"/>
                  </a:lnTo>
                  <a:lnTo>
                    <a:pt x="346" y="581"/>
                  </a:lnTo>
                  <a:lnTo>
                    <a:pt x="341" y="581"/>
                  </a:lnTo>
                  <a:lnTo>
                    <a:pt x="337" y="573"/>
                  </a:lnTo>
                  <a:lnTo>
                    <a:pt x="331" y="574"/>
                  </a:lnTo>
                  <a:lnTo>
                    <a:pt x="330" y="602"/>
                  </a:lnTo>
                  <a:lnTo>
                    <a:pt x="336" y="610"/>
                  </a:lnTo>
                  <a:lnTo>
                    <a:pt x="336" y="618"/>
                  </a:lnTo>
                  <a:lnTo>
                    <a:pt x="343" y="616"/>
                  </a:lnTo>
                  <a:lnTo>
                    <a:pt x="352" y="613"/>
                  </a:lnTo>
                  <a:lnTo>
                    <a:pt x="359" y="625"/>
                  </a:lnTo>
                  <a:lnTo>
                    <a:pt x="365" y="633"/>
                  </a:lnTo>
                  <a:lnTo>
                    <a:pt x="371" y="644"/>
                  </a:lnTo>
                  <a:lnTo>
                    <a:pt x="380" y="646"/>
                  </a:lnTo>
                  <a:lnTo>
                    <a:pt x="369" y="655"/>
                  </a:lnTo>
                  <a:lnTo>
                    <a:pt x="360" y="647"/>
                  </a:lnTo>
                  <a:lnTo>
                    <a:pt x="352" y="678"/>
                  </a:lnTo>
                  <a:lnTo>
                    <a:pt x="362" y="686"/>
                  </a:lnTo>
                  <a:lnTo>
                    <a:pt x="370" y="717"/>
                  </a:lnTo>
                  <a:lnTo>
                    <a:pt x="362" y="711"/>
                  </a:lnTo>
                  <a:lnTo>
                    <a:pt x="354" y="708"/>
                  </a:lnTo>
                  <a:lnTo>
                    <a:pt x="343" y="706"/>
                  </a:lnTo>
                  <a:lnTo>
                    <a:pt x="336" y="703"/>
                  </a:lnTo>
                  <a:lnTo>
                    <a:pt x="329" y="702"/>
                  </a:lnTo>
                  <a:lnTo>
                    <a:pt x="324" y="691"/>
                  </a:lnTo>
                  <a:lnTo>
                    <a:pt x="311" y="697"/>
                  </a:lnTo>
                  <a:lnTo>
                    <a:pt x="299" y="697"/>
                  </a:lnTo>
                  <a:lnTo>
                    <a:pt x="290" y="688"/>
                  </a:lnTo>
                  <a:lnTo>
                    <a:pt x="270" y="679"/>
                  </a:lnTo>
                  <a:lnTo>
                    <a:pt x="249" y="681"/>
                  </a:lnTo>
                  <a:lnTo>
                    <a:pt x="227" y="665"/>
                  </a:lnTo>
                  <a:lnTo>
                    <a:pt x="244" y="652"/>
                  </a:lnTo>
                  <a:lnTo>
                    <a:pt x="246" y="640"/>
                  </a:lnTo>
                  <a:lnTo>
                    <a:pt x="245" y="628"/>
                  </a:lnTo>
                  <a:lnTo>
                    <a:pt x="248" y="619"/>
                  </a:lnTo>
                  <a:lnTo>
                    <a:pt x="259" y="615"/>
                  </a:lnTo>
                  <a:lnTo>
                    <a:pt x="253" y="597"/>
                  </a:lnTo>
                  <a:lnTo>
                    <a:pt x="239" y="593"/>
                  </a:lnTo>
                  <a:lnTo>
                    <a:pt x="233" y="589"/>
                  </a:lnTo>
                  <a:lnTo>
                    <a:pt x="223" y="592"/>
                  </a:lnTo>
                  <a:lnTo>
                    <a:pt x="205" y="587"/>
                  </a:lnTo>
                  <a:lnTo>
                    <a:pt x="189" y="569"/>
                  </a:lnTo>
                  <a:lnTo>
                    <a:pt x="177" y="564"/>
                  </a:lnTo>
                  <a:lnTo>
                    <a:pt x="171" y="547"/>
                  </a:lnTo>
                  <a:lnTo>
                    <a:pt x="161" y="546"/>
                  </a:lnTo>
                  <a:lnTo>
                    <a:pt x="150" y="551"/>
                  </a:lnTo>
                  <a:lnTo>
                    <a:pt x="143" y="554"/>
                  </a:lnTo>
                  <a:lnTo>
                    <a:pt x="140" y="547"/>
                  </a:lnTo>
                  <a:lnTo>
                    <a:pt x="135" y="539"/>
                  </a:lnTo>
                  <a:lnTo>
                    <a:pt x="149" y="538"/>
                  </a:lnTo>
                  <a:lnTo>
                    <a:pt x="148" y="533"/>
                  </a:lnTo>
                  <a:lnTo>
                    <a:pt x="145" y="530"/>
                  </a:lnTo>
                  <a:lnTo>
                    <a:pt x="140" y="526"/>
                  </a:lnTo>
                  <a:lnTo>
                    <a:pt x="132" y="507"/>
                  </a:lnTo>
                  <a:lnTo>
                    <a:pt x="120" y="497"/>
                  </a:lnTo>
                  <a:lnTo>
                    <a:pt x="109" y="496"/>
                  </a:lnTo>
                  <a:lnTo>
                    <a:pt x="97" y="496"/>
                  </a:lnTo>
                  <a:lnTo>
                    <a:pt x="90" y="490"/>
                  </a:lnTo>
                  <a:lnTo>
                    <a:pt x="82" y="489"/>
                  </a:lnTo>
                  <a:lnTo>
                    <a:pt x="75" y="489"/>
                  </a:lnTo>
                  <a:lnTo>
                    <a:pt x="71" y="494"/>
                  </a:lnTo>
                  <a:lnTo>
                    <a:pt x="63" y="502"/>
                  </a:lnTo>
                  <a:lnTo>
                    <a:pt x="62" y="510"/>
                  </a:lnTo>
                  <a:lnTo>
                    <a:pt x="58" y="512"/>
                  </a:lnTo>
                  <a:lnTo>
                    <a:pt x="54" y="525"/>
                  </a:lnTo>
                  <a:lnTo>
                    <a:pt x="51" y="521"/>
                  </a:lnTo>
                  <a:lnTo>
                    <a:pt x="49" y="516"/>
                  </a:lnTo>
                  <a:lnTo>
                    <a:pt x="0" y="509"/>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48" name="Freeform 133"/>
            <p:cNvSpPr>
              <a:spLocks noChangeAspect="1"/>
            </p:cNvSpPr>
            <p:nvPr/>
          </p:nvSpPr>
          <p:spPr bwMode="auto">
            <a:xfrm>
              <a:off x="11242911" y="1669385"/>
              <a:ext cx="118283" cy="55475"/>
            </a:xfrm>
            <a:custGeom>
              <a:avLst/>
              <a:gdLst/>
              <a:ahLst/>
              <a:cxnLst>
                <a:cxn ang="0">
                  <a:pos x="0" y="20"/>
                </a:cxn>
                <a:cxn ang="0">
                  <a:pos x="14" y="14"/>
                </a:cxn>
                <a:cxn ang="0">
                  <a:pos x="4" y="8"/>
                </a:cxn>
                <a:cxn ang="0">
                  <a:pos x="50" y="0"/>
                </a:cxn>
                <a:cxn ang="0">
                  <a:pos x="57" y="1"/>
                </a:cxn>
                <a:cxn ang="0">
                  <a:pos x="49" y="8"/>
                </a:cxn>
                <a:cxn ang="0">
                  <a:pos x="65" y="7"/>
                </a:cxn>
                <a:cxn ang="0">
                  <a:pos x="23" y="24"/>
                </a:cxn>
                <a:cxn ang="0">
                  <a:pos x="14" y="28"/>
                </a:cxn>
                <a:cxn ang="0">
                  <a:pos x="16" y="21"/>
                </a:cxn>
                <a:cxn ang="0">
                  <a:pos x="0" y="20"/>
                </a:cxn>
              </a:cxnLst>
              <a:rect l="0" t="0" r="r" b="b"/>
              <a:pathLst>
                <a:path w="66" h="29">
                  <a:moveTo>
                    <a:pt x="0" y="20"/>
                  </a:moveTo>
                  <a:lnTo>
                    <a:pt x="14" y="14"/>
                  </a:lnTo>
                  <a:lnTo>
                    <a:pt x="4" y="8"/>
                  </a:lnTo>
                  <a:lnTo>
                    <a:pt x="50" y="0"/>
                  </a:lnTo>
                  <a:lnTo>
                    <a:pt x="57" y="1"/>
                  </a:lnTo>
                  <a:lnTo>
                    <a:pt x="49" y="8"/>
                  </a:lnTo>
                  <a:lnTo>
                    <a:pt x="65" y="7"/>
                  </a:lnTo>
                  <a:lnTo>
                    <a:pt x="23" y="24"/>
                  </a:lnTo>
                  <a:lnTo>
                    <a:pt x="14" y="28"/>
                  </a:lnTo>
                  <a:lnTo>
                    <a:pt x="16" y="21"/>
                  </a:lnTo>
                  <a:lnTo>
                    <a:pt x="0" y="20"/>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49" name="Freeform 134"/>
            <p:cNvSpPr>
              <a:spLocks noChangeAspect="1"/>
            </p:cNvSpPr>
            <p:nvPr/>
          </p:nvSpPr>
          <p:spPr bwMode="auto">
            <a:xfrm>
              <a:off x="11280695" y="2256348"/>
              <a:ext cx="44356" cy="30422"/>
            </a:xfrm>
            <a:custGeom>
              <a:avLst/>
              <a:gdLst/>
              <a:ahLst/>
              <a:cxnLst>
                <a:cxn ang="0">
                  <a:pos x="0" y="14"/>
                </a:cxn>
                <a:cxn ang="0">
                  <a:pos x="7" y="0"/>
                </a:cxn>
                <a:cxn ang="0">
                  <a:pos x="24" y="8"/>
                </a:cxn>
                <a:cxn ang="0">
                  <a:pos x="0" y="14"/>
                </a:cxn>
              </a:cxnLst>
              <a:rect l="0" t="0" r="r" b="b"/>
              <a:pathLst>
                <a:path w="25" h="15">
                  <a:moveTo>
                    <a:pt x="0" y="14"/>
                  </a:moveTo>
                  <a:lnTo>
                    <a:pt x="7" y="0"/>
                  </a:lnTo>
                  <a:lnTo>
                    <a:pt x="24" y="8"/>
                  </a:lnTo>
                  <a:lnTo>
                    <a:pt x="0" y="14"/>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50" name="Freeform 135"/>
            <p:cNvSpPr>
              <a:spLocks noChangeAspect="1"/>
            </p:cNvSpPr>
            <p:nvPr/>
          </p:nvSpPr>
          <p:spPr bwMode="auto">
            <a:xfrm>
              <a:off x="11359550" y="2080975"/>
              <a:ext cx="139639" cy="119898"/>
            </a:xfrm>
            <a:custGeom>
              <a:avLst/>
              <a:gdLst/>
              <a:ahLst/>
              <a:cxnLst>
                <a:cxn ang="0">
                  <a:pos x="0" y="30"/>
                </a:cxn>
                <a:cxn ang="0">
                  <a:pos x="5" y="43"/>
                </a:cxn>
                <a:cxn ang="0">
                  <a:pos x="14" y="39"/>
                </a:cxn>
                <a:cxn ang="0">
                  <a:pos x="24" y="47"/>
                </a:cxn>
                <a:cxn ang="0">
                  <a:pos x="30" y="43"/>
                </a:cxn>
                <a:cxn ang="0">
                  <a:pos x="28" y="58"/>
                </a:cxn>
                <a:cxn ang="0">
                  <a:pos x="77" y="60"/>
                </a:cxn>
                <a:cxn ang="0">
                  <a:pos x="59" y="50"/>
                </a:cxn>
                <a:cxn ang="0">
                  <a:pos x="49" y="31"/>
                </a:cxn>
                <a:cxn ang="0">
                  <a:pos x="50" y="11"/>
                </a:cxn>
                <a:cxn ang="0">
                  <a:pos x="62" y="0"/>
                </a:cxn>
                <a:cxn ang="0">
                  <a:pos x="19" y="4"/>
                </a:cxn>
                <a:cxn ang="0">
                  <a:pos x="8" y="30"/>
                </a:cxn>
                <a:cxn ang="0">
                  <a:pos x="0" y="30"/>
                </a:cxn>
              </a:cxnLst>
              <a:rect l="0" t="0" r="r" b="b"/>
              <a:pathLst>
                <a:path w="78" h="61">
                  <a:moveTo>
                    <a:pt x="0" y="30"/>
                  </a:moveTo>
                  <a:lnTo>
                    <a:pt x="5" y="43"/>
                  </a:lnTo>
                  <a:lnTo>
                    <a:pt x="14" y="39"/>
                  </a:lnTo>
                  <a:lnTo>
                    <a:pt x="24" y="47"/>
                  </a:lnTo>
                  <a:lnTo>
                    <a:pt x="30" y="43"/>
                  </a:lnTo>
                  <a:lnTo>
                    <a:pt x="28" y="58"/>
                  </a:lnTo>
                  <a:lnTo>
                    <a:pt x="77" y="60"/>
                  </a:lnTo>
                  <a:lnTo>
                    <a:pt x="59" y="50"/>
                  </a:lnTo>
                  <a:lnTo>
                    <a:pt x="49" y="31"/>
                  </a:lnTo>
                  <a:lnTo>
                    <a:pt x="50" y="11"/>
                  </a:lnTo>
                  <a:lnTo>
                    <a:pt x="62" y="0"/>
                  </a:lnTo>
                  <a:lnTo>
                    <a:pt x="19" y="4"/>
                  </a:lnTo>
                  <a:lnTo>
                    <a:pt x="8" y="30"/>
                  </a:lnTo>
                  <a:lnTo>
                    <a:pt x="0" y="30"/>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51" name="Freeform 136"/>
            <p:cNvSpPr>
              <a:spLocks noChangeAspect="1"/>
            </p:cNvSpPr>
            <p:nvPr/>
          </p:nvSpPr>
          <p:spPr bwMode="auto">
            <a:xfrm>
              <a:off x="11405549" y="1889496"/>
              <a:ext cx="356491" cy="193268"/>
            </a:xfrm>
            <a:custGeom>
              <a:avLst/>
              <a:gdLst/>
              <a:ahLst/>
              <a:cxnLst>
                <a:cxn ang="0">
                  <a:pos x="0" y="84"/>
                </a:cxn>
                <a:cxn ang="0">
                  <a:pos x="20" y="86"/>
                </a:cxn>
                <a:cxn ang="0">
                  <a:pos x="6" y="95"/>
                </a:cxn>
                <a:cxn ang="0">
                  <a:pos x="40" y="98"/>
                </a:cxn>
                <a:cxn ang="0">
                  <a:pos x="41" y="86"/>
                </a:cxn>
                <a:cxn ang="0">
                  <a:pos x="50" y="88"/>
                </a:cxn>
                <a:cxn ang="0">
                  <a:pos x="40" y="82"/>
                </a:cxn>
                <a:cxn ang="0">
                  <a:pos x="54" y="84"/>
                </a:cxn>
                <a:cxn ang="0">
                  <a:pos x="50" y="72"/>
                </a:cxn>
                <a:cxn ang="0">
                  <a:pos x="57" y="80"/>
                </a:cxn>
                <a:cxn ang="0">
                  <a:pos x="67" y="73"/>
                </a:cxn>
                <a:cxn ang="0">
                  <a:pos x="60" y="64"/>
                </a:cxn>
                <a:cxn ang="0">
                  <a:pos x="81" y="65"/>
                </a:cxn>
                <a:cxn ang="0">
                  <a:pos x="75" y="61"/>
                </a:cxn>
                <a:cxn ang="0">
                  <a:pos x="84" y="62"/>
                </a:cxn>
                <a:cxn ang="0">
                  <a:pos x="89" y="52"/>
                </a:cxn>
                <a:cxn ang="0">
                  <a:pos x="188" y="21"/>
                </a:cxn>
                <a:cxn ang="0">
                  <a:pos x="198" y="9"/>
                </a:cxn>
                <a:cxn ang="0">
                  <a:pos x="179" y="0"/>
                </a:cxn>
                <a:cxn ang="0">
                  <a:pos x="139" y="20"/>
                </a:cxn>
                <a:cxn ang="0">
                  <a:pos x="95" y="20"/>
                </a:cxn>
                <a:cxn ang="0">
                  <a:pos x="50" y="46"/>
                </a:cxn>
                <a:cxn ang="0">
                  <a:pos x="25" y="49"/>
                </a:cxn>
                <a:cxn ang="0">
                  <a:pos x="26" y="61"/>
                </a:cxn>
                <a:cxn ang="0">
                  <a:pos x="39" y="62"/>
                </a:cxn>
                <a:cxn ang="0">
                  <a:pos x="24" y="62"/>
                </a:cxn>
                <a:cxn ang="0">
                  <a:pos x="31" y="67"/>
                </a:cxn>
                <a:cxn ang="0">
                  <a:pos x="20" y="73"/>
                </a:cxn>
                <a:cxn ang="0">
                  <a:pos x="33" y="78"/>
                </a:cxn>
                <a:cxn ang="0">
                  <a:pos x="0" y="84"/>
                </a:cxn>
              </a:cxnLst>
              <a:rect l="0" t="0" r="r" b="b"/>
              <a:pathLst>
                <a:path w="199" h="99">
                  <a:moveTo>
                    <a:pt x="0" y="84"/>
                  </a:moveTo>
                  <a:lnTo>
                    <a:pt x="20" y="86"/>
                  </a:lnTo>
                  <a:lnTo>
                    <a:pt x="6" y="95"/>
                  </a:lnTo>
                  <a:lnTo>
                    <a:pt x="40" y="98"/>
                  </a:lnTo>
                  <a:lnTo>
                    <a:pt x="41" y="86"/>
                  </a:lnTo>
                  <a:lnTo>
                    <a:pt x="50" y="88"/>
                  </a:lnTo>
                  <a:lnTo>
                    <a:pt x="40" y="82"/>
                  </a:lnTo>
                  <a:lnTo>
                    <a:pt x="54" y="84"/>
                  </a:lnTo>
                  <a:lnTo>
                    <a:pt x="50" y="72"/>
                  </a:lnTo>
                  <a:lnTo>
                    <a:pt x="57" y="80"/>
                  </a:lnTo>
                  <a:lnTo>
                    <a:pt x="67" y="73"/>
                  </a:lnTo>
                  <a:lnTo>
                    <a:pt x="60" y="64"/>
                  </a:lnTo>
                  <a:lnTo>
                    <a:pt x="81" y="65"/>
                  </a:lnTo>
                  <a:lnTo>
                    <a:pt x="75" y="61"/>
                  </a:lnTo>
                  <a:lnTo>
                    <a:pt x="84" y="62"/>
                  </a:lnTo>
                  <a:lnTo>
                    <a:pt x="89" y="52"/>
                  </a:lnTo>
                  <a:lnTo>
                    <a:pt x="188" y="21"/>
                  </a:lnTo>
                  <a:lnTo>
                    <a:pt x="198" y="9"/>
                  </a:lnTo>
                  <a:lnTo>
                    <a:pt x="179" y="0"/>
                  </a:lnTo>
                  <a:lnTo>
                    <a:pt x="139" y="20"/>
                  </a:lnTo>
                  <a:lnTo>
                    <a:pt x="95" y="20"/>
                  </a:lnTo>
                  <a:lnTo>
                    <a:pt x="50" y="46"/>
                  </a:lnTo>
                  <a:lnTo>
                    <a:pt x="25" y="49"/>
                  </a:lnTo>
                  <a:lnTo>
                    <a:pt x="26" y="61"/>
                  </a:lnTo>
                  <a:lnTo>
                    <a:pt x="39" y="62"/>
                  </a:lnTo>
                  <a:lnTo>
                    <a:pt x="24" y="62"/>
                  </a:lnTo>
                  <a:lnTo>
                    <a:pt x="31" y="67"/>
                  </a:lnTo>
                  <a:lnTo>
                    <a:pt x="20" y="73"/>
                  </a:lnTo>
                  <a:lnTo>
                    <a:pt x="33" y="78"/>
                  </a:lnTo>
                  <a:lnTo>
                    <a:pt x="0" y="84"/>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52" name="Freeform 137"/>
            <p:cNvSpPr>
              <a:spLocks noChangeAspect="1"/>
            </p:cNvSpPr>
            <p:nvPr/>
          </p:nvSpPr>
          <p:spPr bwMode="auto">
            <a:xfrm>
              <a:off x="11609258" y="1638963"/>
              <a:ext cx="72284" cy="41159"/>
            </a:xfrm>
            <a:custGeom>
              <a:avLst/>
              <a:gdLst/>
              <a:ahLst/>
              <a:cxnLst>
                <a:cxn ang="0">
                  <a:pos x="0" y="14"/>
                </a:cxn>
                <a:cxn ang="0">
                  <a:pos x="11" y="20"/>
                </a:cxn>
                <a:cxn ang="0">
                  <a:pos x="39" y="13"/>
                </a:cxn>
                <a:cxn ang="0">
                  <a:pos x="23" y="0"/>
                </a:cxn>
                <a:cxn ang="0">
                  <a:pos x="0" y="14"/>
                </a:cxn>
              </a:cxnLst>
              <a:rect l="0" t="0" r="r" b="b"/>
              <a:pathLst>
                <a:path w="40" h="21">
                  <a:moveTo>
                    <a:pt x="0" y="14"/>
                  </a:moveTo>
                  <a:lnTo>
                    <a:pt x="11" y="20"/>
                  </a:lnTo>
                  <a:lnTo>
                    <a:pt x="39" y="13"/>
                  </a:lnTo>
                  <a:lnTo>
                    <a:pt x="23" y="0"/>
                  </a:lnTo>
                  <a:lnTo>
                    <a:pt x="0" y="14"/>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53" name="Freeform 138"/>
            <p:cNvSpPr>
              <a:spLocks noChangeAspect="1"/>
            </p:cNvSpPr>
            <p:nvPr/>
          </p:nvSpPr>
          <p:spPr bwMode="auto">
            <a:xfrm>
              <a:off x="12269670" y="1717702"/>
              <a:ext cx="64070" cy="25053"/>
            </a:xfrm>
            <a:custGeom>
              <a:avLst/>
              <a:gdLst/>
              <a:ahLst/>
              <a:cxnLst>
                <a:cxn ang="0">
                  <a:pos x="0" y="0"/>
                </a:cxn>
                <a:cxn ang="0">
                  <a:pos x="16" y="9"/>
                </a:cxn>
                <a:cxn ang="0">
                  <a:pos x="11" y="12"/>
                </a:cxn>
                <a:cxn ang="0">
                  <a:pos x="24" y="12"/>
                </a:cxn>
                <a:cxn ang="0">
                  <a:pos x="35" y="6"/>
                </a:cxn>
                <a:cxn ang="0">
                  <a:pos x="0" y="0"/>
                </a:cxn>
              </a:cxnLst>
              <a:rect l="0" t="0" r="r" b="b"/>
              <a:pathLst>
                <a:path w="36" h="13">
                  <a:moveTo>
                    <a:pt x="0" y="0"/>
                  </a:moveTo>
                  <a:lnTo>
                    <a:pt x="16" y="9"/>
                  </a:lnTo>
                  <a:lnTo>
                    <a:pt x="11" y="12"/>
                  </a:lnTo>
                  <a:lnTo>
                    <a:pt x="24" y="12"/>
                  </a:lnTo>
                  <a:lnTo>
                    <a:pt x="35" y="6"/>
                  </a:lnTo>
                  <a:lnTo>
                    <a:pt x="0" y="0"/>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54" name="Freeform 139"/>
            <p:cNvSpPr>
              <a:spLocks noChangeAspect="1"/>
            </p:cNvSpPr>
            <p:nvPr/>
          </p:nvSpPr>
          <p:spPr bwMode="auto">
            <a:xfrm>
              <a:off x="12279527" y="1649700"/>
              <a:ext cx="149496" cy="71581"/>
            </a:xfrm>
            <a:custGeom>
              <a:avLst/>
              <a:gdLst/>
              <a:ahLst/>
              <a:cxnLst>
                <a:cxn ang="0">
                  <a:pos x="0" y="30"/>
                </a:cxn>
                <a:cxn ang="0">
                  <a:pos x="22" y="10"/>
                </a:cxn>
                <a:cxn ang="0">
                  <a:pos x="53" y="0"/>
                </a:cxn>
                <a:cxn ang="0">
                  <a:pos x="82" y="17"/>
                </a:cxn>
                <a:cxn ang="0">
                  <a:pos x="72" y="20"/>
                </a:cxn>
                <a:cxn ang="0">
                  <a:pos x="75" y="29"/>
                </a:cxn>
                <a:cxn ang="0">
                  <a:pos x="33" y="36"/>
                </a:cxn>
                <a:cxn ang="0">
                  <a:pos x="0" y="30"/>
                </a:cxn>
              </a:cxnLst>
              <a:rect l="0" t="0" r="r" b="b"/>
              <a:pathLst>
                <a:path w="83" h="37">
                  <a:moveTo>
                    <a:pt x="0" y="30"/>
                  </a:moveTo>
                  <a:lnTo>
                    <a:pt x="22" y="10"/>
                  </a:lnTo>
                  <a:lnTo>
                    <a:pt x="53" y="0"/>
                  </a:lnTo>
                  <a:lnTo>
                    <a:pt x="82" y="17"/>
                  </a:lnTo>
                  <a:lnTo>
                    <a:pt x="72" y="20"/>
                  </a:lnTo>
                  <a:lnTo>
                    <a:pt x="75" y="29"/>
                  </a:lnTo>
                  <a:lnTo>
                    <a:pt x="33" y="36"/>
                  </a:lnTo>
                  <a:lnTo>
                    <a:pt x="0" y="30"/>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55" name="Freeform 140"/>
            <p:cNvSpPr>
              <a:spLocks noChangeAspect="1"/>
            </p:cNvSpPr>
            <p:nvPr/>
          </p:nvSpPr>
          <p:spPr bwMode="auto">
            <a:xfrm>
              <a:off x="12310741" y="1710544"/>
              <a:ext cx="167567" cy="82318"/>
            </a:xfrm>
            <a:custGeom>
              <a:avLst/>
              <a:gdLst/>
              <a:ahLst/>
              <a:cxnLst>
                <a:cxn ang="0">
                  <a:pos x="0" y="18"/>
                </a:cxn>
                <a:cxn ang="0">
                  <a:pos x="17" y="20"/>
                </a:cxn>
                <a:cxn ang="0">
                  <a:pos x="29" y="35"/>
                </a:cxn>
                <a:cxn ang="0">
                  <a:pos x="39" y="31"/>
                </a:cxn>
                <a:cxn ang="0">
                  <a:pos x="76" y="42"/>
                </a:cxn>
                <a:cxn ang="0">
                  <a:pos x="90" y="37"/>
                </a:cxn>
                <a:cxn ang="0">
                  <a:pos x="80" y="26"/>
                </a:cxn>
                <a:cxn ang="0">
                  <a:pos x="87" y="29"/>
                </a:cxn>
                <a:cxn ang="0">
                  <a:pos x="93" y="12"/>
                </a:cxn>
                <a:cxn ang="0">
                  <a:pos x="73" y="4"/>
                </a:cxn>
                <a:cxn ang="0">
                  <a:pos x="53" y="16"/>
                </a:cxn>
                <a:cxn ang="0">
                  <a:pos x="69" y="10"/>
                </a:cxn>
                <a:cxn ang="0">
                  <a:pos x="59" y="0"/>
                </a:cxn>
                <a:cxn ang="0">
                  <a:pos x="27" y="4"/>
                </a:cxn>
                <a:cxn ang="0">
                  <a:pos x="0" y="18"/>
                </a:cxn>
              </a:cxnLst>
              <a:rect l="0" t="0" r="r" b="b"/>
              <a:pathLst>
                <a:path w="94" h="43">
                  <a:moveTo>
                    <a:pt x="0" y="18"/>
                  </a:moveTo>
                  <a:lnTo>
                    <a:pt x="17" y="20"/>
                  </a:lnTo>
                  <a:lnTo>
                    <a:pt x="29" y="35"/>
                  </a:lnTo>
                  <a:lnTo>
                    <a:pt x="39" y="31"/>
                  </a:lnTo>
                  <a:lnTo>
                    <a:pt x="76" y="42"/>
                  </a:lnTo>
                  <a:lnTo>
                    <a:pt x="90" y="37"/>
                  </a:lnTo>
                  <a:lnTo>
                    <a:pt x="80" y="26"/>
                  </a:lnTo>
                  <a:lnTo>
                    <a:pt x="87" y="29"/>
                  </a:lnTo>
                  <a:lnTo>
                    <a:pt x="93" y="12"/>
                  </a:lnTo>
                  <a:lnTo>
                    <a:pt x="73" y="4"/>
                  </a:lnTo>
                  <a:lnTo>
                    <a:pt x="53" y="16"/>
                  </a:lnTo>
                  <a:lnTo>
                    <a:pt x="69" y="10"/>
                  </a:lnTo>
                  <a:lnTo>
                    <a:pt x="59" y="0"/>
                  </a:lnTo>
                  <a:lnTo>
                    <a:pt x="27" y="4"/>
                  </a:lnTo>
                  <a:lnTo>
                    <a:pt x="0" y="18"/>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56" name="Freeform 141"/>
            <p:cNvSpPr>
              <a:spLocks noChangeAspect="1"/>
            </p:cNvSpPr>
            <p:nvPr/>
          </p:nvSpPr>
          <p:spPr bwMode="auto">
            <a:xfrm>
              <a:off x="12465165" y="1753492"/>
              <a:ext cx="137997" cy="85897"/>
            </a:xfrm>
            <a:custGeom>
              <a:avLst/>
              <a:gdLst/>
              <a:ahLst/>
              <a:cxnLst>
                <a:cxn ang="0">
                  <a:pos x="0" y="37"/>
                </a:cxn>
                <a:cxn ang="0">
                  <a:pos x="6" y="43"/>
                </a:cxn>
                <a:cxn ang="0">
                  <a:pos x="71" y="34"/>
                </a:cxn>
                <a:cxn ang="0">
                  <a:pos x="76" y="20"/>
                </a:cxn>
                <a:cxn ang="0">
                  <a:pos x="58" y="9"/>
                </a:cxn>
                <a:cxn ang="0">
                  <a:pos x="43" y="13"/>
                </a:cxn>
                <a:cxn ang="0">
                  <a:pos x="46" y="4"/>
                </a:cxn>
                <a:cxn ang="0">
                  <a:pos x="37" y="0"/>
                </a:cxn>
                <a:cxn ang="0">
                  <a:pos x="7" y="32"/>
                </a:cxn>
                <a:cxn ang="0">
                  <a:pos x="0" y="37"/>
                </a:cxn>
              </a:cxnLst>
              <a:rect l="0" t="0" r="r" b="b"/>
              <a:pathLst>
                <a:path w="77" h="44">
                  <a:moveTo>
                    <a:pt x="0" y="37"/>
                  </a:moveTo>
                  <a:lnTo>
                    <a:pt x="6" y="43"/>
                  </a:lnTo>
                  <a:lnTo>
                    <a:pt x="71" y="34"/>
                  </a:lnTo>
                  <a:lnTo>
                    <a:pt x="76" y="20"/>
                  </a:lnTo>
                  <a:lnTo>
                    <a:pt x="58" y="9"/>
                  </a:lnTo>
                  <a:lnTo>
                    <a:pt x="43" y="13"/>
                  </a:lnTo>
                  <a:lnTo>
                    <a:pt x="46" y="4"/>
                  </a:lnTo>
                  <a:lnTo>
                    <a:pt x="37" y="0"/>
                  </a:lnTo>
                  <a:lnTo>
                    <a:pt x="7" y="32"/>
                  </a:lnTo>
                  <a:lnTo>
                    <a:pt x="0" y="37"/>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57" name="Freeform 142"/>
            <p:cNvSpPr>
              <a:spLocks noChangeAspect="1"/>
            </p:cNvSpPr>
            <p:nvPr/>
          </p:nvSpPr>
          <p:spPr bwMode="auto">
            <a:xfrm>
              <a:off x="13324358" y="1930655"/>
              <a:ext cx="156067" cy="80529"/>
            </a:xfrm>
            <a:custGeom>
              <a:avLst/>
              <a:gdLst/>
              <a:ahLst/>
              <a:cxnLst>
                <a:cxn ang="0">
                  <a:pos x="0" y="22"/>
                </a:cxn>
                <a:cxn ang="0">
                  <a:pos x="17" y="2"/>
                </a:cxn>
                <a:cxn ang="0">
                  <a:pos x="29" y="0"/>
                </a:cxn>
                <a:cxn ang="0">
                  <a:pos x="49" y="15"/>
                </a:cxn>
                <a:cxn ang="0">
                  <a:pos x="52" y="4"/>
                </a:cxn>
                <a:cxn ang="0">
                  <a:pos x="74" y="13"/>
                </a:cxn>
                <a:cxn ang="0">
                  <a:pos x="72" y="28"/>
                </a:cxn>
                <a:cxn ang="0">
                  <a:pos x="86" y="33"/>
                </a:cxn>
                <a:cxn ang="0">
                  <a:pos x="41" y="36"/>
                </a:cxn>
                <a:cxn ang="0">
                  <a:pos x="39" y="29"/>
                </a:cxn>
                <a:cxn ang="0">
                  <a:pos x="31" y="40"/>
                </a:cxn>
                <a:cxn ang="0">
                  <a:pos x="0" y="22"/>
                </a:cxn>
              </a:cxnLst>
              <a:rect l="0" t="0" r="r" b="b"/>
              <a:pathLst>
                <a:path w="87" h="41">
                  <a:moveTo>
                    <a:pt x="0" y="22"/>
                  </a:moveTo>
                  <a:lnTo>
                    <a:pt x="17" y="2"/>
                  </a:lnTo>
                  <a:lnTo>
                    <a:pt x="29" y="0"/>
                  </a:lnTo>
                  <a:lnTo>
                    <a:pt x="49" y="15"/>
                  </a:lnTo>
                  <a:lnTo>
                    <a:pt x="52" y="4"/>
                  </a:lnTo>
                  <a:lnTo>
                    <a:pt x="74" y="13"/>
                  </a:lnTo>
                  <a:lnTo>
                    <a:pt x="72" y="28"/>
                  </a:lnTo>
                  <a:lnTo>
                    <a:pt x="86" y="33"/>
                  </a:lnTo>
                  <a:lnTo>
                    <a:pt x="41" y="36"/>
                  </a:lnTo>
                  <a:lnTo>
                    <a:pt x="39" y="29"/>
                  </a:lnTo>
                  <a:lnTo>
                    <a:pt x="31" y="40"/>
                  </a:lnTo>
                  <a:lnTo>
                    <a:pt x="0" y="22"/>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58" name="Freeform 143"/>
            <p:cNvSpPr>
              <a:spLocks noChangeAspect="1"/>
            </p:cNvSpPr>
            <p:nvPr/>
          </p:nvSpPr>
          <p:spPr bwMode="auto">
            <a:xfrm>
              <a:off x="13431141" y="1934234"/>
              <a:ext cx="96926" cy="55475"/>
            </a:xfrm>
            <a:custGeom>
              <a:avLst/>
              <a:gdLst/>
              <a:ahLst/>
              <a:cxnLst>
                <a:cxn ang="0">
                  <a:pos x="0" y="0"/>
                </a:cxn>
                <a:cxn ang="0">
                  <a:pos x="17" y="9"/>
                </a:cxn>
                <a:cxn ang="0">
                  <a:pos x="13" y="19"/>
                </a:cxn>
                <a:cxn ang="0">
                  <a:pos x="22" y="27"/>
                </a:cxn>
                <a:cxn ang="0">
                  <a:pos x="37" y="27"/>
                </a:cxn>
                <a:cxn ang="0">
                  <a:pos x="53" y="16"/>
                </a:cxn>
                <a:cxn ang="0">
                  <a:pos x="0" y="0"/>
                </a:cxn>
              </a:cxnLst>
              <a:rect l="0" t="0" r="r" b="b"/>
              <a:pathLst>
                <a:path w="54" h="28">
                  <a:moveTo>
                    <a:pt x="0" y="0"/>
                  </a:moveTo>
                  <a:lnTo>
                    <a:pt x="17" y="9"/>
                  </a:lnTo>
                  <a:lnTo>
                    <a:pt x="13" y="19"/>
                  </a:lnTo>
                  <a:lnTo>
                    <a:pt x="22" y="27"/>
                  </a:lnTo>
                  <a:lnTo>
                    <a:pt x="37" y="27"/>
                  </a:lnTo>
                  <a:lnTo>
                    <a:pt x="53" y="16"/>
                  </a:lnTo>
                  <a:lnTo>
                    <a:pt x="0" y="0"/>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59" name="Freeform 144"/>
            <p:cNvSpPr>
              <a:spLocks noChangeAspect="1"/>
            </p:cNvSpPr>
            <p:nvPr/>
          </p:nvSpPr>
          <p:spPr bwMode="auto">
            <a:xfrm>
              <a:off x="13442641" y="2850469"/>
              <a:ext cx="70641" cy="279165"/>
            </a:xfrm>
            <a:custGeom>
              <a:avLst/>
              <a:gdLst/>
              <a:ahLst/>
              <a:cxnLst>
                <a:cxn ang="0">
                  <a:pos x="0" y="36"/>
                </a:cxn>
                <a:cxn ang="0">
                  <a:pos x="6" y="53"/>
                </a:cxn>
                <a:cxn ang="0">
                  <a:pos x="6" y="142"/>
                </a:cxn>
                <a:cxn ang="0">
                  <a:pos x="13" y="131"/>
                </a:cxn>
                <a:cxn ang="0">
                  <a:pos x="24" y="138"/>
                </a:cxn>
                <a:cxn ang="0">
                  <a:pos x="11" y="114"/>
                </a:cxn>
                <a:cxn ang="0">
                  <a:pos x="18" y="89"/>
                </a:cxn>
                <a:cxn ang="0">
                  <a:pos x="39" y="97"/>
                </a:cxn>
                <a:cxn ang="0">
                  <a:pos x="19" y="50"/>
                </a:cxn>
                <a:cxn ang="0">
                  <a:pos x="13" y="0"/>
                </a:cxn>
                <a:cxn ang="0">
                  <a:pos x="0" y="36"/>
                </a:cxn>
              </a:cxnLst>
              <a:rect l="0" t="0" r="r" b="b"/>
              <a:pathLst>
                <a:path w="40" h="143">
                  <a:moveTo>
                    <a:pt x="0" y="36"/>
                  </a:moveTo>
                  <a:lnTo>
                    <a:pt x="6" y="53"/>
                  </a:lnTo>
                  <a:lnTo>
                    <a:pt x="6" y="142"/>
                  </a:lnTo>
                  <a:lnTo>
                    <a:pt x="13" y="131"/>
                  </a:lnTo>
                  <a:lnTo>
                    <a:pt x="24" y="138"/>
                  </a:lnTo>
                  <a:lnTo>
                    <a:pt x="11" y="114"/>
                  </a:lnTo>
                  <a:lnTo>
                    <a:pt x="18" y="89"/>
                  </a:lnTo>
                  <a:lnTo>
                    <a:pt x="39" y="97"/>
                  </a:lnTo>
                  <a:lnTo>
                    <a:pt x="19" y="50"/>
                  </a:lnTo>
                  <a:lnTo>
                    <a:pt x="13" y="0"/>
                  </a:lnTo>
                  <a:lnTo>
                    <a:pt x="0" y="36"/>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60" name="Freeform 145"/>
            <p:cNvSpPr>
              <a:spLocks noChangeAspect="1"/>
            </p:cNvSpPr>
            <p:nvPr/>
          </p:nvSpPr>
          <p:spPr bwMode="auto">
            <a:xfrm>
              <a:off x="13546138" y="1962866"/>
              <a:ext cx="108426" cy="41159"/>
            </a:xfrm>
            <a:custGeom>
              <a:avLst/>
              <a:gdLst/>
              <a:ahLst/>
              <a:cxnLst>
                <a:cxn ang="0">
                  <a:pos x="0" y="0"/>
                </a:cxn>
                <a:cxn ang="0">
                  <a:pos x="10" y="14"/>
                </a:cxn>
                <a:cxn ang="0">
                  <a:pos x="38" y="20"/>
                </a:cxn>
                <a:cxn ang="0">
                  <a:pos x="60" y="16"/>
                </a:cxn>
                <a:cxn ang="0">
                  <a:pos x="0" y="0"/>
                </a:cxn>
              </a:cxnLst>
              <a:rect l="0" t="0" r="r" b="b"/>
              <a:pathLst>
                <a:path w="61" h="21">
                  <a:moveTo>
                    <a:pt x="0" y="0"/>
                  </a:moveTo>
                  <a:lnTo>
                    <a:pt x="10" y="14"/>
                  </a:lnTo>
                  <a:lnTo>
                    <a:pt x="38" y="20"/>
                  </a:lnTo>
                  <a:lnTo>
                    <a:pt x="60" y="16"/>
                  </a:lnTo>
                  <a:lnTo>
                    <a:pt x="0" y="0"/>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61" name="Freeform 146"/>
            <p:cNvSpPr>
              <a:spLocks noChangeAspect="1"/>
            </p:cNvSpPr>
            <p:nvPr/>
          </p:nvSpPr>
          <p:spPr bwMode="auto">
            <a:xfrm>
              <a:off x="9956586" y="3199426"/>
              <a:ext cx="285850" cy="229059"/>
            </a:xfrm>
            <a:custGeom>
              <a:avLst/>
              <a:gdLst/>
              <a:ahLst/>
              <a:cxnLst>
                <a:cxn ang="0">
                  <a:pos x="0" y="10"/>
                </a:cxn>
                <a:cxn ang="0">
                  <a:pos x="5" y="29"/>
                </a:cxn>
                <a:cxn ang="0">
                  <a:pos x="38" y="31"/>
                </a:cxn>
                <a:cxn ang="0">
                  <a:pos x="24" y="62"/>
                </a:cxn>
                <a:cxn ang="0">
                  <a:pos x="24" y="99"/>
                </a:cxn>
                <a:cxn ang="0">
                  <a:pos x="48" y="116"/>
                </a:cxn>
                <a:cxn ang="0">
                  <a:pos x="94" y="105"/>
                </a:cxn>
                <a:cxn ang="0">
                  <a:pos x="120" y="77"/>
                </a:cxn>
                <a:cxn ang="0">
                  <a:pos x="115" y="66"/>
                </a:cxn>
                <a:cxn ang="0">
                  <a:pos x="129" y="45"/>
                </a:cxn>
                <a:cxn ang="0">
                  <a:pos x="158" y="29"/>
                </a:cxn>
                <a:cxn ang="0">
                  <a:pos x="159" y="20"/>
                </a:cxn>
                <a:cxn ang="0">
                  <a:pos x="140" y="18"/>
                </a:cxn>
                <a:cxn ang="0">
                  <a:pos x="136" y="16"/>
                </a:cxn>
                <a:cxn ang="0">
                  <a:pos x="95" y="4"/>
                </a:cxn>
                <a:cxn ang="0">
                  <a:pos x="14" y="0"/>
                </a:cxn>
                <a:cxn ang="0">
                  <a:pos x="0" y="10"/>
                </a:cxn>
              </a:cxnLst>
              <a:rect l="0" t="0" r="r" b="b"/>
              <a:pathLst>
                <a:path w="160" h="117">
                  <a:moveTo>
                    <a:pt x="0" y="10"/>
                  </a:moveTo>
                  <a:lnTo>
                    <a:pt x="5" y="29"/>
                  </a:lnTo>
                  <a:lnTo>
                    <a:pt x="38" y="31"/>
                  </a:lnTo>
                  <a:lnTo>
                    <a:pt x="24" y="62"/>
                  </a:lnTo>
                  <a:lnTo>
                    <a:pt x="24" y="99"/>
                  </a:lnTo>
                  <a:lnTo>
                    <a:pt x="48" y="116"/>
                  </a:lnTo>
                  <a:lnTo>
                    <a:pt x="94" y="105"/>
                  </a:lnTo>
                  <a:lnTo>
                    <a:pt x="120" y="77"/>
                  </a:lnTo>
                  <a:lnTo>
                    <a:pt x="115" y="66"/>
                  </a:lnTo>
                  <a:lnTo>
                    <a:pt x="129" y="45"/>
                  </a:lnTo>
                  <a:lnTo>
                    <a:pt x="158" y="29"/>
                  </a:lnTo>
                  <a:lnTo>
                    <a:pt x="159" y="20"/>
                  </a:lnTo>
                  <a:lnTo>
                    <a:pt x="140" y="18"/>
                  </a:lnTo>
                  <a:lnTo>
                    <a:pt x="136" y="16"/>
                  </a:lnTo>
                  <a:lnTo>
                    <a:pt x="95" y="4"/>
                  </a:lnTo>
                  <a:lnTo>
                    <a:pt x="14" y="0"/>
                  </a:lnTo>
                  <a:lnTo>
                    <a:pt x="0" y="10"/>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62" name="Freeform 147"/>
            <p:cNvSpPr>
              <a:spLocks noChangeAspect="1"/>
            </p:cNvSpPr>
            <p:nvPr/>
          </p:nvSpPr>
          <p:spPr bwMode="auto">
            <a:xfrm>
              <a:off x="8823043" y="4233770"/>
              <a:ext cx="98569" cy="102003"/>
            </a:xfrm>
            <a:custGeom>
              <a:avLst/>
              <a:gdLst/>
              <a:ahLst/>
              <a:cxnLst>
                <a:cxn ang="0">
                  <a:pos x="0" y="24"/>
                </a:cxn>
                <a:cxn ang="0">
                  <a:pos x="15" y="0"/>
                </a:cxn>
                <a:cxn ang="0">
                  <a:pos x="54" y="4"/>
                </a:cxn>
                <a:cxn ang="0">
                  <a:pos x="49" y="48"/>
                </a:cxn>
                <a:cxn ang="0">
                  <a:pos x="21" y="51"/>
                </a:cxn>
                <a:cxn ang="0">
                  <a:pos x="0" y="24"/>
                </a:cxn>
              </a:cxnLst>
              <a:rect l="0" t="0" r="r" b="b"/>
              <a:pathLst>
                <a:path w="55" h="52">
                  <a:moveTo>
                    <a:pt x="0" y="24"/>
                  </a:moveTo>
                  <a:lnTo>
                    <a:pt x="15" y="0"/>
                  </a:lnTo>
                  <a:lnTo>
                    <a:pt x="54" y="4"/>
                  </a:lnTo>
                  <a:lnTo>
                    <a:pt x="49" y="48"/>
                  </a:lnTo>
                  <a:lnTo>
                    <a:pt x="21" y="51"/>
                  </a:lnTo>
                  <a:lnTo>
                    <a:pt x="0" y="24"/>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63" name="Freeform 148"/>
            <p:cNvSpPr>
              <a:spLocks noChangeAspect="1"/>
            </p:cNvSpPr>
            <p:nvPr/>
          </p:nvSpPr>
          <p:spPr bwMode="auto">
            <a:xfrm>
              <a:off x="10414931" y="1717702"/>
              <a:ext cx="248065" cy="193268"/>
            </a:xfrm>
            <a:custGeom>
              <a:avLst/>
              <a:gdLst/>
              <a:ahLst/>
              <a:cxnLst>
                <a:cxn ang="0">
                  <a:pos x="0" y="12"/>
                </a:cxn>
                <a:cxn ang="0">
                  <a:pos x="1" y="24"/>
                </a:cxn>
                <a:cxn ang="0">
                  <a:pos x="15" y="24"/>
                </a:cxn>
                <a:cxn ang="0">
                  <a:pos x="10" y="30"/>
                </a:cxn>
                <a:cxn ang="0">
                  <a:pos x="22" y="33"/>
                </a:cxn>
                <a:cxn ang="0">
                  <a:pos x="7" y="33"/>
                </a:cxn>
                <a:cxn ang="0">
                  <a:pos x="32" y="43"/>
                </a:cxn>
                <a:cxn ang="0">
                  <a:pos x="22" y="47"/>
                </a:cxn>
                <a:cxn ang="0">
                  <a:pos x="29" y="55"/>
                </a:cxn>
                <a:cxn ang="0">
                  <a:pos x="51" y="50"/>
                </a:cxn>
                <a:cxn ang="0">
                  <a:pos x="50" y="40"/>
                </a:cxn>
                <a:cxn ang="0">
                  <a:pos x="60" y="36"/>
                </a:cxn>
                <a:cxn ang="0">
                  <a:pos x="62" y="47"/>
                </a:cxn>
                <a:cxn ang="0">
                  <a:pos x="75" y="40"/>
                </a:cxn>
                <a:cxn ang="0">
                  <a:pos x="73" y="47"/>
                </a:cxn>
                <a:cxn ang="0">
                  <a:pos x="85" y="48"/>
                </a:cxn>
                <a:cxn ang="0">
                  <a:pos x="38" y="59"/>
                </a:cxn>
                <a:cxn ang="0">
                  <a:pos x="40" y="68"/>
                </a:cxn>
                <a:cxn ang="0">
                  <a:pos x="79" y="62"/>
                </a:cxn>
                <a:cxn ang="0">
                  <a:pos x="53" y="69"/>
                </a:cxn>
                <a:cxn ang="0">
                  <a:pos x="68" y="74"/>
                </a:cxn>
                <a:cxn ang="0">
                  <a:pos x="41" y="78"/>
                </a:cxn>
                <a:cxn ang="0">
                  <a:pos x="81" y="98"/>
                </a:cxn>
                <a:cxn ang="0">
                  <a:pos x="106" y="47"/>
                </a:cxn>
                <a:cxn ang="0">
                  <a:pos x="137" y="35"/>
                </a:cxn>
                <a:cxn ang="0">
                  <a:pos x="103" y="27"/>
                </a:cxn>
                <a:cxn ang="0">
                  <a:pos x="99" y="14"/>
                </a:cxn>
                <a:cxn ang="0">
                  <a:pos x="89" y="21"/>
                </a:cxn>
                <a:cxn ang="0">
                  <a:pos x="93" y="9"/>
                </a:cxn>
                <a:cxn ang="0">
                  <a:pos x="71" y="0"/>
                </a:cxn>
                <a:cxn ang="0">
                  <a:pos x="63" y="9"/>
                </a:cxn>
                <a:cxn ang="0">
                  <a:pos x="73" y="33"/>
                </a:cxn>
                <a:cxn ang="0">
                  <a:pos x="49" y="9"/>
                </a:cxn>
                <a:cxn ang="0">
                  <a:pos x="40" y="14"/>
                </a:cxn>
                <a:cxn ang="0">
                  <a:pos x="45" y="26"/>
                </a:cxn>
                <a:cxn ang="0">
                  <a:pos x="21" y="15"/>
                </a:cxn>
                <a:cxn ang="0">
                  <a:pos x="38" y="8"/>
                </a:cxn>
                <a:cxn ang="0">
                  <a:pos x="0" y="12"/>
                </a:cxn>
              </a:cxnLst>
              <a:rect l="0" t="0" r="r" b="b"/>
              <a:pathLst>
                <a:path w="138" h="99">
                  <a:moveTo>
                    <a:pt x="0" y="12"/>
                  </a:moveTo>
                  <a:lnTo>
                    <a:pt x="1" y="24"/>
                  </a:lnTo>
                  <a:lnTo>
                    <a:pt x="15" y="24"/>
                  </a:lnTo>
                  <a:lnTo>
                    <a:pt x="10" y="30"/>
                  </a:lnTo>
                  <a:lnTo>
                    <a:pt x="22" y="33"/>
                  </a:lnTo>
                  <a:lnTo>
                    <a:pt x="7" y="33"/>
                  </a:lnTo>
                  <a:lnTo>
                    <a:pt x="32" y="43"/>
                  </a:lnTo>
                  <a:lnTo>
                    <a:pt x="22" y="47"/>
                  </a:lnTo>
                  <a:lnTo>
                    <a:pt x="29" y="55"/>
                  </a:lnTo>
                  <a:lnTo>
                    <a:pt x="51" y="50"/>
                  </a:lnTo>
                  <a:lnTo>
                    <a:pt x="50" y="40"/>
                  </a:lnTo>
                  <a:lnTo>
                    <a:pt x="60" y="36"/>
                  </a:lnTo>
                  <a:lnTo>
                    <a:pt x="62" y="47"/>
                  </a:lnTo>
                  <a:lnTo>
                    <a:pt x="75" y="40"/>
                  </a:lnTo>
                  <a:lnTo>
                    <a:pt x="73" y="47"/>
                  </a:lnTo>
                  <a:lnTo>
                    <a:pt x="85" y="48"/>
                  </a:lnTo>
                  <a:lnTo>
                    <a:pt x="38" y="59"/>
                  </a:lnTo>
                  <a:lnTo>
                    <a:pt x="40" y="68"/>
                  </a:lnTo>
                  <a:lnTo>
                    <a:pt x="79" y="62"/>
                  </a:lnTo>
                  <a:lnTo>
                    <a:pt x="53" y="69"/>
                  </a:lnTo>
                  <a:lnTo>
                    <a:pt x="68" y="74"/>
                  </a:lnTo>
                  <a:lnTo>
                    <a:pt x="41" y="78"/>
                  </a:lnTo>
                  <a:lnTo>
                    <a:pt x="81" y="98"/>
                  </a:lnTo>
                  <a:lnTo>
                    <a:pt x="106" y="47"/>
                  </a:lnTo>
                  <a:lnTo>
                    <a:pt x="137" y="35"/>
                  </a:lnTo>
                  <a:lnTo>
                    <a:pt x="103" y="27"/>
                  </a:lnTo>
                  <a:lnTo>
                    <a:pt x="99" y="14"/>
                  </a:lnTo>
                  <a:lnTo>
                    <a:pt x="89" y="21"/>
                  </a:lnTo>
                  <a:lnTo>
                    <a:pt x="93" y="9"/>
                  </a:lnTo>
                  <a:lnTo>
                    <a:pt x="71" y="0"/>
                  </a:lnTo>
                  <a:lnTo>
                    <a:pt x="63" y="9"/>
                  </a:lnTo>
                  <a:lnTo>
                    <a:pt x="73" y="33"/>
                  </a:lnTo>
                  <a:lnTo>
                    <a:pt x="49" y="9"/>
                  </a:lnTo>
                  <a:lnTo>
                    <a:pt x="40" y="14"/>
                  </a:lnTo>
                  <a:lnTo>
                    <a:pt x="45" y="26"/>
                  </a:lnTo>
                  <a:lnTo>
                    <a:pt x="21" y="15"/>
                  </a:lnTo>
                  <a:lnTo>
                    <a:pt x="38" y="8"/>
                  </a:lnTo>
                  <a:lnTo>
                    <a:pt x="0" y="12"/>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64" name="Freeform 149"/>
            <p:cNvSpPr>
              <a:spLocks noChangeAspect="1"/>
            </p:cNvSpPr>
            <p:nvPr/>
          </p:nvSpPr>
          <p:spPr bwMode="auto">
            <a:xfrm>
              <a:off x="10572642" y="1690859"/>
              <a:ext cx="221780" cy="80529"/>
            </a:xfrm>
            <a:custGeom>
              <a:avLst/>
              <a:gdLst/>
              <a:ahLst/>
              <a:cxnLst>
                <a:cxn ang="0">
                  <a:pos x="0" y="11"/>
                </a:cxn>
                <a:cxn ang="0">
                  <a:pos x="18" y="15"/>
                </a:cxn>
                <a:cxn ang="0">
                  <a:pos x="6" y="20"/>
                </a:cxn>
                <a:cxn ang="0">
                  <a:pos x="11" y="23"/>
                </a:cxn>
                <a:cxn ang="0">
                  <a:pos x="57" y="22"/>
                </a:cxn>
                <a:cxn ang="0">
                  <a:pos x="27" y="28"/>
                </a:cxn>
                <a:cxn ang="0">
                  <a:pos x="74" y="41"/>
                </a:cxn>
                <a:cxn ang="0">
                  <a:pos x="104" y="34"/>
                </a:cxn>
                <a:cxn ang="0">
                  <a:pos x="123" y="20"/>
                </a:cxn>
                <a:cxn ang="0">
                  <a:pos x="118" y="13"/>
                </a:cxn>
                <a:cxn ang="0">
                  <a:pos x="89" y="13"/>
                </a:cxn>
                <a:cxn ang="0">
                  <a:pos x="93" y="5"/>
                </a:cxn>
                <a:cxn ang="0">
                  <a:pos x="70" y="13"/>
                </a:cxn>
                <a:cxn ang="0">
                  <a:pos x="67" y="0"/>
                </a:cxn>
                <a:cxn ang="0">
                  <a:pos x="61" y="17"/>
                </a:cxn>
                <a:cxn ang="0">
                  <a:pos x="27" y="0"/>
                </a:cxn>
                <a:cxn ang="0">
                  <a:pos x="29" y="10"/>
                </a:cxn>
                <a:cxn ang="0">
                  <a:pos x="19" y="5"/>
                </a:cxn>
                <a:cxn ang="0">
                  <a:pos x="23" y="15"/>
                </a:cxn>
                <a:cxn ang="0">
                  <a:pos x="0" y="11"/>
                </a:cxn>
              </a:cxnLst>
              <a:rect l="0" t="0" r="r" b="b"/>
              <a:pathLst>
                <a:path w="124" h="42">
                  <a:moveTo>
                    <a:pt x="0" y="11"/>
                  </a:moveTo>
                  <a:lnTo>
                    <a:pt x="18" y="15"/>
                  </a:lnTo>
                  <a:lnTo>
                    <a:pt x="6" y="20"/>
                  </a:lnTo>
                  <a:lnTo>
                    <a:pt x="11" y="23"/>
                  </a:lnTo>
                  <a:lnTo>
                    <a:pt x="57" y="22"/>
                  </a:lnTo>
                  <a:lnTo>
                    <a:pt x="27" y="28"/>
                  </a:lnTo>
                  <a:lnTo>
                    <a:pt x="74" y="41"/>
                  </a:lnTo>
                  <a:lnTo>
                    <a:pt x="104" y="34"/>
                  </a:lnTo>
                  <a:lnTo>
                    <a:pt x="123" y="20"/>
                  </a:lnTo>
                  <a:lnTo>
                    <a:pt x="118" y="13"/>
                  </a:lnTo>
                  <a:lnTo>
                    <a:pt x="89" y="13"/>
                  </a:lnTo>
                  <a:lnTo>
                    <a:pt x="93" y="5"/>
                  </a:lnTo>
                  <a:lnTo>
                    <a:pt x="70" y="13"/>
                  </a:lnTo>
                  <a:lnTo>
                    <a:pt x="67" y="0"/>
                  </a:lnTo>
                  <a:lnTo>
                    <a:pt x="61" y="17"/>
                  </a:lnTo>
                  <a:lnTo>
                    <a:pt x="27" y="0"/>
                  </a:lnTo>
                  <a:lnTo>
                    <a:pt x="29" y="10"/>
                  </a:lnTo>
                  <a:lnTo>
                    <a:pt x="19" y="5"/>
                  </a:lnTo>
                  <a:lnTo>
                    <a:pt x="23" y="15"/>
                  </a:lnTo>
                  <a:lnTo>
                    <a:pt x="0" y="11"/>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65" name="Freeform 150"/>
            <p:cNvSpPr>
              <a:spLocks noChangeAspect="1"/>
            </p:cNvSpPr>
            <p:nvPr/>
          </p:nvSpPr>
          <p:spPr bwMode="auto">
            <a:xfrm>
              <a:off x="10648211" y="1821494"/>
              <a:ext cx="96926" cy="53686"/>
            </a:xfrm>
            <a:custGeom>
              <a:avLst/>
              <a:gdLst/>
              <a:ahLst/>
              <a:cxnLst>
                <a:cxn ang="0">
                  <a:pos x="0" y="22"/>
                </a:cxn>
                <a:cxn ang="0">
                  <a:pos x="5" y="8"/>
                </a:cxn>
                <a:cxn ang="0">
                  <a:pos x="27" y="0"/>
                </a:cxn>
                <a:cxn ang="0">
                  <a:pos x="30" y="8"/>
                </a:cxn>
                <a:cxn ang="0">
                  <a:pos x="53" y="14"/>
                </a:cxn>
                <a:cxn ang="0">
                  <a:pos x="21" y="27"/>
                </a:cxn>
                <a:cxn ang="0">
                  <a:pos x="27" y="20"/>
                </a:cxn>
                <a:cxn ang="0">
                  <a:pos x="0" y="22"/>
                </a:cxn>
              </a:cxnLst>
              <a:rect l="0" t="0" r="r" b="b"/>
              <a:pathLst>
                <a:path w="54" h="28">
                  <a:moveTo>
                    <a:pt x="0" y="22"/>
                  </a:moveTo>
                  <a:lnTo>
                    <a:pt x="5" y="8"/>
                  </a:lnTo>
                  <a:lnTo>
                    <a:pt x="27" y="0"/>
                  </a:lnTo>
                  <a:lnTo>
                    <a:pt x="30" y="8"/>
                  </a:lnTo>
                  <a:lnTo>
                    <a:pt x="53" y="14"/>
                  </a:lnTo>
                  <a:lnTo>
                    <a:pt x="21" y="27"/>
                  </a:lnTo>
                  <a:lnTo>
                    <a:pt x="27" y="20"/>
                  </a:lnTo>
                  <a:lnTo>
                    <a:pt x="0" y="22"/>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66" name="Freeform 151"/>
            <p:cNvSpPr>
              <a:spLocks noChangeAspect="1"/>
            </p:cNvSpPr>
            <p:nvPr/>
          </p:nvSpPr>
          <p:spPr bwMode="auto">
            <a:xfrm>
              <a:off x="10424788" y="2274243"/>
              <a:ext cx="298992" cy="540436"/>
            </a:xfrm>
            <a:custGeom>
              <a:avLst/>
              <a:gdLst/>
              <a:ahLst/>
              <a:cxnLst>
                <a:cxn ang="0">
                  <a:pos x="0" y="207"/>
                </a:cxn>
                <a:cxn ang="0">
                  <a:pos x="7" y="239"/>
                </a:cxn>
                <a:cxn ang="0">
                  <a:pos x="22" y="254"/>
                </a:cxn>
                <a:cxn ang="0">
                  <a:pos x="21" y="276"/>
                </a:cxn>
                <a:cxn ang="0">
                  <a:pos x="61" y="261"/>
                </a:cxn>
                <a:cxn ang="0">
                  <a:pos x="71" y="217"/>
                </a:cxn>
                <a:cxn ang="0">
                  <a:pos x="63" y="216"/>
                </a:cxn>
                <a:cxn ang="0">
                  <a:pos x="94" y="202"/>
                </a:cxn>
                <a:cxn ang="0">
                  <a:pos x="65" y="199"/>
                </a:cxn>
                <a:cxn ang="0">
                  <a:pos x="86" y="202"/>
                </a:cxn>
                <a:cxn ang="0">
                  <a:pos x="98" y="191"/>
                </a:cxn>
                <a:cxn ang="0">
                  <a:pos x="80" y="177"/>
                </a:cxn>
                <a:cxn ang="0">
                  <a:pos x="64" y="186"/>
                </a:cxn>
                <a:cxn ang="0">
                  <a:pos x="77" y="178"/>
                </a:cxn>
                <a:cxn ang="0">
                  <a:pos x="78" y="138"/>
                </a:cxn>
                <a:cxn ang="0">
                  <a:pos x="134" y="101"/>
                </a:cxn>
                <a:cxn ang="0">
                  <a:pos x="130" y="92"/>
                </a:cxn>
                <a:cxn ang="0">
                  <a:pos x="139" y="73"/>
                </a:cxn>
                <a:cxn ang="0">
                  <a:pos x="166" y="67"/>
                </a:cxn>
                <a:cxn ang="0">
                  <a:pos x="159" y="23"/>
                </a:cxn>
                <a:cxn ang="0">
                  <a:pos x="121" y="0"/>
                </a:cxn>
                <a:cxn ang="0">
                  <a:pos x="115" y="0"/>
                </a:cxn>
                <a:cxn ang="0">
                  <a:pos x="115" y="14"/>
                </a:cxn>
                <a:cxn ang="0">
                  <a:pos x="91" y="11"/>
                </a:cxn>
                <a:cxn ang="0">
                  <a:pos x="86" y="23"/>
                </a:cxn>
                <a:cxn ang="0">
                  <a:pos x="70" y="26"/>
                </a:cxn>
                <a:cxn ang="0">
                  <a:pos x="66" y="44"/>
                </a:cxn>
                <a:cxn ang="0">
                  <a:pos x="44" y="65"/>
                </a:cxn>
                <a:cxn ang="0">
                  <a:pos x="33" y="95"/>
                </a:cxn>
                <a:cxn ang="0">
                  <a:pos x="38" y="107"/>
                </a:cxn>
                <a:cxn ang="0">
                  <a:pos x="15" y="116"/>
                </a:cxn>
                <a:cxn ang="0">
                  <a:pos x="12" y="155"/>
                </a:cxn>
                <a:cxn ang="0">
                  <a:pos x="20" y="163"/>
                </a:cxn>
                <a:cxn ang="0">
                  <a:pos x="12" y="170"/>
                </a:cxn>
                <a:cxn ang="0">
                  <a:pos x="16" y="188"/>
                </a:cxn>
                <a:cxn ang="0">
                  <a:pos x="0" y="207"/>
                </a:cxn>
              </a:cxnLst>
              <a:rect l="0" t="0" r="r" b="b"/>
              <a:pathLst>
                <a:path w="167" h="277">
                  <a:moveTo>
                    <a:pt x="0" y="207"/>
                  </a:moveTo>
                  <a:lnTo>
                    <a:pt x="7" y="239"/>
                  </a:lnTo>
                  <a:lnTo>
                    <a:pt x="22" y="254"/>
                  </a:lnTo>
                  <a:lnTo>
                    <a:pt x="21" y="276"/>
                  </a:lnTo>
                  <a:lnTo>
                    <a:pt x="61" y="261"/>
                  </a:lnTo>
                  <a:lnTo>
                    <a:pt x="71" y="217"/>
                  </a:lnTo>
                  <a:lnTo>
                    <a:pt x="63" y="216"/>
                  </a:lnTo>
                  <a:lnTo>
                    <a:pt x="94" y="202"/>
                  </a:lnTo>
                  <a:lnTo>
                    <a:pt x="65" y="199"/>
                  </a:lnTo>
                  <a:lnTo>
                    <a:pt x="86" y="202"/>
                  </a:lnTo>
                  <a:lnTo>
                    <a:pt x="98" y="191"/>
                  </a:lnTo>
                  <a:lnTo>
                    <a:pt x="80" y="177"/>
                  </a:lnTo>
                  <a:lnTo>
                    <a:pt x="64" y="186"/>
                  </a:lnTo>
                  <a:lnTo>
                    <a:pt x="77" y="178"/>
                  </a:lnTo>
                  <a:lnTo>
                    <a:pt x="78" y="138"/>
                  </a:lnTo>
                  <a:lnTo>
                    <a:pt x="134" y="101"/>
                  </a:lnTo>
                  <a:lnTo>
                    <a:pt x="130" y="92"/>
                  </a:lnTo>
                  <a:lnTo>
                    <a:pt x="139" y="73"/>
                  </a:lnTo>
                  <a:lnTo>
                    <a:pt x="166" y="67"/>
                  </a:lnTo>
                  <a:lnTo>
                    <a:pt x="159" y="23"/>
                  </a:lnTo>
                  <a:lnTo>
                    <a:pt x="121" y="0"/>
                  </a:lnTo>
                  <a:lnTo>
                    <a:pt x="115" y="0"/>
                  </a:lnTo>
                  <a:lnTo>
                    <a:pt x="115" y="14"/>
                  </a:lnTo>
                  <a:lnTo>
                    <a:pt x="91" y="11"/>
                  </a:lnTo>
                  <a:lnTo>
                    <a:pt x="86" y="23"/>
                  </a:lnTo>
                  <a:lnTo>
                    <a:pt x="70" y="26"/>
                  </a:lnTo>
                  <a:lnTo>
                    <a:pt x="66" y="44"/>
                  </a:lnTo>
                  <a:lnTo>
                    <a:pt x="44" y="65"/>
                  </a:lnTo>
                  <a:lnTo>
                    <a:pt x="33" y="95"/>
                  </a:lnTo>
                  <a:lnTo>
                    <a:pt x="38" y="107"/>
                  </a:lnTo>
                  <a:lnTo>
                    <a:pt x="15" y="116"/>
                  </a:lnTo>
                  <a:lnTo>
                    <a:pt x="12" y="155"/>
                  </a:lnTo>
                  <a:lnTo>
                    <a:pt x="20" y="163"/>
                  </a:lnTo>
                  <a:lnTo>
                    <a:pt x="12" y="170"/>
                  </a:lnTo>
                  <a:lnTo>
                    <a:pt x="16" y="188"/>
                  </a:lnTo>
                  <a:lnTo>
                    <a:pt x="0" y="207"/>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67" name="Freeform 152"/>
            <p:cNvSpPr>
              <a:spLocks noChangeAspect="1"/>
            </p:cNvSpPr>
            <p:nvPr/>
          </p:nvSpPr>
          <p:spPr bwMode="auto">
            <a:xfrm>
              <a:off x="10304863" y="3072370"/>
              <a:ext cx="103497" cy="59054"/>
            </a:xfrm>
            <a:custGeom>
              <a:avLst/>
              <a:gdLst/>
              <a:ahLst/>
              <a:cxnLst>
                <a:cxn ang="0">
                  <a:pos x="0" y="19"/>
                </a:cxn>
                <a:cxn ang="0">
                  <a:pos x="14" y="29"/>
                </a:cxn>
                <a:cxn ang="0">
                  <a:pos x="32" y="20"/>
                </a:cxn>
                <a:cxn ang="0">
                  <a:pos x="39" y="28"/>
                </a:cxn>
                <a:cxn ang="0">
                  <a:pos x="57" y="13"/>
                </a:cxn>
                <a:cxn ang="0">
                  <a:pos x="46" y="11"/>
                </a:cxn>
                <a:cxn ang="0">
                  <a:pos x="46" y="4"/>
                </a:cxn>
                <a:cxn ang="0">
                  <a:pos x="44" y="2"/>
                </a:cxn>
                <a:cxn ang="0">
                  <a:pos x="19" y="0"/>
                </a:cxn>
                <a:cxn ang="0">
                  <a:pos x="0" y="19"/>
                </a:cxn>
              </a:cxnLst>
              <a:rect l="0" t="0" r="r" b="b"/>
              <a:pathLst>
                <a:path w="58" h="30">
                  <a:moveTo>
                    <a:pt x="0" y="19"/>
                  </a:moveTo>
                  <a:lnTo>
                    <a:pt x="14" y="29"/>
                  </a:lnTo>
                  <a:lnTo>
                    <a:pt x="32" y="20"/>
                  </a:lnTo>
                  <a:lnTo>
                    <a:pt x="39" y="28"/>
                  </a:lnTo>
                  <a:lnTo>
                    <a:pt x="57" y="13"/>
                  </a:lnTo>
                  <a:lnTo>
                    <a:pt x="46" y="11"/>
                  </a:lnTo>
                  <a:lnTo>
                    <a:pt x="46" y="4"/>
                  </a:lnTo>
                  <a:lnTo>
                    <a:pt x="44" y="2"/>
                  </a:lnTo>
                  <a:lnTo>
                    <a:pt x="19" y="0"/>
                  </a:lnTo>
                  <a:lnTo>
                    <a:pt x="0" y="19"/>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68" name="Freeform 153"/>
            <p:cNvSpPr>
              <a:spLocks noChangeAspect="1"/>
            </p:cNvSpPr>
            <p:nvPr/>
          </p:nvSpPr>
          <p:spPr bwMode="auto">
            <a:xfrm>
              <a:off x="10984988" y="3392694"/>
              <a:ext cx="165924" cy="143162"/>
            </a:xfrm>
            <a:custGeom>
              <a:avLst/>
              <a:gdLst/>
              <a:ahLst/>
              <a:cxnLst>
                <a:cxn ang="0">
                  <a:pos x="0" y="66"/>
                </a:cxn>
                <a:cxn ang="0">
                  <a:pos x="2" y="59"/>
                </a:cxn>
                <a:cxn ang="0">
                  <a:pos x="15" y="43"/>
                </a:cxn>
                <a:cxn ang="0">
                  <a:pos x="8" y="37"/>
                </a:cxn>
                <a:cxn ang="0">
                  <a:pos x="7" y="18"/>
                </a:cxn>
                <a:cxn ang="0">
                  <a:pos x="15" y="4"/>
                </a:cxn>
                <a:cxn ang="0">
                  <a:pos x="92" y="0"/>
                </a:cxn>
                <a:cxn ang="0">
                  <a:pos x="78" y="11"/>
                </a:cxn>
                <a:cxn ang="0">
                  <a:pos x="73" y="40"/>
                </a:cxn>
                <a:cxn ang="0">
                  <a:pos x="41" y="56"/>
                </a:cxn>
                <a:cxn ang="0">
                  <a:pos x="13" y="72"/>
                </a:cxn>
                <a:cxn ang="0">
                  <a:pos x="0" y="66"/>
                </a:cxn>
              </a:cxnLst>
              <a:rect l="0" t="0" r="r" b="b"/>
              <a:pathLst>
                <a:path w="93" h="73">
                  <a:moveTo>
                    <a:pt x="0" y="66"/>
                  </a:moveTo>
                  <a:lnTo>
                    <a:pt x="2" y="59"/>
                  </a:lnTo>
                  <a:lnTo>
                    <a:pt x="15" y="43"/>
                  </a:lnTo>
                  <a:lnTo>
                    <a:pt x="8" y="37"/>
                  </a:lnTo>
                  <a:lnTo>
                    <a:pt x="7" y="18"/>
                  </a:lnTo>
                  <a:lnTo>
                    <a:pt x="15" y="4"/>
                  </a:lnTo>
                  <a:lnTo>
                    <a:pt x="92" y="0"/>
                  </a:lnTo>
                  <a:lnTo>
                    <a:pt x="78" y="11"/>
                  </a:lnTo>
                  <a:lnTo>
                    <a:pt x="73" y="40"/>
                  </a:lnTo>
                  <a:lnTo>
                    <a:pt x="41" y="56"/>
                  </a:lnTo>
                  <a:lnTo>
                    <a:pt x="13" y="72"/>
                  </a:lnTo>
                  <a:lnTo>
                    <a:pt x="0" y="66"/>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69" name="Freeform 154"/>
            <p:cNvSpPr>
              <a:spLocks noChangeAspect="1"/>
            </p:cNvSpPr>
            <p:nvPr/>
          </p:nvSpPr>
          <p:spPr bwMode="auto">
            <a:xfrm>
              <a:off x="12420809" y="3849023"/>
              <a:ext cx="183995" cy="391905"/>
            </a:xfrm>
            <a:custGeom>
              <a:avLst/>
              <a:gdLst/>
              <a:ahLst/>
              <a:cxnLst>
                <a:cxn ang="0">
                  <a:pos x="0" y="32"/>
                </a:cxn>
                <a:cxn ang="0">
                  <a:pos x="7" y="16"/>
                </a:cxn>
                <a:cxn ang="0">
                  <a:pos x="35" y="0"/>
                </a:cxn>
                <a:cxn ang="0">
                  <a:pos x="47" y="16"/>
                </a:cxn>
                <a:cxn ang="0">
                  <a:pos x="43" y="42"/>
                </a:cxn>
                <a:cxn ang="0">
                  <a:pos x="76" y="31"/>
                </a:cxn>
                <a:cxn ang="0">
                  <a:pos x="89" y="42"/>
                </a:cxn>
                <a:cxn ang="0">
                  <a:pos x="102" y="69"/>
                </a:cxn>
                <a:cxn ang="0">
                  <a:pos x="98" y="86"/>
                </a:cxn>
                <a:cxn ang="0">
                  <a:pos x="73" y="85"/>
                </a:cxn>
                <a:cxn ang="0">
                  <a:pos x="64" y="92"/>
                </a:cxn>
                <a:cxn ang="0">
                  <a:pos x="69" y="120"/>
                </a:cxn>
                <a:cxn ang="0">
                  <a:pos x="35" y="96"/>
                </a:cxn>
                <a:cxn ang="0">
                  <a:pos x="22" y="139"/>
                </a:cxn>
                <a:cxn ang="0">
                  <a:pos x="37" y="178"/>
                </a:cxn>
                <a:cxn ang="0">
                  <a:pos x="60" y="192"/>
                </a:cxn>
                <a:cxn ang="0">
                  <a:pos x="48" y="200"/>
                </a:cxn>
                <a:cxn ang="0">
                  <a:pos x="45" y="188"/>
                </a:cxn>
                <a:cxn ang="0">
                  <a:pos x="35" y="188"/>
                </a:cxn>
                <a:cxn ang="0">
                  <a:pos x="10" y="166"/>
                </a:cxn>
                <a:cxn ang="0">
                  <a:pos x="14" y="141"/>
                </a:cxn>
                <a:cxn ang="0">
                  <a:pos x="28" y="117"/>
                </a:cxn>
                <a:cxn ang="0">
                  <a:pos x="9" y="79"/>
                </a:cxn>
                <a:cxn ang="0">
                  <a:pos x="15" y="61"/>
                </a:cxn>
                <a:cxn ang="0">
                  <a:pos x="0" y="32"/>
                </a:cxn>
              </a:cxnLst>
              <a:rect l="0" t="0" r="r" b="b"/>
              <a:pathLst>
                <a:path w="103" h="201">
                  <a:moveTo>
                    <a:pt x="0" y="32"/>
                  </a:moveTo>
                  <a:lnTo>
                    <a:pt x="7" y="16"/>
                  </a:lnTo>
                  <a:lnTo>
                    <a:pt x="35" y="0"/>
                  </a:lnTo>
                  <a:lnTo>
                    <a:pt x="47" y="16"/>
                  </a:lnTo>
                  <a:lnTo>
                    <a:pt x="43" y="42"/>
                  </a:lnTo>
                  <a:lnTo>
                    <a:pt x="76" y="31"/>
                  </a:lnTo>
                  <a:lnTo>
                    <a:pt x="89" y="42"/>
                  </a:lnTo>
                  <a:lnTo>
                    <a:pt x="102" y="69"/>
                  </a:lnTo>
                  <a:lnTo>
                    <a:pt x="98" y="86"/>
                  </a:lnTo>
                  <a:lnTo>
                    <a:pt x="73" y="85"/>
                  </a:lnTo>
                  <a:lnTo>
                    <a:pt x="64" y="92"/>
                  </a:lnTo>
                  <a:lnTo>
                    <a:pt x="69" y="120"/>
                  </a:lnTo>
                  <a:lnTo>
                    <a:pt x="35" y="96"/>
                  </a:lnTo>
                  <a:lnTo>
                    <a:pt x="22" y="139"/>
                  </a:lnTo>
                  <a:lnTo>
                    <a:pt x="37" y="178"/>
                  </a:lnTo>
                  <a:lnTo>
                    <a:pt x="60" y="192"/>
                  </a:lnTo>
                  <a:lnTo>
                    <a:pt x="48" y="200"/>
                  </a:lnTo>
                  <a:lnTo>
                    <a:pt x="45" y="188"/>
                  </a:lnTo>
                  <a:lnTo>
                    <a:pt x="35" y="188"/>
                  </a:lnTo>
                  <a:lnTo>
                    <a:pt x="10" y="166"/>
                  </a:lnTo>
                  <a:lnTo>
                    <a:pt x="14" y="141"/>
                  </a:lnTo>
                  <a:lnTo>
                    <a:pt x="28" y="117"/>
                  </a:lnTo>
                  <a:lnTo>
                    <a:pt x="9" y="79"/>
                  </a:lnTo>
                  <a:lnTo>
                    <a:pt x="15" y="61"/>
                  </a:lnTo>
                  <a:lnTo>
                    <a:pt x="0" y="32"/>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70" name="Freeform 155"/>
            <p:cNvSpPr>
              <a:spLocks noChangeAspect="1"/>
            </p:cNvSpPr>
            <p:nvPr/>
          </p:nvSpPr>
          <p:spPr bwMode="auto">
            <a:xfrm>
              <a:off x="8732688" y="4108503"/>
              <a:ext cx="26285" cy="19685"/>
            </a:xfrm>
            <a:custGeom>
              <a:avLst/>
              <a:gdLst/>
              <a:ahLst/>
              <a:cxnLst>
                <a:cxn ang="0">
                  <a:pos x="0" y="9"/>
                </a:cxn>
                <a:cxn ang="0">
                  <a:pos x="13" y="8"/>
                </a:cxn>
                <a:cxn ang="0">
                  <a:pos x="13" y="0"/>
                </a:cxn>
                <a:cxn ang="0">
                  <a:pos x="0" y="9"/>
                </a:cxn>
              </a:cxnLst>
              <a:rect l="0" t="0" r="r" b="b"/>
              <a:pathLst>
                <a:path w="14" h="10">
                  <a:moveTo>
                    <a:pt x="0" y="9"/>
                  </a:moveTo>
                  <a:lnTo>
                    <a:pt x="13" y="8"/>
                  </a:lnTo>
                  <a:lnTo>
                    <a:pt x="13" y="0"/>
                  </a:lnTo>
                  <a:lnTo>
                    <a:pt x="0" y="9"/>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71" name="Freeform 156"/>
            <p:cNvSpPr>
              <a:spLocks noChangeAspect="1"/>
            </p:cNvSpPr>
            <p:nvPr/>
          </p:nvSpPr>
          <p:spPr bwMode="auto">
            <a:xfrm>
              <a:off x="11346408" y="3704071"/>
              <a:ext cx="121568" cy="93055"/>
            </a:xfrm>
            <a:custGeom>
              <a:avLst/>
              <a:gdLst/>
              <a:ahLst/>
              <a:cxnLst>
                <a:cxn ang="0">
                  <a:pos x="0" y="22"/>
                </a:cxn>
                <a:cxn ang="0">
                  <a:pos x="4" y="21"/>
                </a:cxn>
                <a:cxn ang="0">
                  <a:pos x="9" y="28"/>
                </a:cxn>
                <a:cxn ang="0">
                  <a:pos x="37" y="28"/>
                </a:cxn>
                <a:cxn ang="0">
                  <a:pos x="64" y="0"/>
                </a:cxn>
                <a:cxn ang="0">
                  <a:pos x="67" y="17"/>
                </a:cxn>
                <a:cxn ang="0">
                  <a:pos x="60" y="18"/>
                </a:cxn>
                <a:cxn ang="0">
                  <a:pos x="64" y="28"/>
                </a:cxn>
                <a:cxn ang="0">
                  <a:pos x="54" y="47"/>
                </a:cxn>
                <a:cxn ang="0">
                  <a:pos x="12" y="43"/>
                </a:cxn>
                <a:cxn ang="0">
                  <a:pos x="0" y="22"/>
                </a:cxn>
              </a:cxnLst>
              <a:rect l="0" t="0" r="r" b="b"/>
              <a:pathLst>
                <a:path w="68" h="48">
                  <a:moveTo>
                    <a:pt x="0" y="22"/>
                  </a:moveTo>
                  <a:lnTo>
                    <a:pt x="4" y="21"/>
                  </a:lnTo>
                  <a:lnTo>
                    <a:pt x="9" y="28"/>
                  </a:lnTo>
                  <a:lnTo>
                    <a:pt x="37" y="28"/>
                  </a:lnTo>
                  <a:lnTo>
                    <a:pt x="64" y="0"/>
                  </a:lnTo>
                  <a:lnTo>
                    <a:pt x="67" y="17"/>
                  </a:lnTo>
                  <a:lnTo>
                    <a:pt x="60" y="18"/>
                  </a:lnTo>
                  <a:lnTo>
                    <a:pt x="64" y="28"/>
                  </a:lnTo>
                  <a:lnTo>
                    <a:pt x="54" y="47"/>
                  </a:lnTo>
                  <a:lnTo>
                    <a:pt x="12" y="43"/>
                  </a:lnTo>
                  <a:lnTo>
                    <a:pt x="0" y="22"/>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72" name="Freeform 157"/>
            <p:cNvSpPr>
              <a:spLocks noChangeAspect="1"/>
            </p:cNvSpPr>
            <p:nvPr/>
          </p:nvSpPr>
          <p:spPr bwMode="auto">
            <a:xfrm>
              <a:off x="10336076" y="3398063"/>
              <a:ext cx="93640" cy="193268"/>
            </a:xfrm>
            <a:custGeom>
              <a:avLst/>
              <a:gdLst/>
              <a:ahLst/>
              <a:cxnLst>
                <a:cxn ang="0">
                  <a:pos x="0" y="46"/>
                </a:cxn>
                <a:cxn ang="0">
                  <a:pos x="12" y="37"/>
                </a:cxn>
                <a:cxn ang="0">
                  <a:pos x="16" y="1"/>
                </a:cxn>
                <a:cxn ang="0">
                  <a:pos x="48" y="0"/>
                </a:cxn>
                <a:cxn ang="0">
                  <a:pos x="41" y="12"/>
                </a:cxn>
                <a:cxn ang="0">
                  <a:pos x="49" y="27"/>
                </a:cxn>
                <a:cxn ang="0">
                  <a:pos x="31" y="46"/>
                </a:cxn>
                <a:cxn ang="0">
                  <a:pos x="51" y="58"/>
                </a:cxn>
                <a:cxn ang="0">
                  <a:pos x="26" y="98"/>
                </a:cxn>
                <a:cxn ang="0">
                  <a:pos x="22" y="72"/>
                </a:cxn>
                <a:cxn ang="0">
                  <a:pos x="0" y="46"/>
                </a:cxn>
              </a:cxnLst>
              <a:rect l="0" t="0" r="r" b="b"/>
              <a:pathLst>
                <a:path w="52" h="99">
                  <a:moveTo>
                    <a:pt x="0" y="46"/>
                  </a:moveTo>
                  <a:lnTo>
                    <a:pt x="12" y="37"/>
                  </a:lnTo>
                  <a:lnTo>
                    <a:pt x="16" y="1"/>
                  </a:lnTo>
                  <a:lnTo>
                    <a:pt x="48" y="0"/>
                  </a:lnTo>
                  <a:lnTo>
                    <a:pt x="41" y="12"/>
                  </a:lnTo>
                  <a:lnTo>
                    <a:pt x="49" y="27"/>
                  </a:lnTo>
                  <a:lnTo>
                    <a:pt x="31" y="46"/>
                  </a:lnTo>
                  <a:lnTo>
                    <a:pt x="51" y="58"/>
                  </a:lnTo>
                  <a:lnTo>
                    <a:pt x="26" y="98"/>
                  </a:lnTo>
                  <a:lnTo>
                    <a:pt x="22" y="72"/>
                  </a:lnTo>
                  <a:lnTo>
                    <a:pt x="0" y="46"/>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73" name="Freeform 158"/>
            <p:cNvSpPr>
              <a:spLocks noChangeAspect="1"/>
            </p:cNvSpPr>
            <p:nvPr/>
          </p:nvSpPr>
          <p:spPr bwMode="auto">
            <a:xfrm>
              <a:off x="10769780" y="3254901"/>
              <a:ext cx="64070" cy="55475"/>
            </a:xfrm>
            <a:custGeom>
              <a:avLst/>
              <a:gdLst/>
              <a:ahLst/>
              <a:cxnLst>
                <a:cxn ang="0">
                  <a:pos x="0" y="18"/>
                </a:cxn>
                <a:cxn ang="0">
                  <a:pos x="4" y="1"/>
                </a:cxn>
                <a:cxn ang="0">
                  <a:pos x="24" y="0"/>
                </a:cxn>
                <a:cxn ang="0">
                  <a:pos x="35" y="13"/>
                </a:cxn>
                <a:cxn ang="0">
                  <a:pos x="19" y="13"/>
                </a:cxn>
                <a:cxn ang="0">
                  <a:pos x="1" y="27"/>
                </a:cxn>
                <a:cxn ang="0">
                  <a:pos x="9" y="19"/>
                </a:cxn>
                <a:cxn ang="0">
                  <a:pos x="0" y="18"/>
                </a:cxn>
              </a:cxnLst>
              <a:rect l="0" t="0" r="r" b="b"/>
              <a:pathLst>
                <a:path w="36" h="28">
                  <a:moveTo>
                    <a:pt x="0" y="18"/>
                  </a:moveTo>
                  <a:lnTo>
                    <a:pt x="4" y="1"/>
                  </a:lnTo>
                  <a:lnTo>
                    <a:pt x="24" y="0"/>
                  </a:lnTo>
                  <a:lnTo>
                    <a:pt x="35" y="13"/>
                  </a:lnTo>
                  <a:lnTo>
                    <a:pt x="19" y="13"/>
                  </a:lnTo>
                  <a:lnTo>
                    <a:pt x="1" y="27"/>
                  </a:lnTo>
                  <a:lnTo>
                    <a:pt x="9" y="19"/>
                  </a:lnTo>
                  <a:lnTo>
                    <a:pt x="0" y="18"/>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74" name="Freeform 159"/>
            <p:cNvSpPr>
              <a:spLocks noChangeAspect="1"/>
            </p:cNvSpPr>
            <p:nvPr/>
          </p:nvSpPr>
          <p:spPr bwMode="auto">
            <a:xfrm>
              <a:off x="10776351" y="3247743"/>
              <a:ext cx="427132" cy="182531"/>
            </a:xfrm>
            <a:custGeom>
              <a:avLst/>
              <a:gdLst/>
              <a:ahLst/>
              <a:cxnLst>
                <a:cxn ang="0">
                  <a:pos x="0" y="31"/>
                </a:cxn>
                <a:cxn ang="0">
                  <a:pos x="9" y="56"/>
                </a:cxn>
                <a:cxn ang="0">
                  <a:pos x="0" y="59"/>
                </a:cxn>
                <a:cxn ang="0">
                  <a:pos x="9" y="62"/>
                </a:cxn>
                <a:cxn ang="0">
                  <a:pos x="13" y="77"/>
                </a:cxn>
                <a:cxn ang="0">
                  <a:pos x="26" y="75"/>
                </a:cxn>
                <a:cxn ang="0">
                  <a:pos x="13" y="82"/>
                </a:cxn>
                <a:cxn ang="0">
                  <a:pos x="28" y="79"/>
                </a:cxn>
                <a:cxn ang="0">
                  <a:pos x="46" y="89"/>
                </a:cxn>
                <a:cxn ang="0">
                  <a:pos x="60" y="79"/>
                </a:cxn>
                <a:cxn ang="0">
                  <a:pos x="83" y="92"/>
                </a:cxn>
                <a:cxn ang="0">
                  <a:pos x="125" y="79"/>
                </a:cxn>
                <a:cxn ang="0">
                  <a:pos x="123" y="93"/>
                </a:cxn>
                <a:cxn ang="0">
                  <a:pos x="131" y="79"/>
                </a:cxn>
                <a:cxn ang="0">
                  <a:pos x="208" y="75"/>
                </a:cxn>
                <a:cxn ang="0">
                  <a:pos x="237" y="74"/>
                </a:cxn>
                <a:cxn ang="0">
                  <a:pos x="228" y="41"/>
                </a:cxn>
                <a:cxn ang="0">
                  <a:pos x="235" y="34"/>
                </a:cxn>
                <a:cxn ang="0">
                  <a:pos x="211" y="6"/>
                </a:cxn>
                <a:cxn ang="0">
                  <a:pos x="195" y="6"/>
                </a:cxn>
                <a:cxn ang="0">
                  <a:pos x="151" y="18"/>
                </a:cxn>
                <a:cxn ang="0">
                  <a:pos x="113" y="0"/>
                </a:cxn>
                <a:cxn ang="0">
                  <a:pos x="91" y="1"/>
                </a:cxn>
                <a:cxn ang="0">
                  <a:pos x="60" y="17"/>
                </a:cxn>
                <a:cxn ang="0">
                  <a:pos x="36" y="12"/>
                </a:cxn>
                <a:cxn ang="0">
                  <a:pos x="44" y="21"/>
                </a:cxn>
                <a:cxn ang="0">
                  <a:pos x="0" y="31"/>
                </a:cxn>
              </a:cxnLst>
              <a:rect l="0" t="0" r="r" b="b"/>
              <a:pathLst>
                <a:path w="238" h="94">
                  <a:moveTo>
                    <a:pt x="0" y="31"/>
                  </a:moveTo>
                  <a:lnTo>
                    <a:pt x="9" y="56"/>
                  </a:lnTo>
                  <a:lnTo>
                    <a:pt x="0" y="59"/>
                  </a:lnTo>
                  <a:lnTo>
                    <a:pt x="9" y="62"/>
                  </a:lnTo>
                  <a:lnTo>
                    <a:pt x="13" y="77"/>
                  </a:lnTo>
                  <a:lnTo>
                    <a:pt x="26" y="75"/>
                  </a:lnTo>
                  <a:lnTo>
                    <a:pt x="13" y="82"/>
                  </a:lnTo>
                  <a:lnTo>
                    <a:pt x="28" y="79"/>
                  </a:lnTo>
                  <a:lnTo>
                    <a:pt x="46" y="89"/>
                  </a:lnTo>
                  <a:lnTo>
                    <a:pt x="60" y="79"/>
                  </a:lnTo>
                  <a:lnTo>
                    <a:pt x="83" y="92"/>
                  </a:lnTo>
                  <a:lnTo>
                    <a:pt x="125" y="79"/>
                  </a:lnTo>
                  <a:lnTo>
                    <a:pt x="123" y="93"/>
                  </a:lnTo>
                  <a:lnTo>
                    <a:pt x="131" y="79"/>
                  </a:lnTo>
                  <a:lnTo>
                    <a:pt x="208" y="75"/>
                  </a:lnTo>
                  <a:lnTo>
                    <a:pt x="237" y="74"/>
                  </a:lnTo>
                  <a:lnTo>
                    <a:pt x="228" y="41"/>
                  </a:lnTo>
                  <a:lnTo>
                    <a:pt x="235" y="34"/>
                  </a:lnTo>
                  <a:lnTo>
                    <a:pt x="211" y="6"/>
                  </a:lnTo>
                  <a:lnTo>
                    <a:pt x="195" y="6"/>
                  </a:lnTo>
                  <a:lnTo>
                    <a:pt x="151" y="18"/>
                  </a:lnTo>
                  <a:lnTo>
                    <a:pt x="113" y="0"/>
                  </a:lnTo>
                  <a:lnTo>
                    <a:pt x="91" y="1"/>
                  </a:lnTo>
                  <a:lnTo>
                    <a:pt x="60" y="17"/>
                  </a:lnTo>
                  <a:lnTo>
                    <a:pt x="36" y="12"/>
                  </a:lnTo>
                  <a:lnTo>
                    <a:pt x="44" y="21"/>
                  </a:lnTo>
                  <a:lnTo>
                    <a:pt x="0" y="31"/>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75" name="Freeform 160"/>
            <p:cNvSpPr>
              <a:spLocks noChangeAspect="1"/>
            </p:cNvSpPr>
            <p:nvPr/>
          </p:nvSpPr>
          <p:spPr bwMode="auto">
            <a:xfrm>
              <a:off x="9933586" y="2821837"/>
              <a:ext cx="93640" cy="121688"/>
            </a:xfrm>
            <a:custGeom>
              <a:avLst/>
              <a:gdLst/>
              <a:ahLst/>
              <a:cxnLst>
                <a:cxn ang="0">
                  <a:pos x="0" y="53"/>
                </a:cxn>
                <a:cxn ang="0">
                  <a:pos x="6" y="58"/>
                </a:cxn>
                <a:cxn ang="0">
                  <a:pos x="1" y="62"/>
                </a:cxn>
                <a:cxn ang="0">
                  <a:pos x="48" y="53"/>
                </a:cxn>
                <a:cxn ang="0">
                  <a:pos x="51" y="21"/>
                </a:cxn>
                <a:cxn ang="0">
                  <a:pos x="45" y="13"/>
                </a:cxn>
                <a:cxn ang="0">
                  <a:pos x="32" y="17"/>
                </a:cxn>
                <a:cxn ang="0">
                  <a:pos x="27" y="12"/>
                </a:cxn>
                <a:cxn ang="0">
                  <a:pos x="33" y="4"/>
                </a:cxn>
                <a:cxn ang="0">
                  <a:pos x="27" y="0"/>
                </a:cxn>
                <a:cxn ang="0">
                  <a:pos x="21" y="16"/>
                </a:cxn>
                <a:cxn ang="0">
                  <a:pos x="1" y="21"/>
                </a:cxn>
                <a:cxn ang="0">
                  <a:pos x="7" y="24"/>
                </a:cxn>
                <a:cxn ang="0">
                  <a:pos x="3" y="33"/>
                </a:cxn>
                <a:cxn ang="0">
                  <a:pos x="17" y="35"/>
                </a:cxn>
                <a:cxn ang="0">
                  <a:pos x="5" y="47"/>
                </a:cxn>
                <a:cxn ang="0">
                  <a:pos x="18" y="44"/>
                </a:cxn>
                <a:cxn ang="0">
                  <a:pos x="0" y="53"/>
                </a:cxn>
              </a:cxnLst>
              <a:rect l="0" t="0" r="r" b="b"/>
              <a:pathLst>
                <a:path w="52" h="63">
                  <a:moveTo>
                    <a:pt x="0" y="53"/>
                  </a:moveTo>
                  <a:lnTo>
                    <a:pt x="6" y="58"/>
                  </a:lnTo>
                  <a:lnTo>
                    <a:pt x="1" y="62"/>
                  </a:lnTo>
                  <a:lnTo>
                    <a:pt x="48" y="53"/>
                  </a:lnTo>
                  <a:lnTo>
                    <a:pt x="51" y="21"/>
                  </a:lnTo>
                  <a:lnTo>
                    <a:pt x="45" y="13"/>
                  </a:lnTo>
                  <a:lnTo>
                    <a:pt x="32" y="17"/>
                  </a:lnTo>
                  <a:lnTo>
                    <a:pt x="27" y="12"/>
                  </a:lnTo>
                  <a:lnTo>
                    <a:pt x="33" y="4"/>
                  </a:lnTo>
                  <a:lnTo>
                    <a:pt x="27" y="0"/>
                  </a:lnTo>
                  <a:lnTo>
                    <a:pt x="21" y="16"/>
                  </a:lnTo>
                  <a:lnTo>
                    <a:pt x="1" y="21"/>
                  </a:lnTo>
                  <a:lnTo>
                    <a:pt x="7" y="24"/>
                  </a:lnTo>
                  <a:lnTo>
                    <a:pt x="3" y="33"/>
                  </a:lnTo>
                  <a:lnTo>
                    <a:pt x="17" y="35"/>
                  </a:lnTo>
                  <a:lnTo>
                    <a:pt x="5" y="47"/>
                  </a:lnTo>
                  <a:lnTo>
                    <a:pt x="18" y="44"/>
                  </a:lnTo>
                  <a:lnTo>
                    <a:pt x="0" y="53"/>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76" name="Freeform 161"/>
            <p:cNvSpPr>
              <a:spLocks noChangeAspect="1"/>
            </p:cNvSpPr>
            <p:nvPr/>
          </p:nvSpPr>
          <p:spPr bwMode="auto">
            <a:xfrm>
              <a:off x="9981228" y="2814679"/>
              <a:ext cx="59141" cy="50107"/>
            </a:xfrm>
            <a:custGeom>
              <a:avLst/>
              <a:gdLst/>
              <a:ahLst/>
              <a:cxnLst>
                <a:cxn ang="0">
                  <a:pos x="0" y="15"/>
                </a:cxn>
                <a:cxn ang="0">
                  <a:pos x="5" y="20"/>
                </a:cxn>
                <a:cxn ang="0">
                  <a:pos x="18" y="16"/>
                </a:cxn>
                <a:cxn ang="0">
                  <a:pos x="24" y="24"/>
                </a:cxn>
                <a:cxn ang="0">
                  <a:pos x="32" y="15"/>
                </a:cxn>
                <a:cxn ang="0">
                  <a:pos x="25" y="3"/>
                </a:cxn>
                <a:cxn ang="0">
                  <a:pos x="9" y="0"/>
                </a:cxn>
                <a:cxn ang="0">
                  <a:pos x="6" y="7"/>
                </a:cxn>
                <a:cxn ang="0">
                  <a:pos x="0" y="15"/>
                </a:cxn>
              </a:cxnLst>
              <a:rect l="0" t="0" r="r" b="b"/>
              <a:pathLst>
                <a:path w="33" h="25">
                  <a:moveTo>
                    <a:pt x="0" y="15"/>
                  </a:moveTo>
                  <a:lnTo>
                    <a:pt x="5" y="20"/>
                  </a:lnTo>
                  <a:lnTo>
                    <a:pt x="18" y="16"/>
                  </a:lnTo>
                  <a:lnTo>
                    <a:pt x="24" y="24"/>
                  </a:lnTo>
                  <a:lnTo>
                    <a:pt x="32" y="15"/>
                  </a:lnTo>
                  <a:lnTo>
                    <a:pt x="25" y="3"/>
                  </a:lnTo>
                  <a:lnTo>
                    <a:pt x="9" y="0"/>
                  </a:lnTo>
                  <a:lnTo>
                    <a:pt x="6" y="7"/>
                  </a:lnTo>
                  <a:lnTo>
                    <a:pt x="0" y="15"/>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77" name="Freeform 162"/>
            <p:cNvSpPr>
              <a:spLocks noChangeAspect="1"/>
            </p:cNvSpPr>
            <p:nvPr/>
          </p:nvSpPr>
          <p:spPr bwMode="auto">
            <a:xfrm>
              <a:off x="10007513" y="2707307"/>
              <a:ext cx="16428" cy="23264"/>
            </a:xfrm>
            <a:custGeom>
              <a:avLst/>
              <a:gdLst/>
              <a:ahLst/>
              <a:cxnLst>
                <a:cxn ang="0">
                  <a:pos x="0" y="11"/>
                </a:cxn>
                <a:cxn ang="0">
                  <a:pos x="0" y="2"/>
                </a:cxn>
                <a:cxn ang="0">
                  <a:pos x="9" y="0"/>
                </a:cxn>
                <a:cxn ang="0">
                  <a:pos x="0" y="11"/>
                </a:cxn>
              </a:cxnLst>
              <a:rect l="0" t="0" r="r" b="b"/>
              <a:pathLst>
                <a:path w="10" h="12">
                  <a:moveTo>
                    <a:pt x="0" y="11"/>
                  </a:moveTo>
                  <a:lnTo>
                    <a:pt x="0" y="2"/>
                  </a:lnTo>
                  <a:lnTo>
                    <a:pt x="9" y="0"/>
                  </a:lnTo>
                  <a:lnTo>
                    <a:pt x="0" y="11"/>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78" name="Freeform 163"/>
            <p:cNvSpPr>
              <a:spLocks noChangeAspect="1"/>
            </p:cNvSpPr>
            <p:nvPr/>
          </p:nvSpPr>
          <p:spPr bwMode="auto">
            <a:xfrm>
              <a:off x="10014084" y="2728782"/>
              <a:ext cx="14785" cy="16106"/>
            </a:xfrm>
            <a:custGeom>
              <a:avLst/>
              <a:gdLst/>
              <a:ahLst/>
              <a:cxnLst>
                <a:cxn ang="0">
                  <a:pos x="0" y="6"/>
                </a:cxn>
                <a:cxn ang="0">
                  <a:pos x="5" y="0"/>
                </a:cxn>
                <a:cxn ang="0">
                  <a:pos x="7" y="7"/>
                </a:cxn>
                <a:cxn ang="0">
                  <a:pos x="0" y="6"/>
                </a:cxn>
              </a:cxnLst>
              <a:rect l="0" t="0" r="r" b="b"/>
              <a:pathLst>
                <a:path w="8" h="8">
                  <a:moveTo>
                    <a:pt x="0" y="6"/>
                  </a:moveTo>
                  <a:lnTo>
                    <a:pt x="5" y="0"/>
                  </a:lnTo>
                  <a:lnTo>
                    <a:pt x="7" y="7"/>
                  </a:lnTo>
                  <a:lnTo>
                    <a:pt x="0" y="6"/>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79" name="Freeform 164"/>
            <p:cNvSpPr>
              <a:spLocks noChangeAspect="1"/>
            </p:cNvSpPr>
            <p:nvPr/>
          </p:nvSpPr>
          <p:spPr bwMode="auto">
            <a:xfrm>
              <a:off x="10027227" y="2698360"/>
              <a:ext cx="182353" cy="302429"/>
            </a:xfrm>
            <a:custGeom>
              <a:avLst/>
              <a:gdLst/>
              <a:ahLst/>
              <a:cxnLst>
                <a:cxn ang="0">
                  <a:pos x="0" y="36"/>
                </a:cxn>
                <a:cxn ang="0">
                  <a:pos x="4" y="15"/>
                </a:cxn>
                <a:cxn ang="0">
                  <a:pos x="17" y="0"/>
                </a:cxn>
                <a:cxn ang="0">
                  <a:pos x="39" y="0"/>
                </a:cxn>
                <a:cxn ang="0">
                  <a:pos x="25" y="18"/>
                </a:cxn>
                <a:cxn ang="0">
                  <a:pos x="55" y="22"/>
                </a:cxn>
                <a:cxn ang="0">
                  <a:pos x="37" y="47"/>
                </a:cxn>
                <a:cxn ang="0">
                  <a:pos x="60" y="56"/>
                </a:cxn>
                <a:cxn ang="0">
                  <a:pos x="81" y="87"/>
                </a:cxn>
                <a:cxn ang="0">
                  <a:pos x="75" y="90"/>
                </a:cxn>
                <a:cxn ang="0">
                  <a:pos x="84" y="97"/>
                </a:cxn>
                <a:cxn ang="0">
                  <a:pos x="79" y="105"/>
                </a:cxn>
                <a:cxn ang="0">
                  <a:pos x="101" y="107"/>
                </a:cxn>
                <a:cxn ang="0">
                  <a:pos x="87" y="128"/>
                </a:cxn>
                <a:cxn ang="0">
                  <a:pos x="97" y="134"/>
                </a:cxn>
                <a:cxn ang="0">
                  <a:pos x="6" y="154"/>
                </a:cxn>
                <a:cxn ang="0">
                  <a:pos x="47" y="125"/>
                </a:cxn>
                <a:cxn ang="0">
                  <a:pos x="35" y="129"/>
                </a:cxn>
                <a:cxn ang="0">
                  <a:pos x="12" y="121"/>
                </a:cxn>
                <a:cxn ang="0">
                  <a:pos x="29" y="110"/>
                </a:cxn>
                <a:cxn ang="0">
                  <a:pos x="19" y="105"/>
                </a:cxn>
                <a:cxn ang="0">
                  <a:pos x="42" y="94"/>
                </a:cxn>
                <a:cxn ang="0">
                  <a:pos x="45" y="80"/>
                </a:cxn>
                <a:cxn ang="0">
                  <a:pos x="33" y="75"/>
                </a:cxn>
                <a:cxn ang="0">
                  <a:pos x="39" y="67"/>
                </a:cxn>
                <a:cxn ang="0">
                  <a:pos x="16" y="71"/>
                </a:cxn>
                <a:cxn ang="0">
                  <a:pos x="17" y="49"/>
                </a:cxn>
                <a:cxn ang="0">
                  <a:pos x="4" y="60"/>
                </a:cxn>
                <a:cxn ang="0">
                  <a:pos x="11" y="37"/>
                </a:cxn>
                <a:cxn ang="0">
                  <a:pos x="0" y="36"/>
                </a:cxn>
              </a:cxnLst>
              <a:rect l="0" t="0" r="r" b="b"/>
              <a:pathLst>
                <a:path w="102" h="155">
                  <a:moveTo>
                    <a:pt x="0" y="36"/>
                  </a:moveTo>
                  <a:lnTo>
                    <a:pt x="4" y="15"/>
                  </a:lnTo>
                  <a:lnTo>
                    <a:pt x="17" y="0"/>
                  </a:lnTo>
                  <a:lnTo>
                    <a:pt x="39" y="0"/>
                  </a:lnTo>
                  <a:lnTo>
                    <a:pt x="25" y="18"/>
                  </a:lnTo>
                  <a:lnTo>
                    <a:pt x="55" y="22"/>
                  </a:lnTo>
                  <a:lnTo>
                    <a:pt x="37" y="47"/>
                  </a:lnTo>
                  <a:lnTo>
                    <a:pt x="60" y="56"/>
                  </a:lnTo>
                  <a:lnTo>
                    <a:pt x="81" y="87"/>
                  </a:lnTo>
                  <a:lnTo>
                    <a:pt x="75" y="90"/>
                  </a:lnTo>
                  <a:lnTo>
                    <a:pt x="84" y="97"/>
                  </a:lnTo>
                  <a:lnTo>
                    <a:pt x="79" y="105"/>
                  </a:lnTo>
                  <a:lnTo>
                    <a:pt x="101" y="107"/>
                  </a:lnTo>
                  <a:lnTo>
                    <a:pt x="87" y="128"/>
                  </a:lnTo>
                  <a:lnTo>
                    <a:pt x="97" y="134"/>
                  </a:lnTo>
                  <a:lnTo>
                    <a:pt x="6" y="154"/>
                  </a:lnTo>
                  <a:lnTo>
                    <a:pt x="47" y="125"/>
                  </a:lnTo>
                  <a:lnTo>
                    <a:pt x="35" y="129"/>
                  </a:lnTo>
                  <a:lnTo>
                    <a:pt x="12" y="121"/>
                  </a:lnTo>
                  <a:lnTo>
                    <a:pt x="29" y="110"/>
                  </a:lnTo>
                  <a:lnTo>
                    <a:pt x="19" y="105"/>
                  </a:lnTo>
                  <a:lnTo>
                    <a:pt x="42" y="94"/>
                  </a:lnTo>
                  <a:lnTo>
                    <a:pt x="45" y="80"/>
                  </a:lnTo>
                  <a:lnTo>
                    <a:pt x="33" y="75"/>
                  </a:lnTo>
                  <a:lnTo>
                    <a:pt x="39" y="67"/>
                  </a:lnTo>
                  <a:lnTo>
                    <a:pt x="16" y="71"/>
                  </a:lnTo>
                  <a:lnTo>
                    <a:pt x="17" y="49"/>
                  </a:lnTo>
                  <a:lnTo>
                    <a:pt x="4" y="60"/>
                  </a:lnTo>
                  <a:lnTo>
                    <a:pt x="11" y="37"/>
                  </a:lnTo>
                  <a:lnTo>
                    <a:pt x="0" y="36"/>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80" name="Freeform 165"/>
            <p:cNvSpPr>
              <a:spLocks noChangeAspect="1"/>
            </p:cNvSpPr>
            <p:nvPr/>
          </p:nvSpPr>
          <p:spPr bwMode="auto">
            <a:xfrm>
              <a:off x="6283250" y="2166872"/>
              <a:ext cx="691625" cy="665702"/>
            </a:xfrm>
            <a:custGeom>
              <a:avLst/>
              <a:gdLst/>
              <a:ahLst/>
              <a:cxnLst>
                <a:cxn ang="0">
                  <a:pos x="25" y="137"/>
                </a:cxn>
                <a:cxn ang="0">
                  <a:pos x="26" y="152"/>
                </a:cxn>
                <a:cxn ang="0">
                  <a:pos x="70" y="159"/>
                </a:cxn>
                <a:cxn ang="0">
                  <a:pos x="85" y="153"/>
                </a:cxn>
                <a:cxn ang="0">
                  <a:pos x="38" y="193"/>
                </a:cxn>
                <a:cxn ang="0">
                  <a:pos x="36" y="212"/>
                </a:cxn>
                <a:cxn ang="0">
                  <a:pos x="36" y="225"/>
                </a:cxn>
                <a:cxn ang="0">
                  <a:pos x="45" y="239"/>
                </a:cxn>
                <a:cxn ang="0">
                  <a:pos x="64" y="251"/>
                </a:cxn>
                <a:cxn ang="0">
                  <a:pos x="72" y="239"/>
                </a:cxn>
                <a:cxn ang="0">
                  <a:pos x="77" y="271"/>
                </a:cxn>
                <a:cxn ang="0">
                  <a:pos x="117" y="274"/>
                </a:cxn>
                <a:cxn ang="0">
                  <a:pos x="128" y="271"/>
                </a:cxn>
                <a:cxn ang="0">
                  <a:pos x="122" y="304"/>
                </a:cxn>
                <a:cxn ang="0">
                  <a:pos x="101" y="322"/>
                </a:cxn>
                <a:cxn ang="0">
                  <a:pos x="60" y="340"/>
                </a:cxn>
                <a:cxn ang="0">
                  <a:pos x="107" y="328"/>
                </a:cxn>
                <a:cxn ang="0">
                  <a:pos x="115" y="309"/>
                </a:cxn>
                <a:cxn ang="0">
                  <a:pos x="179" y="278"/>
                </a:cxn>
                <a:cxn ang="0">
                  <a:pos x="180" y="257"/>
                </a:cxn>
                <a:cxn ang="0">
                  <a:pos x="228" y="199"/>
                </a:cxn>
                <a:cxn ang="0">
                  <a:pos x="242" y="215"/>
                </a:cxn>
                <a:cxn ang="0">
                  <a:pos x="245" y="227"/>
                </a:cxn>
                <a:cxn ang="0">
                  <a:pos x="208" y="248"/>
                </a:cxn>
                <a:cxn ang="0">
                  <a:pos x="209" y="260"/>
                </a:cxn>
                <a:cxn ang="0">
                  <a:pos x="256" y="233"/>
                </a:cxn>
                <a:cxn ang="0">
                  <a:pos x="259" y="219"/>
                </a:cxn>
                <a:cxn ang="0">
                  <a:pos x="278" y="222"/>
                </a:cxn>
                <a:cxn ang="0">
                  <a:pos x="308" y="244"/>
                </a:cxn>
                <a:cxn ang="0">
                  <a:pos x="366" y="243"/>
                </a:cxn>
                <a:cxn ang="0">
                  <a:pos x="364" y="254"/>
                </a:cxn>
                <a:cxn ang="0">
                  <a:pos x="385" y="256"/>
                </a:cxn>
                <a:cxn ang="0">
                  <a:pos x="348" y="239"/>
                </a:cxn>
                <a:cxn ang="0">
                  <a:pos x="210" y="23"/>
                </a:cxn>
                <a:cxn ang="0">
                  <a:pos x="167" y="7"/>
                </a:cxn>
                <a:cxn ang="0">
                  <a:pos x="152" y="13"/>
                </a:cxn>
                <a:cxn ang="0">
                  <a:pos x="146" y="0"/>
                </a:cxn>
                <a:cxn ang="0">
                  <a:pos x="106" y="15"/>
                </a:cxn>
                <a:cxn ang="0">
                  <a:pos x="102" y="20"/>
                </a:cxn>
                <a:cxn ang="0">
                  <a:pos x="83" y="35"/>
                </a:cxn>
                <a:cxn ang="0">
                  <a:pos x="57" y="52"/>
                </a:cxn>
                <a:cxn ang="0">
                  <a:pos x="26" y="67"/>
                </a:cxn>
                <a:cxn ang="0">
                  <a:pos x="56" y="98"/>
                </a:cxn>
                <a:cxn ang="0">
                  <a:pos x="77" y="108"/>
                </a:cxn>
                <a:cxn ang="0">
                  <a:pos x="92" y="116"/>
                </a:cxn>
                <a:cxn ang="0">
                  <a:pos x="56" y="120"/>
                </a:cxn>
                <a:cxn ang="0">
                  <a:pos x="44" y="110"/>
                </a:cxn>
              </a:cxnLst>
              <a:rect l="0" t="0" r="r" b="b"/>
              <a:pathLst>
                <a:path w="386" h="341">
                  <a:moveTo>
                    <a:pt x="0" y="130"/>
                  </a:moveTo>
                  <a:lnTo>
                    <a:pt x="25" y="137"/>
                  </a:lnTo>
                  <a:lnTo>
                    <a:pt x="15" y="139"/>
                  </a:lnTo>
                  <a:lnTo>
                    <a:pt x="26" y="152"/>
                  </a:lnTo>
                  <a:lnTo>
                    <a:pt x="64" y="151"/>
                  </a:lnTo>
                  <a:lnTo>
                    <a:pt x="70" y="159"/>
                  </a:lnTo>
                  <a:lnTo>
                    <a:pt x="94" y="148"/>
                  </a:lnTo>
                  <a:lnTo>
                    <a:pt x="85" y="153"/>
                  </a:lnTo>
                  <a:lnTo>
                    <a:pt x="90" y="173"/>
                  </a:lnTo>
                  <a:lnTo>
                    <a:pt x="38" y="193"/>
                  </a:lnTo>
                  <a:lnTo>
                    <a:pt x="24" y="215"/>
                  </a:lnTo>
                  <a:lnTo>
                    <a:pt x="36" y="212"/>
                  </a:lnTo>
                  <a:lnTo>
                    <a:pt x="27" y="218"/>
                  </a:lnTo>
                  <a:lnTo>
                    <a:pt x="36" y="225"/>
                  </a:lnTo>
                  <a:lnTo>
                    <a:pt x="56" y="227"/>
                  </a:lnTo>
                  <a:lnTo>
                    <a:pt x="45" y="239"/>
                  </a:lnTo>
                  <a:lnTo>
                    <a:pt x="54" y="250"/>
                  </a:lnTo>
                  <a:lnTo>
                    <a:pt x="64" y="251"/>
                  </a:lnTo>
                  <a:lnTo>
                    <a:pt x="84" y="227"/>
                  </a:lnTo>
                  <a:lnTo>
                    <a:pt x="72" y="239"/>
                  </a:lnTo>
                  <a:lnTo>
                    <a:pt x="83" y="262"/>
                  </a:lnTo>
                  <a:lnTo>
                    <a:pt x="77" y="271"/>
                  </a:lnTo>
                  <a:lnTo>
                    <a:pt x="101" y="258"/>
                  </a:lnTo>
                  <a:lnTo>
                    <a:pt x="117" y="274"/>
                  </a:lnTo>
                  <a:lnTo>
                    <a:pt x="123" y="264"/>
                  </a:lnTo>
                  <a:lnTo>
                    <a:pt x="128" y="271"/>
                  </a:lnTo>
                  <a:lnTo>
                    <a:pt x="146" y="262"/>
                  </a:lnTo>
                  <a:lnTo>
                    <a:pt x="122" y="304"/>
                  </a:lnTo>
                  <a:lnTo>
                    <a:pt x="101" y="313"/>
                  </a:lnTo>
                  <a:lnTo>
                    <a:pt x="101" y="322"/>
                  </a:lnTo>
                  <a:lnTo>
                    <a:pt x="77" y="323"/>
                  </a:lnTo>
                  <a:lnTo>
                    <a:pt x="60" y="340"/>
                  </a:lnTo>
                  <a:lnTo>
                    <a:pt x="83" y="327"/>
                  </a:lnTo>
                  <a:lnTo>
                    <a:pt x="107" y="328"/>
                  </a:lnTo>
                  <a:lnTo>
                    <a:pt x="122" y="318"/>
                  </a:lnTo>
                  <a:lnTo>
                    <a:pt x="115" y="309"/>
                  </a:lnTo>
                  <a:lnTo>
                    <a:pt x="130" y="310"/>
                  </a:lnTo>
                  <a:lnTo>
                    <a:pt x="179" y="278"/>
                  </a:lnTo>
                  <a:lnTo>
                    <a:pt x="189" y="266"/>
                  </a:lnTo>
                  <a:lnTo>
                    <a:pt x="180" y="257"/>
                  </a:lnTo>
                  <a:lnTo>
                    <a:pt x="223" y="219"/>
                  </a:lnTo>
                  <a:lnTo>
                    <a:pt x="228" y="199"/>
                  </a:lnTo>
                  <a:lnTo>
                    <a:pt x="224" y="219"/>
                  </a:lnTo>
                  <a:lnTo>
                    <a:pt x="242" y="215"/>
                  </a:lnTo>
                  <a:lnTo>
                    <a:pt x="232" y="223"/>
                  </a:lnTo>
                  <a:lnTo>
                    <a:pt x="245" y="227"/>
                  </a:lnTo>
                  <a:lnTo>
                    <a:pt x="214" y="229"/>
                  </a:lnTo>
                  <a:lnTo>
                    <a:pt x="208" y="248"/>
                  </a:lnTo>
                  <a:lnTo>
                    <a:pt x="220" y="247"/>
                  </a:lnTo>
                  <a:lnTo>
                    <a:pt x="209" y="260"/>
                  </a:lnTo>
                  <a:lnTo>
                    <a:pt x="250" y="244"/>
                  </a:lnTo>
                  <a:lnTo>
                    <a:pt x="256" y="233"/>
                  </a:lnTo>
                  <a:lnTo>
                    <a:pt x="250" y="228"/>
                  </a:lnTo>
                  <a:lnTo>
                    <a:pt x="259" y="219"/>
                  </a:lnTo>
                  <a:lnTo>
                    <a:pt x="258" y="227"/>
                  </a:lnTo>
                  <a:lnTo>
                    <a:pt x="278" y="222"/>
                  </a:lnTo>
                  <a:lnTo>
                    <a:pt x="275" y="230"/>
                  </a:lnTo>
                  <a:lnTo>
                    <a:pt x="308" y="244"/>
                  </a:lnTo>
                  <a:lnTo>
                    <a:pt x="358" y="250"/>
                  </a:lnTo>
                  <a:lnTo>
                    <a:pt x="366" y="243"/>
                  </a:lnTo>
                  <a:lnTo>
                    <a:pt x="373" y="246"/>
                  </a:lnTo>
                  <a:lnTo>
                    <a:pt x="364" y="254"/>
                  </a:lnTo>
                  <a:lnTo>
                    <a:pt x="378" y="262"/>
                  </a:lnTo>
                  <a:lnTo>
                    <a:pt x="385" y="256"/>
                  </a:lnTo>
                  <a:lnTo>
                    <a:pt x="373" y="239"/>
                  </a:lnTo>
                  <a:lnTo>
                    <a:pt x="348" y="239"/>
                  </a:lnTo>
                  <a:lnTo>
                    <a:pt x="348" y="39"/>
                  </a:lnTo>
                  <a:lnTo>
                    <a:pt x="210" y="23"/>
                  </a:lnTo>
                  <a:lnTo>
                    <a:pt x="205" y="13"/>
                  </a:lnTo>
                  <a:lnTo>
                    <a:pt x="167" y="7"/>
                  </a:lnTo>
                  <a:lnTo>
                    <a:pt x="163" y="15"/>
                  </a:lnTo>
                  <a:lnTo>
                    <a:pt x="152" y="13"/>
                  </a:lnTo>
                  <a:lnTo>
                    <a:pt x="162" y="6"/>
                  </a:lnTo>
                  <a:lnTo>
                    <a:pt x="146" y="0"/>
                  </a:lnTo>
                  <a:lnTo>
                    <a:pt x="131" y="13"/>
                  </a:lnTo>
                  <a:lnTo>
                    <a:pt x="106" y="15"/>
                  </a:lnTo>
                  <a:lnTo>
                    <a:pt x="104" y="27"/>
                  </a:lnTo>
                  <a:lnTo>
                    <a:pt x="102" y="20"/>
                  </a:lnTo>
                  <a:lnTo>
                    <a:pt x="79" y="26"/>
                  </a:lnTo>
                  <a:lnTo>
                    <a:pt x="83" y="35"/>
                  </a:lnTo>
                  <a:lnTo>
                    <a:pt x="72" y="33"/>
                  </a:lnTo>
                  <a:lnTo>
                    <a:pt x="57" y="52"/>
                  </a:lnTo>
                  <a:lnTo>
                    <a:pt x="24" y="59"/>
                  </a:lnTo>
                  <a:lnTo>
                    <a:pt x="26" y="67"/>
                  </a:lnTo>
                  <a:lnTo>
                    <a:pt x="16" y="70"/>
                  </a:lnTo>
                  <a:lnTo>
                    <a:pt x="56" y="98"/>
                  </a:lnTo>
                  <a:lnTo>
                    <a:pt x="111" y="112"/>
                  </a:lnTo>
                  <a:lnTo>
                    <a:pt x="77" y="108"/>
                  </a:lnTo>
                  <a:lnTo>
                    <a:pt x="79" y="115"/>
                  </a:lnTo>
                  <a:lnTo>
                    <a:pt x="92" y="116"/>
                  </a:lnTo>
                  <a:lnTo>
                    <a:pt x="81" y="122"/>
                  </a:lnTo>
                  <a:lnTo>
                    <a:pt x="56" y="120"/>
                  </a:lnTo>
                  <a:lnTo>
                    <a:pt x="56" y="109"/>
                  </a:lnTo>
                  <a:lnTo>
                    <a:pt x="44" y="110"/>
                  </a:lnTo>
                  <a:lnTo>
                    <a:pt x="0" y="130"/>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81" name="Freeform 166"/>
            <p:cNvSpPr>
              <a:spLocks noChangeAspect="1"/>
            </p:cNvSpPr>
            <p:nvPr/>
          </p:nvSpPr>
          <p:spPr bwMode="auto">
            <a:xfrm>
              <a:off x="6562529" y="3866918"/>
              <a:ext cx="29571" cy="35790"/>
            </a:xfrm>
            <a:custGeom>
              <a:avLst/>
              <a:gdLst/>
              <a:ahLst/>
              <a:cxnLst>
                <a:cxn ang="0">
                  <a:pos x="0" y="7"/>
                </a:cxn>
                <a:cxn ang="0">
                  <a:pos x="2" y="0"/>
                </a:cxn>
                <a:cxn ang="0">
                  <a:pos x="15" y="11"/>
                </a:cxn>
                <a:cxn ang="0">
                  <a:pos x="5" y="18"/>
                </a:cxn>
                <a:cxn ang="0">
                  <a:pos x="0" y="7"/>
                </a:cxn>
              </a:cxnLst>
              <a:rect l="0" t="0" r="r" b="b"/>
              <a:pathLst>
                <a:path w="16" h="19">
                  <a:moveTo>
                    <a:pt x="0" y="7"/>
                  </a:moveTo>
                  <a:lnTo>
                    <a:pt x="2" y="0"/>
                  </a:lnTo>
                  <a:lnTo>
                    <a:pt x="15" y="11"/>
                  </a:lnTo>
                  <a:lnTo>
                    <a:pt x="5" y="18"/>
                  </a:lnTo>
                  <a:lnTo>
                    <a:pt x="0" y="7"/>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82" name="Freeform 167"/>
            <p:cNvSpPr>
              <a:spLocks noChangeAspect="1"/>
            </p:cNvSpPr>
            <p:nvPr/>
          </p:nvSpPr>
          <p:spPr bwMode="auto">
            <a:xfrm>
              <a:off x="6587171" y="2723413"/>
              <a:ext cx="62427" cy="42949"/>
            </a:xfrm>
            <a:custGeom>
              <a:avLst/>
              <a:gdLst/>
              <a:ahLst/>
              <a:cxnLst>
                <a:cxn ang="0">
                  <a:pos x="0" y="9"/>
                </a:cxn>
                <a:cxn ang="0">
                  <a:pos x="10" y="21"/>
                </a:cxn>
                <a:cxn ang="0">
                  <a:pos x="34" y="4"/>
                </a:cxn>
                <a:cxn ang="0">
                  <a:pos x="11" y="0"/>
                </a:cxn>
                <a:cxn ang="0">
                  <a:pos x="14" y="8"/>
                </a:cxn>
                <a:cxn ang="0">
                  <a:pos x="0" y="9"/>
                </a:cxn>
              </a:cxnLst>
              <a:rect l="0" t="0" r="r" b="b"/>
              <a:pathLst>
                <a:path w="35" h="22">
                  <a:moveTo>
                    <a:pt x="0" y="9"/>
                  </a:moveTo>
                  <a:lnTo>
                    <a:pt x="10" y="21"/>
                  </a:lnTo>
                  <a:lnTo>
                    <a:pt x="34" y="4"/>
                  </a:lnTo>
                  <a:lnTo>
                    <a:pt x="11" y="0"/>
                  </a:lnTo>
                  <a:lnTo>
                    <a:pt x="14" y="8"/>
                  </a:lnTo>
                  <a:lnTo>
                    <a:pt x="0" y="9"/>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83" name="Freeform 168"/>
            <p:cNvSpPr>
              <a:spLocks noChangeAspect="1"/>
            </p:cNvSpPr>
            <p:nvPr/>
          </p:nvSpPr>
          <p:spPr bwMode="auto">
            <a:xfrm>
              <a:off x="6976518" y="2651832"/>
              <a:ext cx="185638" cy="182531"/>
            </a:xfrm>
            <a:custGeom>
              <a:avLst/>
              <a:gdLst/>
              <a:ahLst/>
              <a:cxnLst>
                <a:cxn ang="0">
                  <a:pos x="0" y="9"/>
                </a:cxn>
                <a:cxn ang="0">
                  <a:pos x="4" y="23"/>
                </a:cxn>
                <a:cxn ang="0">
                  <a:pos x="18" y="29"/>
                </a:cxn>
                <a:cxn ang="0">
                  <a:pos x="25" y="24"/>
                </a:cxn>
                <a:cxn ang="0">
                  <a:pos x="12" y="17"/>
                </a:cxn>
                <a:cxn ang="0">
                  <a:pos x="25" y="17"/>
                </a:cxn>
                <a:cxn ang="0">
                  <a:pos x="35" y="29"/>
                </a:cxn>
                <a:cxn ang="0">
                  <a:pos x="32" y="8"/>
                </a:cxn>
                <a:cxn ang="0">
                  <a:pos x="40" y="27"/>
                </a:cxn>
                <a:cxn ang="0">
                  <a:pos x="62" y="37"/>
                </a:cxn>
                <a:cxn ang="0">
                  <a:pos x="59" y="50"/>
                </a:cxn>
                <a:cxn ang="0">
                  <a:pos x="84" y="66"/>
                </a:cxn>
                <a:cxn ang="0">
                  <a:pos x="77" y="80"/>
                </a:cxn>
                <a:cxn ang="0">
                  <a:pos x="89" y="69"/>
                </a:cxn>
                <a:cxn ang="0">
                  <a:pos x="92" y="93"/>
                </a:cxn>
                <a:cxn ang="0">
                  <a:pos x="102" y="89"/>
                </a:cxn>
                <a:cxn ang="0">
                  <a:pos x="103" y="71"/>
                </a:cxn>
                <a:cxn ang="0">
                  <a:pos x="79" y="60"/>
                </a:cxn>
                <a:cxn ang="0">
                  <a:pos x="33" y="0"/>
                </a:cxn>
                <a:cxn ang="0">
                  <a:pos x="7" y="17"/>
                </a:cxn>
                <a:cxn ang="0">
                  <a:pos x="0" y="9"/>
                </a:cxn>
              </a:cxnLst>
              <a:rect l="0" t="0" r="r" b="b"/>
              <a:pathLst>
                <a:path w="104" h="94">
                  <a:moveTo>
                    <a:pt x="0" y="9"/>
                  </a:moveTo>
                  <a:lnTo>
                    <a:pt x="4" y="23"/>
                  </a:lnTo>
                  <a:lnTo>
                    <a:pt x="18" y="29"/>
                  </a:lnTo>
                  <a:lnTo>
                    <a:pt x="25" y="24"/>
                  </a:lnTo>
                  <a:lnTo>
                    <a:pt x="12" y="17"/>
                  </a:lnTo>
                  <a:lnTo>
                    <a:pt x="25" y="17"/>
                  </a:lnTo>
                  <a:lnTo>
                    <a:pt x="35" y="29"/>
                  </a:lnTo>
                  <a:lnTo>
                    <a:pt x="32" y="8"/>
                  </a:lnTo>
                  <a:lnTo>
                    <a:pt x="40" y="27"/>
                  </a:lnTo>
                  <a:lnTo>
                    <a:pt x="62" y="37"/>
                  </a:lnTo>
                  <a:lnTo>
                    <a:pt x="59" y="50"/>
                  </a:lnTo>
                  <a:lnTo>
                    <a:pt x="84" y="66"/>
                  </a:lnTo>
                  <a:lnTo>
                    <a:pt x="77" y="80"/>
                  </a:lnTo>
                  <a:lnTo>
                    <a:pt x="89" y="69"/>
                  </a:lnTo>
                  <a:lnTo>
                    <a:pt x="92" y="93"/>
                  </a:lnTo>
                  <a:lnTo>
                    <a:pt x="102" y="89"/>
                  </a:lnTo>
                  <a:lnTo>
                    <a:pt x="103" y="71"/>
                  </a:lnTo>
                  <a:lnTo>
                    <a:pt x="79" y="60"/>
                  </a:lnTo>
                  <a:lnTo>
                    <a:pt x="33" y="0"/>
                  </a:lnTo>
                  <a:lnTo>
                    <a:pt x="7" y="17"/>
                  </a:lnTo>
                  <a:lnTo>
                    <a:pt x="0" y="9"/>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84" name="Freeform 169"/>
            <p:cNvSpPr>
              <a:spLocks noChangeAspect="1"/>
            </p:cNvSpPr>
            <p:nvPr/>
          </p:nvSpPr>
          <p:spPr bwMode="auto">
            <a:xfrm>
              <a:off x="7015946" y="2709097"/>
              <a:ext cx="32856" cy="32211"/>
            </a:xfrm>
            <a:custGeom>
              <a:avLst/>
              <a:gdLst/>
              <a:ahLst/>
              <a:cxnLst>
                <a:cxn ang="0">
                  <a:pos x="0" y="0"/>
                </a:cxn>
                <a:cxn ang="0">
                  <a:pos x="5" y="15"/>
                </a:cxn>
                <a:cxn ang="0">
                  <a:pos x="6" y="7"/>
                </a:cxn>
                <a:cxn ang="0">
                  <a:pos x="17" y="14"/>
                </a:cxn>
                <a:cxn ang="0">
                  <a:pos x="7" y="7"/>
                </a:cxn>
                <a:cxn ang="0">
                  <a:pos x="17" y="3"/>
                </a:cxn>
                <a:cxn ang="0">
                  <a:pos x="0" y="0"/>
                </a:cxn>
              </a:cxnLst>
              <a:rect l="0" t="0" r="r" b="b"/>
              <a:pathLst>
                <a:path w="18" h="16">
                  <a:moveTo>
                    <a:pt x="0" y="0"/>
                  </a:moveTo>
                  <a:lnTo>
                    <a:pt x="5" y="15"/>
                  </a:lnTo>
                  <a:lnTo>
                    <a:pt x="6" y="7"/>
                  </a:lnTo>
                  <a:lnTo>
                    <a:pt x="17" y="14"/>
                  </a:lnTo>
                  <a:lnTo>
                    <a:pt x="7" y="7"/>
                  </a:lnTo>
                  <a:lnTo>
                    <a:pt x="17" y="3"/>
                  </a:lnTo>
                  <a:lnTo>
                    <a:pt x="0" y="0"/>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85" name="Freeform 170"/>
            <p:cNvSpPr>
              <a:spLocks noChangeAspect="1"/>
            </p:cNvSpPr>
            <p:nvPr/>
          </p:nvSpPr>
          <p:spPr bwMode="auto">
            <a:xfrm>
              <a:off x="7030731" y="2735940"/>
              <a:ext cx="19714" cy="46528"/>
            </a:xfrm>
            <a:custGeom>
              <a:avLst/>
              <a:gdLst/>
              <a:ahLst/>
              <a:cxnLst>
                <a:cxn ang="0">
                  <a:pos x="0" y="0"/>
                </a:cxn>
                <a:cxn ang="0">
                  <a:pos x="10" y="4"/>
                </a:cxn>
                <a:cxn ang="0">
                  <a:pos x="10" y="23"/>
                </a:cxn>
                <a:cxn ang="0">
                  <a:pos x="0" y="0"/>
                </a:cxn>
              </a:cxnLst>
              <a:rect l="0" t="0" r="r" b="b"/>
              <a:pathLst>
                <a:path w="11" h="24">
                  <a:moveTo>
                    <a:pt x="0" y="0"/>
                  </a:moveTo>
                  <a:lnTo>
                    <a:pt x="10" y="4"/>
                  </a:lnTo>
                  <a:lnTo>
                    <a:pt x="10" y="23"/>
                  </a:lnTo>
                  <a:lnTo>
                    <a:pt x="0" y="0"/>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86" name="Freeform 171"/>
            <p:cNvSpPr>
              <a:spLocks noChangeAspect="1"/>
            </p:cNvSpPr>
            <p:nvPr/>
          </p:nvSpPr>
          <p:spPr bwMode="auto">
            <a:xfrm>
              <a:off x="7052088" y="2712676"/>
              <a:ext cx="24642" cy="30422"/>
            </a:xfrm>
            <a:custGeom>
              <a:avLst/>
              <a:gdLst/>
              <a:ahLst/>
              <a:cxnLst>
                <a:cxn ang="0">
                  <a:pos x="0" y="0"/>
                </a:cxn>
                <a:cxn ang="0">
                  <a:pos x="2" y="15"/>
                </a:cxn>
                <a:cxn ang="0">
                  <a:pos x="10" y="15"/>
                </a:cxn>
                <a:cxn ang="0">
                  <a:pos x="7" y="2"/>
                </a:cxn>
                <a:cxn ang="0">
                  <a:pos x="13" y="11"/>
                </a:cxn>
                <a:cxn ang="0">
                  <a:pos x="7" y="0"/>
                </a:cxn>
                <a:cxn ang="0">
                  <a:pos x="0" y="0"/>
                </a:cxn>
              </a:cxnLst>
              <a:rect l="0" t="0" r="r" b="b"/>
              <a:pathLst>
                <a:path w="14" h="16">
                  <a:moveTo>
                    <a:pt x="0" y="0"/>
                  </a:moveTo>
                  <a:lnTo>
                    <a:pt x="2" y="15"/>
                  </a:lnTo>
                  <a:lnTo>
                    <a:pt x="10" y="15"/>
                  </a:lnTo>
                  <a:lnTo>
                    <a:pt x="7" y="2"/>
                  </a:lnTo>
                  <a:lnTo>
                    <a:pt x="13" y="11"/>
                  </a:lnTo>
                  <a:lnTo>
                    <a:pt x="7" y="0"/>
                  </a:lnTo>
                  <a:lnTo>
                    <a:pt x="0" y="0"/>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87" name="Freeform 172"/>
            <p:cNvSpPr>
              <a:spLocks noChangeAspect="1"/>
            </p:cNvSpPr>
            <p:nvPr/>
          </p:nvSpPr>
          <p:spPr bwMode="auto">
            <a:xfrm>
              <a:off x="7070159" y="2752046"/>
              <a:ext cx="21357" cy="21474"/>
            </a:xfrm>
            <a:custGeom>
              <a:avLst/>
              <a:gdLst/>
              <a:ahLst/>
              <a:cxnLst>
                <a:cxn ang="0">
                  <a:pos x="0" y="0"/>
                </a:cxn>
                <a:cxn ang="0">
                  <a:pos x="11" y="10"/>
                </a:cxn>
                <a:cxn ang="0">
                  <a:pos x="11" y="1"/>
                </a:cxn>
                <a:cxn ang="0">
                  <a:pos x="0" y="0"/>
                </a:cxn>
              </a:cxnLst>
              <a:rect l="0" t="0" r="r" b="b"/>
              <a:pathLst>
                <a:path w="12" h="11">
                  <a:moveTo>
                    <a:pt x="0" y="0"/>
                  </a:moveTo>
                  <a:lnTo>
                    <a:pt x="11" y="10"/>
                  </a:lnTo>
                  <a:lnTo>
                    <a:pt x="11" y="1"/>
                  </a:lnTo>
                  <a:lnTo>
                    <a:pt x="0" y="0"/>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88" name="Freeform 173"/>
            <p:cNvSpPr>
              <a:spLocks noChangeAspect="1"/>
            </p:cNvSpPr>
            <p:nvPr/>
          </p:nvSpPr>
          <p:spPr bwMode="auto">
            <a:xfrm>
              <a:off x="7076730" y="2780678"/>
              <a:ext cx="32856" cy="48317"/>
            </a:xfrm>
            <a:custGeom>
              <a:avLst/>
              <a:gdLst/>
              <a:ahLst/>
              <a:cxnLst>
                <a:cxn ang="0">
                  <a:pos x="0" y="0"/>
                </a:cxn>
                <a:cxn ang="0">
                  <a:pos x="13" y="8"/>
                </a:cxn>
                <a:cxn ang="0">
                  <a:pos x="17" y="24"/>
                </a:cxn>
                <a:cxn ang="0">
                  <a:pos x="0" y="0"/>
                </a:cxn>
              </a:cxnLst>
              <a:rect l="0" t="0" r="r" b="b"/>
              <a:pathLst>
                <a:path w="18" h="25">
                  <a:moveTo>
                    <a:pt x="0" y="0"/>
                  </a:moveTo>
                  <a:lnTo>
                    <a:pt x="13" y="8"/>
                  </a:lnTo>
                  <a:lnTo>
                    <a:pt x="17" y="24"/>
                  </a:lnTo>
                  <a:lnTo>
                    <a:pt x="0" y="0"/>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89" name="Freeform 174"/>
            <p:cNvSpPr>
              <a:spLocks noChangeAspect="1"/>
            </p:cNvSpPr>
            <p:nvPr/>
          </p:nvSpPr>
          <p:spPr bwMode="auto">
            <a:xfrm>
              <a:off x="7126014" y="2793205"/>
              <a:ext cx="16428" cy="30422"/>
            </a:xfrm>
            <a:custGeom>
              <a:avLst/>
              <a:gdLst/>
              <a:ahLst/>
              <a:cxnLst>
                <a:cxn ang="0">
                  <a:pos x="0" y="8"/>
                </a:cxn>
                <a:cxn ang="0">
                  <a:pos x="3" y="0"/>
                </a:cxn>
                <a:cxn ang="0">
                  <a:pos x="8" y="14"/>
                </a:cxn>
                <a:cxn ang="0">
                  <a:pos x="0" y="8"/>
                </a:cxn>
              </a:cxnLst>
              <a:rect l="0" t="0" r="r" b="b"/>
              <a:pathLst>
                <a:path w="9" h="15">
                  <a:moveTo>
                    <a:pt x="0" y="8"/>
                  </a:moveTo>
                  <a:lnTo>
                    <a:pt x="3" y="0"/>
                  </a:lnTo>
                  <a:lnTo>
                    <a:pt x="8" y="14"/>
                  </a:lnTo>
                  <a:lnTo>
                    <a:pt x="0" y="8"/>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90" name="Freeform 175"/>
            <p:cNvSpPr>
              <a:spLocks noChangeAspect="1"/>
            </p:cNvSpPr>
            <p:nvPr/>
          </p:nvSpPr>
          <p:spPr bwMode="auto">
            <a:xfrm>
              <a:off x="7287010" y="3016895"/>
              <a:ext cx="1332324" cy="714019"/>
            </a:xfrm>
            <a:custGeom>
              <a:avLst/>
              <a:gdLst/>
              <a:ahLst/>
              <a:cxnLst>
                <a:cxn ang="0">
                  <a:pos x="9" y="50"/>
                </a:cxn>
                <a:cxn ang="0">
                  <a:pos x="11" y="55"/>
                </a:cxn>
                <a:cxn ang="0">
                  <a:pos x="24" y="180"/>
                </a:cxn>
                <a:cxn ang="0">
                  <a:pos x="30" y="193"/>
                </a:cxn>
                <a:cxn ang="0">
                  <a:pos x="78" y="240"/>
                </a:cxn>
                <a:cxn ang="0">
                  <a:pos x="128" y="260"/>
                </a:cxn>
                <a:cxn ang="0">
                  <a:pos x="236" y="272"/>
                </a:cxn>
                <a:cxn ang="0">
                  <a:pos x="298" y="301"/>
                </a:cxn>
                <a:cxn ang="0">
                  <a:pos x="356" y="356"/>
                </a:cxn>
                <a:cxn ang="0">
                  <a:pos x="380" y="314"/>
                </a:cxn>
                <a:cxn ang="0">
                  <a:pos x="420" y="301"/>
                </a:cxn>
                <a:cxn ang="0">
                  <a:pos x="456" y="295"/>
                </a:cxn>
                <a:cxn ang="0">
                  <a:pos x="470" y="292"/>
                </a:cxn>
                <a:cxn ang="0">
                  <a:pos x="474" y="294"/>
                </a:cxn>
                <a:cxn ang="0">
                  <a:pos x="539" y="310"/>
                </a:cxn>
                <a:cxn ang="0">
                  <a:pos x="559" y="365"/>
                </a:cxn>
                <a:cxn ang="0">
                  <a:pos x="574" y="341"/>
                </a:cxn>
                <a:cxn ang="0">
                  <a:pos x="567" y="262"/>
                </a:cxn>
                <a:cxn ang="0">
                  <a:pos x="619" y="212"/>
                </a:cxn>
                <a:cxn ang="0">
                  <a:pos x="622" y="195"/>
                </a:cxn>
                <a:cxn ang="0">
                  <a:pos x="610" y="172"/>
                </a:cxn>
                <a:cxn ang="0">
                  <a:pos x="620" y="163"/>
                </a:cxn>
                <a:cxn ang="0">
                  <a:pos x="631" y="193"/>
                </a:cxn>
                <a:cxn ang="0">
                  <a:pos x="634" y="156"/>
                </a:cxn>
                <a:cxn ang="0">
                  <a:pos x="655" y="137"/>
                </a:cxn>
                <a:cxn ang="0">
                  <a:pos x="693" y="116"/>
                </a:cxn>
                <a:cxn ang="0">
                  <a:pos x="742" y="78"/>
                </a:cxn>
                <a:cxn ang="0">
                  <a:pos x="733" y="61"/>
                </a:cxn>
                <a:cxn ang="0">
                  <a:pos x="713" y="33"/>
                </a:cxn>
                <a:cxn ang="0">
                  <a:pos x="631" y="80"/>
                </a:cxn>
                <a:cxn ang="0">
                  <a:pos x="588" y="102"/>
                </a:cxn>
                <a:cxn ang="0">
                  <a:pos x="553" y="127"/>
                </a:cxn>
                <a:cxn ang="0">
                  <a:pos x="536" y="121"/>
                </a:cxn>
                <a:cxn ang="0">
                  <a:pos x="542" y="110"/>
                </a:cxn>
                <a:cxn ang="0">
                  <a:pos x="538" y="87"/>
                </a:cxn>
                <a:cxn ang="0">
                  <a:pos x="531" y="68"/>
                </a:cxn>
                <a:cxn ang="0">
                  <a:pos x="496" y="78"/>
                </a:cxn>
                <a:cxn ang="0">
                  <a:pos x="478" y="123"/>
                </a:cxn>
                <a:cxn ang="0">
                  <a:pos x="485" y="69"/>
                </a:cxn>
                <a:cxn ang="0">
                  <a:pos x="491" y="58"/>
                </a:cxn>
                <a:cxn ang="0">
                  <a:pos x="519" y="48"/>
                </a:cxn>
                <a:cxn ang="0">
                  <a:pos x="467" y="43"/>
                </a:cxn>
                <a:cxn ang="0">
                  <a:pos x="444" y="47"/>
                </a:cxn>
                <a:cxn ang="0">
                  <a:pos x="449" y="24"/>
                </a:cxn>
                <a:cxn ang="0">
                  <a:pos x="381" y="0"/>
                </a:cxn>
                <a:cxn ang="0">
                  <a:pos x="24" y="8"/>
                </a:cxn>
                <a:cxn ang="0">
                  <a:pos x="24" y="33"/>
                </a:cxn>
                <a:cxn ang="0">
                  <a:pos x="0" y="20"/>
                </a:cxn>
              </a:cxnLst>
              <a:rect l="0" t="0" r="r" b="b"/>
              <a:pathLst>
                <a:path w="744" h="366">
                  <a:moveTo>
                    <a:pt x="0" y="20"/>
                  </a:moveTo>
                  <a:lnTo>
                    <a:pt x="9" y="50"/>
                  </a:lnTo>
                  <a:lnTo>
                    <a:pt x="19" y="53"/>
                  </a:lnTo>
                  <a:lnTo>
                    <a:pt x="11" y="55"/>
                  </a:lnTo>
                  <a:lnTo>
                    <a:pt x="4" y="145"/>
                  </a:lnTo>
                  <a:lnTo>
                    <a:pt x="24" y="180"/>
                  </a:lnTo>
                  <a:lnTo>
                    <a:pt x="35" y="180"/>
                  </a:lnTo>
                  <a:lnTo>
                    <a:pt x="30" y="193"/>
                  </a:lnTo>
                  <a:lnTo>
                    <a:pt x="54" y="232"/>
                  </a:lnTo>
                  <a:lnTo>
                    <a:pt x="78" y="240"/>
                  </a:lnTo>
                  <a:lnTo>
                    <a:pt x="98" y="262"/>
                  </a:lnTo>
                  <a:lnTo>
                    <a:pt x="128" y="260"/>
                  </a:lnTo>
                  <a:lnTo>
                    <a:pt x="177" y="280"/>
                  </a:lnTo>
                  <a:lnTo>
                    <a:pt x="236" y="272"/>
                  </a:lnTo>
                  <a:lnTo>
                    <a:pt x="271" y="311"/>
                  </a:lnTo>
                  <a:lnTo>
                    <a:pt x="298" y="301"/>
                  </a:lnTo>
                  <a:lnTo>
                    <a:pt x="331" y="348"/>
                  </a:lnTo>
                  <a:lnTo>
                    <a:pt x="356" y="356"/>
                  </a:lnTo>
                  <a:lnTo>
                    <a:pt x="354" y="330"/>
                  </a:lnTo>
                  <a:lnTo>
                    <a:pt x="380" y="314"/>
                  </a:lnTo>
                  <a:lnTo>
                    <a:pt x="383" y="301"/>
                  </a:lnTo>
                  <a:lnTo>
                    <a:pt x="420" y="301"/>
                  </a:lnTo>
                  <a:lnTo>
                    <a:pt x="455" y="311"/>
                  </a:lnTo>
                  <a:lnTo>
                    <a:pt x="456" y="295"/>
                  </a:lnTo>
                  <a:lnTo>
                    <a:pt x="442" y="293"/>
                  </a:lnTo>
                  <a:lnTo>
                    <a:pt x="470" y="292"/>
                  </a:lnTo>
                  <a:lnTo>
                    <a:pt x="471" y="285"/>
                  </a:lnTo>
                  <a:lnTo>
                    <a:pt x="474" y="294"/>
                  </a:lnTo>
                  <a:lnTo>
                    <a:pt x="526" y="297"/>
                  </a:lnTo>
                  <a:lnTo>
                    <a:pt x="539" y="310"/>
                  </a:lnTo>
                  <a:lnTo>
                    <a:pt x="542" y="334"/>
                  </a:lnTo>
                  <a:lnTo>
                    <a:pt x="559" y="365"/>
                  </a:lnTo>
                  <a:lnTo>
                    <a:pt x="570" y="364"/>
                  </a:lnTo>
                  <a:lnTo>
                    <a:pt x="574" y="341"/>
                  </a:lnTo>
                  <a:lnTo>
                    <a:pt x="556" y="285"/>
                  </a:lnTo>
                  <a:lnTo>
                    <a:pt x="567" y="262"/>
                  </a:lnTo>
                  <a:lnTo>
                    <a:pt x="632" y="217"/>
                  </a:lnTo>
                  <a:lnTo>
                    <a:pt x="619" y="212"/>
                  </a:lnTo>
                  <a:lnTo>
                    <a:pt x="631" y="210"/>
                  </a:lnTo>
                  <a:lnTo>
                    <a:pt x="622" y="195"/>
                  </a:lnTo>
                  <a:lnTo>
                    <a:pt x="624" y="182"/>
                  </a:lnTo>
                  <a:lnTo>
                    <a:pt x="610" y="172"/>
                  </a:lnTo>
                  <a:lnTo>
                    <a:pt x="624" y="179"/>
                  </a:lnTo>
                  <a:lnTo>
                    <a:pt x="620" y="163"/>
                  </a:lnTo>
                  <a:lnTo>
                    <a:pt x="629" y="158"/>
                  </a:lnTo>
                  <a:lnTo>
                    <a:pt x="631" y="193"/>
                  </a:lnTo>
                  <a:lnTo>
                    <a:pt x="640" y="173"/>
                  </a:lnTo>
                  <a:lnTo>
                    <a:pt x="634" y="156"/>
                  </a:lnTo>
                  <a:lnTo>
                    <a:pt x="641" y="166"/>
                  </a:lnTo>
                  <a:lnTo>
                    <a:pt x="655" y="137"/>
                  </a:lnTo>
                  <a:lnTo>
                    <a:pt x="707" y="124"/>
                  </a:lnTo>
                  <a:lnTo>
                    <a:pt x="693" y="116"/>
                  </a:lnTo>
                  <a:lnTo>
                    <a:pt x="703" y="94"/>
                  </a:lnTo>
                  <a:lnTo>
                    <a:pt x="742" y="78"/>
                  </a:lnTo>
                  <a:lnTo>
                    <a:pt x="743" y="68"/>
                  </a:lnTo>
                  <a:lnTo>
                    <a:pt x="733" y="61"/>
                  </a:lnTo>
                  <a:lnTo>
                    <a:pt x="733" y="40"/>
                  </a:lnTo>
                  <a:lnTo>
                    <a:pt x="713" y="33"/>
                  </a:lnTo>
                  <a:lnTo>
                    <a:pt x="697" y="68"/>
                  </a:lnTo>
                  <a:lnTo>
                    <a:pt x="631" y="80"/>
                  </a:lnTo>
                  <a:lnTo>
                    <a:pt x="626" y="96"/>
                  </a:lnTo>
                  <a:lnTo>
                    <a:pt x="588" y="102"/>
                  </a:lnTo>
                  <a:lnTo>
                    <a:pt x="591" y="106"/>
                  </a:lnTo>
                  <a:lnTo>
                    <a:pt x="553" y="127"/>
                  </a:lnTo>
                  <a:lnTo>
                    <a:pt x="536" y="127"/>
                  </a:lnTo>
                  <a:lnTo>
                    <a:pt x="536" y="121"/>
                  </a:lnTo>
                  <a:lnTo>
                    <a:pt x="538" y="114"/>
                  </a:lnTo>
                  <a:lnTo>
                    <a:pt x="542" y="110"/>
                  </a:lnTo>
                  <a:lnTo>
                    <a:pt x="544" y="103"/>
                  </a:lnTo>
                  <a:lnTo>
                    <a:pt x="538" y="87"/>
                  </a:lnTo>
                  <a:lnTo>
                    <a:pt x="525" y="93"/>
                  </a:lnTo>
                  <a:lnTo>
                    <a:pt x="531" y="68"/>
                  </a:lnTo>
                  <a:lnTo>
                    <a:pt x="510" y="61"/>
                  </a:lnTo>
                  <a:lnTo>
                    <a:pt x="496" y="78"/>
                  </a:lnTo>
                  <a:lnTo>
                    <a:pt x="490" y="122"/>
                  </a:lnTo>
                  <a:lnTo>
                    <a:pt x="478" y="123"/>
                  </a:lnTo>
                  <a:lnTo>
                    <a:pt x="474" y="102"/>
                  </a:lnTo>
                  <a:lnTo>
                    <a:pt x="485" y="69"/>
                  </a:lnTo>
                  <a:lnTo>
                    <a:pt x="475" y="74"/>
                  </a:lnTo>
                  <a:lnTo>
                    <a:pt x="491" y="58"/>
                  </a:lnTo>
                  <a:lnTo>
                    <a:pt x="525" y="57"/>
                  </a:lnTo>
                  <a:lnTo>
                    <a:pt x="519" y="48"/>
                  </a:lnTo>
                  <a:lnTo>
                    <a:pt x="517" y="48"/>
                  </a:lnTo>
                  <a:lnTo>
                    <a:pt x="467" y="43"/>
                  </a:lnTo>
                  <a:lnTo>
                    <a:pt x="475" y="33"/>
                  </a:lnTo>
                  <a:lnTo>
                    <a:pt x="444" y="47"/>
                  </a:lnTo>
                  <a:lnTo>
                    <a:pt x="420" y="47"/>
                  </a:lnTo>
                  <a:lnTo>
                    <a:pt x="449" y="24"/>
                  </a:lnTo>
                  <a:lnTo>
                    <a:pt x="388" y="12"/>
                  </a:lnTo>
                  <a:lnTo>
                    <a:pt x="381" y="0"/>
                  </a:lnTo>
                  <a:lnTo>
                    <a:pt x="380" y="8"/>
                  </a:lnTo>
                  <a:lnTo>
                    <a:pt x="24" y="8"/>
                  </a:lnTo>
                  <a:lnTo>
                    <a:pt x="31" y="22"/>
                  </a:lnTo>
                  <a:lnTo>
                    <a:pt x="24" y="33"/>
                  </a:lnTo>
                  <a:lnTo>
                    <a:pt x="25" y="21"/>
                  </a:lnTo>
                  <a:lnTo>
                    <a:pt x="0" y="20"/>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91" name="Freeform 176"/>
            <p:cNvSpPr>
              <a:spLocks noChangeAspect="1"/>
            </p:cNvSpPr>
            <p:nvPr/>
          </p:nvSpPr>
          <p:spPr bwMode="auto">
            <a:xfrm>
              <a:off x="14510471" y="2501512"/>
              <a:ext cx="70641" cy="26843"/>
            </a:xfrm>
            <a:custGeom>
              <a:avLst/>
              <a:gdLst/>
              <a:ahLst/>
              <a:cxnLst>
                <a:cxn ang="0">
                  <a:pos x="0" y="4"/>
                </a:cxn>
                <a:cxn ang="0">
                  <a:pos x="23" y="0"/>
                </a:cxn>
                <a:cxn ang="0">
                  <a:pos x="38" y="6"/>
                </a:cxn>
                <a:cxn ang="0">
                  <a:pos x="30" y="13"/>
                </a:cxn>
                <a:cxn ang="0">
                  <a:pos x="0" y="4"/>
                </a:cxn>
              </a:cxnLst>
              <a:rect l="0" t="0" r="r" b="b"/>
              <a:pathLst>
                <a:path w="39" h="14">
                  <a:moveTo>
                    <a:pt x="0" y="4"/>
                  </a:moveTo>
                  <a:lnTo>
                    <a:pt x="23" y="0"/>
                  </a:lnTo>
                  <a:lnTo>
                    <a:pt x="38" y="6"/>
                  </a:lnTo>
                  <a:lnTo>
                    <a:pt x="30" y="13"/>
                  </a:lnTo>
                  <a:lnTo>
                    <a:pt x="0" y="4"/>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92" name="Freeform 177"/>
            <p:cNvSpPr>
              <a:spLocks noChangeAspect="1"/>
            </p:cNvSpPr>
            <p:nvPr/>
          </p:nvSpPr>
          <p:spPr bwMode="auto">
            <a:xfrm>
              <a:off x="8816472" y="5167901"/>
              <a:ext cx="121568" cy="137793"/>
            </a:xfrm>
            <a:custGeom>
              <a:avLst/>
              <a:gdLst/>
              <a:ahLst/>
              <a:cxnLst>
                <a:cxn ang="0">
                  <a:pos x="0" y="56"/>
                </a:cxn>
                <a:cxn ang="0">
                  <a:pos x="10" y="2"/>
                </a:cxn>
                <a:cxn ang="0">
                  <a:pos x="21" y="0"/>
                </a:cxn>
                <a:cxn ang="0">
                  <a:pos x="59" y="27"/>
                </a:cxn>
                <a:cxn ang="0">
                  <a:pos x="67" y="38"/>
                </a:cxn>
                <a:cxn ang="0">
                  <a:pos x="64" y="52"/>
                </a:cxn>
                <a:cxn ang="0">
                  <a:pos x="46" y="70"/>
                </a:cxn>
                <a:cxn ang="0">
                  <a:pos x="0" y="56"/>
                </a:cxn>
              </a:cxnLst>
              <a:rect l="0" t="0" r="r" b="b"/>
              <a:pathLst>
                <a:path w="68" h="71">
                  <a:moveTo>
                    <a:pt x="0" y="56"/>
                  </a:moveTo>
                  <a:lnTo>
                    <a:pt x="10" y="2"/>
                  </a:lnTo>
                  <a:lnTo>
                    <a:pt x="21" y="0"/>
                  </a:lnTo>
                  <a:lnTo>
                    <a:pt x="59" y="27"/>
                  </a:lnTo>
                  <a:lnTo>
                    <a:pt x="67" y="38"/>
                  </a:lnTo>
                  <a:lnTo>
                    <a:pt x="64" y="52"/>
                  </a:lnTo>
                  <a:lnTo>
                    <a:pt x="46" y="70"/>
                  </a:lnTo>
                  <a:lnTo>
                    <a:pt x="0" y="56"/>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93" name="Freeform 178"/>
            <p:cNvSpPr>
              <a:spLocks noChangeAspect="1"/>
            </p:cNvSpPr>
            <p:nvPr/>
          </p:nvSpPr>
          <p:spPr bwMode="auto">
            <a:xfrm>
              <a:off x="8473123" y="4069134"/>
              <a:ext cx="312135" cy="295271"/>
            </a:xfrm>
            <a:custGeom>
              <a:avLst/>
              <a:gdLst/>
              <a:ahLst/>
              <a:cxnLst>
                <a:cxn ang="0">
                  <a:pos x="0" y="41"/>
                </a:cxn>
                <a:cxn ang="0">
                  <a:pos x="17" y="67"/>
                </a:cxn>
                <a:cxn ang="0">
                  <a:pos x="42" y="70"/>
                </a:cxn>
                <a:cxn ang="0">
                  <a:pos x="50" y="81"/>
                </a:cxn>
                <a:cxn ang="0">
                  <a:pos x="75" y="79"/>
                </a:cxn>
                <a:cxn ang="0">
                  <a:pos x="70" y="125"/>
                </a:cxn>
                <a:cxn ang="0">
                  <a:pos x="82" y="144"/>
                </a:cxn>
                <a:cxn ang="0">
                  <a:pos x="97" y="150"/>
                </a:cxn>
                <a:cxn ang="0">
                  <a:pos x="129" y="132"/>
                </a:cxn>
                <a:cxn ang="0">
                  <a:pos x="116" y="129"/>
                </a:cxn>
                <a:cxn ang="0">
                  <a:pos x="110" y="104"/>
                </a:cxn>
                <a:cxn ang="0">
                  <a:pos x="132" y="109"/>
                </a:cxn>
                <a:cxn ang="0">
                  <a:pos x="165" y="93"/>
                </a:cxn>
                <a:cxn ang="0">
                  <a:pos x="155" y="81"/>
                </a:cxn>
                <a:cxn ang="0">
                  <a:pos x="166" y="70"/>
                </a:cxn>
                <a:cxn ang="0">
                  <a:pos x="161" y="61"/>
                </a:cxn>
                <a:cxn ang="0">
                  <a:pos x="173" y="52"/>
                </a:cxn>
                <a:cxn ang="0">
                  <a:pos x="158" y="50"/>
                </a:cxn>
                <a:cxn ang="0">
                  <a:pos x="158" y="38"/>
                </a:cxn>
                <a:cxn ang="0">
                  <a:pos x="133" y="25"/>
                </a:cxn>
                <a:cxn ang="0">
                  <a:pos x="144" y="21"/>
                </a:cxn>
                <a:cxn ang="0">
                  <a:pos x="68" y="24"/>
                </a:cxn>
                <a:cxn ang="0">
                  <a:pos x="44" y="0"/>
                </a:cxn>
                <a:cxn ang="0">
                  <a:pos x="45" y="11"/>
                </a:cxn>
                <a:cxn ang="0">
                  <a:pos x="23" y="20"/>
                </a:cxn>
                <a:cxn ang="0">
                  <a:pos x="29" y="38"/>
                </a:cxn>
                <a:cxn ang="0">
                  <a:pos x="22" y="44"/>
                </a:cxn>
                <a:cxn ang="0">
                  <a:pos x="17" y="28"/>
                </a:cxn>
                <a:cxn ang="0">
                  <a:pos x="25" y="7"/>
                </a:cxn>
                <a:cxn ang="0">
                  <a:pos x="0" y="41"/>
                </a:cxn>
              </a:cxnLst>
              <a:rect l="0" t="0" r="r" b="b"/>
              <a:pathLst>
                <a:path w="174" h="151">
                  <a:moveTo>
                    <a:pt x="0" y="41"/>
                  </a:moveTo>
                  <a:lnTo>
                    <a:pt x="17" y="67"/>
                  </a:lnTo>
                  <a:lnTo>
                    <a:pt x="42" y="70"/>
                  </a:lnTo>
                  <a:lnTo>
                    <a:pt x="50" y="81"/>
                  </a:lnTo>
                  <a:lnTo>
                    <a:pt x="75" y="79"/>
                  </a:lnTo>
                  <a:lnTo>
                    <a:pt x="70" y="125"/>
                  </a:lnTo>
                  <a:lnTo>
                    <a:pt x="82" y="144"/>
                  </a:lnTo>
                  <a:lnTo>
                    <a:pt x="97" y="150"/>
                  </a:lnTo>
                  <a:lnTo>
                    <a:pt x="129" y="132"/>
                  </a:lnTo>
                  <a:lnTo>
                    <a:pt x="116" y="129"/>
                  </a:lnTo>
                  <a:lnTo>
                    <a:pt x="110" y="104"/>
                  </a:lnTo>
                  <a:lnTo>
                    <a:pt x="132" y="109"/>
                  </a:lnTo>
                  <a:lnTo>
                    <a:pt x="165" y="93"/>
                  </a:lnTo>
                  <a:lnTo>
                    <a:pt x="155" y="81"/>
                  </a:lnTo>
                  <a:lnTo>
                    <a:pt x="166" y="70"/>
                  </a:lnTo>
                  <a:lnTo>
                    <a:pt x="161" y="61"/>
                  </a:lnTo>
                  <a:lnTo>
                    <a:pt x="173" y="52"/>
                  </a:lnTo>
                  <a:lnTo>
                    <a:pt x="158" y="50"/>
                  </a:lnTo>
                  <a:lnTo>
                    <a:pt x="158" y="38"/>
                  </a:lnTo>
                  <a:lnTo>
                    <a:pt x="133" y="25"/>
                  </a:lnTo>
                  <a:lnTo>
                    <a:pt x="144" y="21"/>
                  </a:lnTo>
                  <a:lnTo>
                    <a:pt x="68" y="24"/>
                  </a:lnTo>
                  <a:lnTo>
                    <a:pt x="44" y="0"/>
                  </a:lnTo>
                  <a:lnTo>
                    <a:pt x="45" y="11"/>
                  </a:lnTo>
                  <a:lnTo>
                    <a:pt x="23" y="20"/>
                  </a:lnTo>
                  <a:lnTo>
                    <a:pt x="29" y="38"/>
                  </a:lnTo>
                  <a:lnTo>
                    <a:pt x="22" y="44"/>
                  </a:lnTo>
                  <a:lnTo>
                    <a:pt x="17" y="28"/>
                  </a:lnTo>
                  <a:lnTo>
                    <a:pt x="25" y="7"/>
                  </a:lnTo>
                  <a:lnTo>
                    <a:pt x="0" y="41"/>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94" name="Freeform 179"/>
            <p:cNvSpPr>
              <a:spLocks noChangeAspect="1"/>
            </p:cNvSpPr>
            <p:nvPr/>
          </p:nvSpPr>
          <p:spPr bwMode="auto">
            <a:xfrm>
              <a:off x="12527592" y="3784600"/>
              <a:ext cx="164282" cy="381168"/>
            </a:xfrm>
            <a:custGeom>
              <a:avLst/>
              <a:gdLst/>
              <a:ahLst/>
              <a:cxnLst>
                <a:cxn ang="0">
                  <a:pos x="0" y="10"/>
                </a:cxn>
                <a:cxn ang="0">
                  <a:pos x="14" y="30"/>
                </a:cxn>
                <a:cxn ang="0">
                  <a:pos x="32" y="38"/>
                </a:cxn>
                <a:cxn ang="0">
                  <a:pos x="23" y="53"/>
                </a:cxn>
                <a:cxn ang="0">
                  <a:pos x="54" y="79"/>
                </a:cxn>
                <a:cxn ang="0">
                  <a:pos x="69" y="114"/>
                </a:cxn>
                <a:cxn ang="0">
                  <a:pos x="69" y="144"/>
                </a:cxn>
                <a:cxn ang="0">
                  <a:pos x="30" y="170"/>
                </a:cxn>
                <a:cxn ang="0">
                  <a:pos x="38" y="194"/>
                </a:cxn>
                <a:cxn ang="0">
                  <a:pos x="49" y="177"/>
                </a:cxn>
                <a:cxn ang="0">
                  <a:pos x="56" y="181"/>
                </a:cxn>
                <a:cxn ang="0">
                  <a:pos x="60" y="171"/>
                </a:cxn>
                <a:cxn ang="0">
                  <a:pos x="91" y="153"/>
                </a:cxn>
                <a:cxn ang="0">
                  <a:pos x="86" y="104"/>
                </a:cxn>
                <a:cxn ang="0">
                  <a:pos x="44" y="59"/>
                </a:cxn>
                <a:cxn ang="0">
                  <a:pos x="49" y="44"/>
                </a:cxn>
                <a:cxn ang="0">
                  <a:pos x="74" y="22"/>
                </a:cxn>
                <a:cxn ang="0">
                  <a:pos x="39" y="0"/>
                </a:cxn>
                <a:cxn ang="0">
                  <a:pos x="0" y="10"/>
                </a:cxn>
              </a:cxnLst>
              <a:rect l="0" t="0" r="r" b="b"/>
              <a:pathLst>
                <a:path w="92" h="195">
                  <a:moveTo>
                    <a:pt x="0" y="10"/>
                  </a:moveTo>
                  <a:lnTo>
                    <a:pt x="14" y="30"/>
                  </a:lnTo>
                  <a:lnTo>
                    <a:pt x="32" y="38"/>
                  </a:lnTo>
                  <a:lnTo>
                    <a:pt x="23" y="53"/>
                  </a:lnTo>
                  <a:lnTo>
                    <a:pt x="54" y="79"/>
                  </a:lnTo>
                  <a:lnTo>
                    <a:pt x="69" y="114"/>
                  </a:lnTo>
                  <a:lnTo>
                    <a:pt x="69" y="144"/>
                  </a:lnTo>
                  <a:lnTo>
                    <a:pt x="30" y="170"/>
                  </a:lnTo>
                  <a:lnTo>
                    <a:pt x="38" y="194"/>
                  </a:lnTo>
                  <a:lnTo>
                    <a:pt x="49" y="177"/>
                  </a:lnTo>
                  <a:lnTo>
                    <a:pt x="56" y="181"/>
                  </a:lnTo>
                  <a:lnTo>
                    <a:pt x="60" y="171"/>
                  </a:lnTo>
                  <a:lnTo>
                    <a:pt x="91" y="153"/>
                  </a:lnTo>
                  <a:lnTo>
                    <a:pt x="86" y="104"/>
                  </a:lnTo>
                  <a:lnTo>
                    <a:pt x="44" y="59"/>
                  </a:lnTo>
                  <a:lnTo>
                    <a:pt x="49" y="44"/>
                  </a:lnTo>
                  <a:lnTo>
                    <a:pt x="74" y="22"/>
                  </a:lnTo>
                  <a:lnTo>
                    <a:pt x="39" y="0"/>
                  </a:lnTo>
                  <a:lnTo>
                    <a:pt x="0" y="10"/>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95" name="Freeform 180"/>
            <p:cNvSpPr>
              <a:spLocks noChangeAspect="1"/>
            </p:cNvSpPr>
            <p:nvPr/>
          </p:nvSpPr>
          <p:spPr bwMode="auto">
            <a:xfrm>
              <a:off x="11168984" y="3893761"/>
              <a:ext cx="225066" cy="168215"/>
            </a:xfrm>
            <a:custGeom>
              <a:avLst/>
              <a:gdLst/>
              <a:ahLst/>
              <a:cxnLst>
                <a:cxn ang="0">
                  <a:pos x="0" y="85"/>
                </a:cxn>
                <a:cxn ang="0">
                  <a:pos x="33" y="66"/>
                </a:cxn>
                <a:cxn ang="0">
                  <a:pos x="27" y="57"/>
                </a:cxn>
                <a:cxn ang="0">
                  <a:pos x="37" y="46"/>
                </a:cxn>
                <a:cxn ang="0">
                  <a:pos x="70" y="10"/>
                </a:cxn>
                <a:cxn ang="0">
                  <a:pos x="111" y="0"/>
                </a:cxn>
                <a:cxn ang="0">
                  <a:pos x="125" y="33"/>
                </a:cxn>
                <a:cxn ang="0">
                  <a:pos x="113" y="46"/>
                </a:cxn>
                <a:cxn ang="0">
                  <a:pos x="67" y="68"/>
                </a:cxn>
                <a:cxn ang="0">
                  <a:pos x="0" y="85"/>
                </a:cxn>
              </a:cxnLst>
              <a:rect l="0" t="0" r="r" b="b"/>
              <a:pathLst>
                <a:path w="126" h="86">
                  <a:moveTo>
                    <a:pt x="0" y="85"/>
                  </a:moveTo>
                  <a:lnTo>
                    <a:pt x="33" y="66"/>
                  </a:lnTo>
                  <a:lnTo>
                    <a:pt x="27" y="57"/>
                  </a:lnTo>
                  <a:lnTo>
                    <a:pt x="37" y="46"/>
                  </a:lnTo>
                  <a:lnTo>
                    <a:pt x="70" y="10"/>
                  </a:lnTo>
                  <a:lnTo>
                    <a:pt x="111" y="0"/>
                  </a:lnTo>
                  <a:lnTo>
                    <a:pt x="125" y="33"/>
                  </a:lnTo>
                  <a:lnTo>
                    <a:pt x="113" y="46"/>
                  </a:lnTo>
                  <a:lnTo>
                    <a:pt x="67" y="68"/>
                  </a:lnTo>
                  <a:lnTo>
                    <a:pt x="0" y="85"/>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96" name="Freeform 181"/>
            <p:cNvSpPr>
              <a:spLocks noChangeAspect="1"/>
            </p:cNvSpPr>
            <p:nvPr/>
          </p:nvSpPr>
          <p:spPr bwMode="auto">
            <a:xfrm>
              <a:off x="11150913" y="3938499"/>
              <a:ext cx="87069" cy="123477"/>
            </a:xfrm>
            <a:custGeom>
              <a:avLst/>
              <a:gdLst/>
              <a:ahLst/>
              <a:cxnLst>
                <a:cxn ang="0">
                  <a:pos x="0" y="12"/>
                </a:cxn>
                <a:cxn ang="0">
                  <a:pos x="10" y="62"/>
                </a:cxn>
                <a:cxn ang="0">
                  <a:pos x="43" y="43"/>
                </a:cxn>
                <a:cxn ang="0">
                  <a:pos x="37" y="34"/>
                </a:cxn>
                <a:cxn ang="0">
                  <a:pos x="47" y="23"/>
                </a:cxn>
                <a:cxn ang="0">
                  <a:pos x="47" y="9"/>
                </a:cxn>
                <a:cxn ang="0">
                  <a:pos x="23" y="0"/>
                </a:cxn>
                <a:cxn ang="0">
                  <a:pos x="0" y="12"/>
                </a:cxn>
              </a:cxnLst>
              <a:rect l="0" t="0" r="r" b="b"/>
              <a:pathLst>
                <a:path w="48" h="63">
                  <a:moveTo>
                    <a:pt x="0" y="12"/>
                  </a:moveTo>
                  <a:lnTo>
                    <a:pt x="10" y="62"/>
                  </a:lnTo>
                  <a:lnTo>
                    <a:pt x="43" y="43"/>
                  </a:lnTo>
                  <a:lnTo>
                    <a:pt x="37" y="34"/>
                  </a:lnTo>
                  <a:lnTo>
                    <a:pt x="47" y="23"/>
                  </a:lnTo>
                  <a:lnTo>
                    <a:pt x="47" y="9"/>
                  </a:lnTo>
                  <a:lnTo>
                    <a:pt x="23" y="0"/>
                  </a:lnTo>
                  <a:lnTo>
                    <a:pt x="0" y="12"/>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97" name="Freeform 182"/>
            <p:cNvSpPr>
              <a:spLocks noChangeAspect="1"/>
            </p:cNvSpPr>
            <p:nvPr/>
          </p:nvSpPr>
          <p:spPr bwMode="auto">
            <a:xfrm>
              <a:off x="10483930" y="3097423"/>
              <a:ext cx="215209" cy="187900"/>
            </a:xfrm>
            <a:custGeom>
              <a:avLst/>
              <a:gdLst/>
              <a:ahLst/>
              <a:cxnLst>
                <a:cxn ang="0">
                  <a:pos x="0" y="23"/>
                </a:cxn>
                <a:cxn ang="0">
                  <a:pos x="0" y="7"/>
                </a:cxn>
                <a:cxn ang="0">
                  <a:pos x="30" y="0"/>
                </a:cxn>
                <a:cxn ang="0">
                  <a:pos x="55" y="19"/>
                </a:cxn>
                <a:cxn ang="0">
                  <a:pos x="83" y="14"/>
                </a:cxn>
                <a:cxn ang="0">
                  <a:pos x="117" y="44"/>
                </a:cxn>
                <a:cxn ang="0">
                  <a:pos x="112" y="75"/>
                </a:cxn>
                <a:cxn ang="0">
                  <a:pos x="120" y="89"/>
                </a:cxn>
                <a:cxn ang="0">
                  <a:pos x="94" y="96"/>
                </a:cxn>
                <a:cxn ang="0">
                  <a:pos x="82" y="70"/>
                </a:cxn>
                <a:cxn ang="0">
                  <a:pos x="71" y="81"/>
                </a:cxn>
                <a:cxn ang="0">
                  <a:pos x="30" y="55"/>
                </a:cxn>
                <a:cxn ang="0">
                  <a:pos x="11" y="27"/>
                </a:cxn>
                <a:cxn ang="0">
                  <a:pos x="1" y="33"/>
                </a:cxn>
                <a:cxn ang="0">
                  <a:pos x="0" y="23"/>
                </a:cxn>
              </a:cxnLst>
              <a:rect l="0" t="0" r="r" b="b"/>
              <a:pathLst>
                <a:path w="121" h="97">
                  <a:moveTo>
                    <a:pt x="0" y="23"/>
                  </a:moveTo>
                  <a:lnTo>
                    <a:pt x="0" y="7"/>
                  </a:lnTo>
                  <a:lnTo>
                    <a:pt x="30" y="0"/>
                  </a:lnTo>
                  <a:lnTo>
                    <a:pt x="55" y="19"/>
                  </a:lnTo>
                  <a:lnTo>
                    <a:pt x="83" y="14"/>
                  </a:lnTo>
                  <a:lnTo>
                    <a:pt x="117" y="44"/>
                  </a:lnTo>
                  <a:lnTo>
                    <a:pt x="112" y="75"/>
                  </a:lnTo>
                  <a:lnTo>
                    <a:pt x="120" y="89"/>
                  </a:lnTo>
                  <a:lnTo>
                    <a:pt x="94" y="96"/>
                  </a:lnTo>
                  <a:lnTo>
                    <a:pt x="82" y="70"/>
                  </a:lnTo>
                  <a:lnTo>
                    <a:pt x="71" y="81"/>
                  </a:lnTo>
                  <a:lnTo>
                    <a:pt x="30" y="55"/>
                  </a:lnTo>
                  <a:lnTo>
                    <a:pt x="11" y="27"/>
                  </a:lnTo>
                  <a:lnTo>
                    <a:pt x="1" y="33"/>
                  </a:lnTo>
                  <a:lnTo>
                    <a:pt x="0" y="23"/>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98" name="Freeform 183"/>
            <p:cNvSpPr>
              <a:spLocks noChangeAspect="1"/>
            </p:cNvSpPr>
            <p:nvPr/>
          </p:nvSpPr>
          <p:spPr bwMode="auto">
            <a:xfrm>
              <a:off x="10433002" y="4529041"/>
              <a:ext cx="295707" cy="318535"/>
            </a:xfrm>
            <a:custGeom>
              <a:avLst/>
              <a:gdLst/>
              <a:ahLst/>
              <a:cxnLst>
                <a:cxn ang="0">
                  <a:pos x="0" y="152"/>
                </a:cxn>
                <a:cxn ang="0">
                  <a:pos x="21" y="146"/>
                </a:cxn>
                <a:cxn ang="0">
                  <a:pos x="127" y="162"/>
                </a:cxn>
                <a:cxn ang="0">
                  <a:pos x="150" y="155"/>
                </a:cxn>
                <a:cxn ang="0">
                  <a:pos x="135" y="142"/>
                </a:cxn>
                <a:cxn ang="0">
                  <a:pos x="135" y="93"/>
                </a:cxn>
                <a:cxn ang="0">
                  <a:pos x="164" y="93"/>
                </a:cxn>
                <a:cxn ang="0">
                  <a:pos x="161" y="67"/>
                </a:cxn>
                <a:cxn ang="0">
                  <a:pos x="135" y="70"/>
                </a:cxn>
                <a:cxn ang="0">
                  <a:pos x="132" y="22"/>
                </a:cxn>
                <a:cxn ang="0">
                  <a:pos x="120" y="14"/>
                </a:cxn>
                <a:cxn ang="0">
                  <a:pos x="103" y="15"/>
                </a:cxn>
                <a:cxn ang="0">
                  <a:pos x="99" y="28"/>
                </a:cxn>
                <a:cxn ang="0">
                  <a:pos x="80" y="30"/>
                </a:cxn>
                <a:cxn ang="0">
                  <a:pos x="60" y="0"/>
                </a:cxn>
                <a:cxn ang="0">
                  <a:pos x="11" y="6"/>
                </a:cxn>
                <a:cxn ang="0">
                  <a:pos x="29" y="68"/>
                </a:cxn>
                <a:cxn ang="0">
                  <a:pos x="0" y="152"/>
                </a:cxn>
              </a:cxnLst>
              <a:rect l="0" t="0" r="r" b="b"/>
              <a:pathLst>
                <a:path w="165" h="163">
                  <a:moveTo>
                    <a:pt x="0" y="152"/>
                  </a:moveTo>
                  <a:lnTo>
                    <a:pt x="21" y="146"/>
                  </a:lnTo>
                  <a:lnTo>
                    <a:pt x="127" y="162"/>
                  </a:lnTo>
                  <a:lnTo>
                    <a:pt x="150" y="155"/>
                  </a:lnTo>
                  <a:lnTo>
                    <a:pt x="135" y="142"/>
                  </a:lnTo>
                  <a:lnTo>
                    <a:pt x="135" y="93"/>
                  </a:lnTo>
                  <a:lnTo>
                    <a:pt x="164" y="93"/>
                  </a:lnTo>
                  <a:lnTo>
                    <a:pt x="161" y="67"/>
                  </a:lnTo>
                  <a:lnTo>
                    <a:pt x="135" y="70"/>
                  </a:lnTo>
                  <a:lnTo>
                    <a:pt x="132" y="22"/>
                  </a:lnTo>
                  <a:lnTo>
                    <a:pt x="120" y="14"/>
                  </a:lnTo>
                  <a:lnTo>
                    <a:pt x="103" y="15"/>
                  </a:lnTo>
                  <a:lnTo>
                    <a:pt x="99" y="28"/>
                  </a:lnTo>
                  <a:lnTo>
                    <a:pt x="80" y="30"/>
                  </a:lnTo>
                  <a:lnTo>
                    <a:pt x="60" y="0"/>
                  </a:lnTo>
                  <a:lnTo>
                    <a:pt x="11" y="6"/>
                  </a:lnTo>
                  <a:lnTo>
                    <a:pt x="29" y="68"/>
                  </a:lnTo>
                  <a:lnTo>
                    <a:pt x="0" y="152"/>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899" name="Freeform 184"/>
            <p:cNvSpPr>
              <a:spLocks noChangeAspect="1"/>
            </p:cNvSpPr>
            <p:nvPr/>
          </p:nvSpPr>
          <p:spPr bwMode="auto">
            <a:xfrm>
              <a:off x="10441216" y="4500409"/>
              <a:ext cx="26285" cy="30422"/>
            </a:xfrm>
            <a:custGeom>
              <a:avLst/>
              <a:gdLst/>
              <a:ahLst/>
              <a:cxnLst>
                <a:cxn ang="0">
                  <a:pos x="0" y="4"/>
                </a:cxn>
                <a:cxn ang="0">
                  <a:pos x="6" y="14"/>
                </a:cxn>
                <a:cxn ang="0">
                  <a:pos x="13" y="0"/>
                </a:cxn>
                <a:cxn ang="0">
                  <a:pos x="0" y="4"/>
                </a:cxn>
              </a:cxnLst>
              <a:rect l="0" t="0" r="r" b="b"/>
              <a:pathLst>
                <a:path w="14" h="15">
                  <a:moveTo>
                    <a:pt x="0" y="4"/>
                  </a:moveTo>
                  <a:lnTo>
                    <a:pt x="6" y="14"/>
                  </a:lnTo>
                  <a:lnTo>
                    <a:pt x="13" y="0"/>
                  </a:lnTo>
                  <a:lnTo>
                    <a:pt x="0" y="4"/>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00" name="Freeform 185"/>
            <p:cNvSpPr>
              <a:spLocks noChangeAspect="1"/>
            </p:cNvSpPr>
            <p:nvPr/>
          </p:nvSpPr>
          <p:spPr bwMode="auto">
            <a:xfrm>
              <a:off x="10625212" y="4836839"/>
              <a:ext cx="218494" cy="238006"/>
            </a:xfrm>
            <a:custGeom>
              <a:avLst/>
              <a:gdLst/>
              <a:ahLst/>
              <a:cxnLst>
                <a:cxn ang="0">
                  <a:pos x="0" y="93"/>
                </a:cxn>
                <a:cxn ang="0">
                  <a:pos x="0" y="57"/>
                </a:cxn>
                <a:cxn ang="0">
                  <a:pos x="14" y="56"/>
                </a:cxn>
                <a:cxn ang="0">
                  <a:pos x="14" y="9"/>
                </a:cxn>
                <a:cxn ang="0">
                  <a:pos x="39" y="4"/>
                </a:cxn>
                <a:cxn ang="0">
                  <a:pos x="47" y="12"/>
                </a:cxn>
                <a:cxn ang="0">
                  <a:pos x="68" y="0"/>
                </a:cxn>
                <a:cxn ang="0">
                  <a:pos x="104" y="50"/>
                </a:cxn>
                <a:cxn ang="0">
                  <a:pos x="121" y="59"/>
                </a:cxn>
                <a:cxn ang="0">
                  <a:pos x="73" y="104"/>
                </a:cxn>
                <a:cxn ang="0">
                  <a:pos x="45" y="104"/>
                </a:cxn>
                <a:cxn ang="0">
                  <a:pos x="29" y="121"/>
                </a:cxn>
                <a:cxn ang="0">
                  <a:pos x="11" y="121"/>
                </a:cxn>
                <a:cxn ang="0">
                  <a:pos x="12" y="107"/>
                </a:cxn>
                <a:cxn ang="0">
                  <a:pos x="0" y="93"/>
                </a:cxn>
              </a:cxnLst>
              <a:rect l="0" t="0" r="r" b="b"/>
              <a:pathLst>
                <a:path w="122" h="122">
                  <a:moveTo>
                    <a:pt x="0" y="93"/>
                  </a:moveTo>
                  <a:lnTo>
                    <a:pt x="0" y="57"/>
                  </a:lnTo>
                  <a:lnTo>
                    <a:pt x="14" y="56"/>
                  </a:lnTo>
                  <a:lnTo>
                    <a:pt x="14" y="9"/>
                  </a:lnTo>
                  <a:lnTo>
                    <a:pt x="39" y="4"/>
                  </a:lnTo>
                  <a:lnTo>
                    <a:pt x="47" y="12"/>
                  </a:lnTo>
                  <a:lnTo>
                    <a:pt x="68" y="0"/>
                  </a:lnTo>
                  <a:lnTo>
                    <a:pt x="104" y="50"/>
                  </a:lnTo>
                  <a:lnTo>
                    <a:pt x="121" y="59"/>
                  </a:lnTo>
                  <a:lnTo>
                    <a:pt x="73" y="104"/>
                  </a:lnTo>
                  <a:lnTo>
                    <a:pt x="45" y="104"/>
                  </a:lnTo>
                  <a:lnTo>
                    <a:pt x="29" y="121"/>
                  </a:lnTo>
                  <a:lnTo>
                    <a:pt x="11" y="121"/>
                  </a:lnTo>
                  <a:lnTo>
                    <a:pt x="12" y="107"/>
                  </a:lnTo>
                  <a:lnTo>
                    <a:pt x="0" y="93"/>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01" name="Freeform 186"/>
            <p:cNvSpPr>
              <a:spLocks noChangeAspect="1"/>
            </p:cNvSpPr>
            <p:nvPr/>
          </p:nvSpPr>
          <p:spPr bwMode="auto">
            <a:xfrm>
              <a:off x="10837135" y="4441355"/>
              <a:ext cx="44356" cy="51896"/>
            </a:xfrm>
            <a:custGeom>
              <a:avLst/>
              <a:gdLst/>
              <a:ahLst/>
              <a:cxnLst>
                <a:cxn ang="0">
                  <a:pos x="0" y="4"/>
                </a:cxn>
                <a:cxn ang="0">
                  <a:pos x="3" y="13"/>
                </a:cxn>
                <a:cxn ang="0">
                  <a:pos x="9" y="26"/>
                </a:cxn>
                <a:cxn ang="0">
                  <a:pos x="23" y="11"/>
                </a:cxn>
                <a:cxn ang="0">
                  <a:pos x="22" y="0"/>
                </a:cxn>
                <a:cxn ang="0">
                  <a:pos x="0" y="4"/>
                </a:cxn>
              </a:cxnLst>
              <a:rect l="0" t="0" r="r" b="b"/>
              <a:pathLst>
                <a:path w="24" h="27">
                  <a:moveTo>
                    <a:pt x="0" y="4"/>
                  </a:moveTo>
                  <a:lnTo>
                    <a:pt x="3" y="13"/>
                  </a:lnTo>
                  <a:lnTo>
                    <a:pt x="9" y="26"/>
                  </a:lnTo>
                  <a:lnTo>
                    <a:pt x="23" y="11"/>
                  </a:lnTo>
                  <a:lnTo>
                    <a:pt x="22" y="0"/>
                  </a:lnTo>
                  <a:lnTo>
                    <a:pt x="0" y="4"/>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02" name="Freeform 187"/>
            <p:cNvSpPr>
              <a:spLocks noChangeAspect="1"/>
            </p:cNvSpPr>
            <p:nvPr/>
          </p:nvSpPr>
          <p:spPr bwMode="auto">
            <a:xfrm>
              <a:off x="10360719" y="4058397"/>
              <a:ext cx="179067" cy="286324"/>
            </a:xfrm>
            <a:custGeom>
              <a:avLst/>
              <a:gdLst/>
              <a:ahLst/>
              <a:cxnLst>
                <a:cxn ang="0">
                  <a:pos x="0" y="104"/>
                </a:cxn>
                <a:cxn ang="0">
                  <a:pos x="13" y="77"/>
                </a:cxn>
                <a:cxn ang="0">
                  <a:pos x="37" y="81"/>
                </a:cxn>
                <a:cxn ang="0">
                  <a:pos x="64" y="24"/>
                </a:cxn>
                <a:cxn ang="0">
                  <a:pos x="78" y="13"/>
                </a:cxn>
                <a:cxn ang="0">
                  <a:pos x="72" y="2"/>
                </a:cxn>
                <a:cxn ang="0">
                  <a:pos x="79" y="0"/>
                </a:cxn>
                <a:cxn ang="0">
                  <a:pos x="87" y="35"/>
                </a:cxn>
                <a:cxn ang="0">
                  <a:pos x="72" y="41"/>
                </a:cxn>
                <a:cxn ang="0">
                  <a:pos x="90" y="70"/>
                </a:cxn>
                <a:cxn ang="0">
                  <a:pos x="79" y="103"/>
                </a:cxn>
                <a:cxn ang="0">
                  <a:pos x="99" y="128"/>
                </a:cxn>
                <a:cxn ang="0">
                  <a:pos x="97" y="146"/>
                </a:cxn>
                <a:cxn ang="0">
                  <a:pos x="62" y="138"/>
                </a:cxn>
                <a:cxn ang="0">
                  <a:pos x="36" y="138"/>
                </a:cxn>
                <a:cxn ang="0">
                  <a:pos x="15" y="138"/>
                </a:cxn>
                <a:cxn ang="0">
                  <a:pos x="14" y="114"/>
                </a:cxn>
                <a:cxn ang="0">
                  <a:pos x="0" y="104"/>
                </a:cxn>
              </a:cxnLst>
              <a:rect l="0" t="0" r="r" b="b"/>
              <a:pathLst>
                <a:path w="100" h="147">
                  <a:moveTo>
                    <a:pt x="0" y="104"/>
                  </a:moveTo>
                  <a:lnTo>
                    <a:pt x="13" y="77"/>
                  </a:lnTo>
                  <a:lnTo>
                    <a:pt x="37" y="81"/>
                  </a:lnTo>
                  <a:lnTo>
                    <a:pt x="64" y="24"/>
                  </a:lnTo>
                  <a:lnTo>
                    <a:pt x="78" y="13"/>
                  </a:lnTo>
                  <a:lnTo>
                    <a:pt x="72" y="2"/>
                  </a:lnTo>
                  <a:lnTo>
                    <a:pt x="79" y="0"/>
                  </a:lnTo>
                  <a:lnTo>
                    <a:pt x="87" y="35"/>
                  </a:lnTo>
                  <a:lnTo>
                    <a:pt x="72" y="41"/>
                  </a:lnTo>
                  <a:lnTo>
                    <a:pt x="90" y="70"/>
                  </a:lnTo>
                  <a:lnTo>
                    <a:pt x="79" y="103"/>
                  </a:lnTo>
                  <a:lnTo>
                    <a:pt x="99" y="128"/>
                  </a:lnTo>
                  <a:lnTo>
                    <a:pt x="97" y="146"/>
                  </a:lnTo>
                  <a:lnTo>
                    <a:pt x="62" y="138"/>
                  </a:lnTo>
                  <a:lnTo>
                    <a:pt x="36" y="138"/>
                  </a:lnTo>
                  <a:lnTo>
                    <a:pt x="15" y="138"/>
                  </a:lnTo>
                  <a:lnTo>
                    <a:pt x="14" y="114"/>
                  </a:lnTo>
                  <a:lnTo>
                    <a:pt x="0" y="104"/>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03" name="Freeform 188"/>
            <p:cNvSpPr>
              <a:spLocks noChangeAspect="1"/>
            </p:cNvSpPr>
            <p:nvPr/>
          </p:nvSpPr>
          <p:spPr bwMode="auto">
            <a:xfrm>
              <a:off x="10503643" y="4103135"/>
              <a:ext cx="302278" cy="205795"/>
            </a:xfrm>
            <a:custGeom>
              <a:avLst/>
              <a:gdLst/>
              <a:ahLst/>
              <a:cxnLst>
                <a:cxn ang="0">
                  <a:pos x="0" y="80"/>
                </a:cxn>
                <a:cxn ang="0">
                  <a:pos x="11" y="47"/>
                </a:cxn>
                <a:cxn ang="0">
                  <a:pos x="53" y="38"/>
                </a:cxn>
                <a:cxn ang="0">
                  <a:pos x="57" y="27"/>
                </a:cxn>
                <a:cxn ang="0">
                  <a:pos x="76" y="23"/>
                </a:cxn>
                <a:cxn ang="0">
                  <a:pos x="105" y="0"/>
                </a:cxn>
                <a:cxn ang="0">
                  <a:pos x="115" y="28"/>
                </a:cxn>
                <a:cxn ang="0">
                  <a:pos x="137" y="38"/>
                </a:cxn>
                <a:cxn ang="0">
                  <a:pos x="168" y="76"/>
                </a:cxn>
                <a:cxn ang="0">
                  <a:pos x="90" y="87"/>
                </a:cxn>
                <a:cxn ang="0">
                  <a:pos x="64" y="76"/>
                </a:cxn>
                <a:cxn ang="0">
                  <a:pos x="53" y="95"/>
                </a:cxn>
                <a:cxn ang="0">
                  <a:pos x="31" y="95"/>
                </a:cxn>
                <a:cxn ang="0">
                  <a:pos x="20" y="105"/>
                </a:cxn>
                <a:cxn ang="0">
                  <a:pos x="0" y="80"/>
                </a:cxn>
              </a:cxnLst>
              <a:rect l="0" t="0" r="r" b="b"/>
              <a:pathLst>
                <a:path w="169" h="106">
                  <a:moveTo>
                    <a:pt x="0" y="80"/>
                  </a:moveTo>
                  <a:lnTo>
                    <a:pt x="11" y="47"/>
                  </a:lnTo>
                  <a:lnTo>
                    <a:pt x="53" y="38"/>
                  </a:lnTo>
                  <a:lnTo>
                    <a:pt x="57" y="27"/>
                  </a:lnTo>
                  <a:lnTo>
                    <a:pt x="76" y="23"/>
                  </a:lnTo>
                  <a:lnTo>
                    <a:pt x="105" y="0"/>
                  </a:lnTo>
                  <a:lnTo>
                    <a:pt x="115" y="28"/>
                  </a:lnTo>
                  <a:lnTo>
                    <a:pt x="137" y="38"/>
                  </a:lnTo>
                  <a:lnTo>
                    <a:pt x="168" y="76"/>
                  </a:lnTo>
                  <a:lnTo>
                    <a:pt x="90" y="87"/>
                  </a:lnTo>
                  <a:lnTo>
                    <a:pt x="64" y="76"/>
                  </a:lnTo>
                  <a:lnTo>
                    <a:pt x="53" y="95"/>
                  </a:lnTo>
                  <a:lnTo>
                    <a:pt x="31" y="95"/>
                  </a:lnTo>
                  <a:lnTo>
                    <a:pt x="20" y="105"/>
                  </a:lnTo>
                  <a:lnTo>
                    <a:pt x="0" y="80"/>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04" name="Freeform 189"/>
            <p:cNvSpPr>
              <a:spLocks noChangeAspect="1"/>
            </p:cNvSpPr>
            <p:nvPr/>
          </p:nvSpPr>
          <p:spPr bwMode="auto">
            <a:xfrm>
              <a:off x="10475716" y="3775652"/>
              <a:ext cx="249708" cy="420538"/>
            </a:xfrm>
            <a:custGeom>
              <a:avLst/>
              <a:gdLst/>
              <a:ahLst/>
              <a:cxnLst>
                <a:cxn ang="0">
                  <a:pos x="0" y="122"/>
                </a:cxn>
                <a:cxn ang="0">
                  <a:pos x="20" y="133"/>
                </a:cxn>
                <a:cxn ang="0">
                  <a:pos x="15" y="144"/>
                </a:cxn>
                <a:cxn ang="0">
                  <a:pos x="23" y="179"/>
                </a:cxn>
                <a:cxn ang="0">
                  <a:pos x="8" y="185"/>
                </a:cxn>
                <a:cxn ang="0">
                  <a:pos x="26" y="214"/>
                </a:cxn>
                <a:cxn ang="0">
                  <a:pos x="68" y="205"/>
                </a:cxn>
                <a:cxn ang="0">
                  <a:pos x="72" y="194"/>
                </a:cxn>
                <a:cxn ang="0">
                  <a:pos x="91" y="190"/>
                </a:cxn>
                <a:cxn ang="0">
                  <a:pos x="120" y="167"/>
                </a:cxn>
                <a:cxn ang="0">
                  <a:pos x="110" y="141"/>
                </a:cxn>
                <a:cxn ang="0">
                  <a:pos x="124" y="106"/>
                </a:cxn>
                <a:cxn ang="0">
                  <a:pos x="137" y="103"/>
                </a:cxn>
                <a:cxn ang="0">
                  <a:pos x="138" y="54"/>
                </a:cxn>
                <a:cxn ang="0">
                  <a:pos x="34" y="0"/>
                </a:cxn>
                <a:cxn ang="0">
                  <a:pos x="21" y="6"/>
                </a:cxn>
                <a:cxn ang="0">
                  <a:pos x="21" y="26"/>
                </a:cxn>
                <a:cxn ang="0">
                  <a:pos x="34" y="41"/>
                </a:cxn>
                <a:cxn ang="0">
                  <a:pos x="26" y="88"/>
                </a:cxn>
                <a:cxn ang="0">
                  <a:pos x="0" y="122"/>
                </a:cxn>
              </a:cxnLst>
              <a:rect l="0" t="0" r="r" b="b"/>
              <a:pathLst>
                <a:path w="139" h="215">
                  <a:moveTo>
                    <a:pt x="0" y="122"/>
                  </a:moveTo>
                  <a:lnTo>
                    <a:pt x="20" y="133"/>
                  </a:lnTo>
                  <a:lnTo>
                    <a:pt x="15" y="144"/>
                  </a:lnTo>
                  <a:lnTo>
                    <a:pt x="23" y="179"/>
                  </a:lnTo>
                  <a:lnTo>
                    <a:pt x="8" y="185"/>
                  </a:lnTo>
                  <a:lnTo>
                    <a:pt x="26" y="214"/>
                  </a:lnTo>
                  <a:lnTo>
                    <a:pt x="68" y="205"/>
                  </a:lnTo>
                  <a:lnTo>
                    <a:pt x="72" y="194"/>
                  </a:lnTo>
                  <a:lnTo>
                    <a:pt x="91" y="190"/>
                  </a:lnTo>
                  <a:lnTo>
                    <a:pt x="120" y="167"/>
                  </a:lnTo>
                  <a:lnTo>
                    <a:pt x="110" y="141"/>
                  </a:lnTo>
                  <a:lnTo>
                    <a:pt x="124" y="106"/>
                  </a:lnTo>
                  <a:lnTo>
                    <a:pt x="137" y="103"/>
                  </a:lnTo>
                  <a:lnTo>
                    <a:pt x="138" y="54"/>
                  </a:lnTo>
                  <a:lnTo>
                    <a:pt x="34" y="0"/>
                  </a:lnTo>
                  <a:lnTo>
                    <a:pt x="21" y="6"/>
                  </a:lnTo>
                  <a:lnTo>
                    <a:pt x="21" y="26"/>
                  </a:lnTo>
                  <a:lnTo>
                    <a:pt x="34" y="41"/>
                  </a:lnTo>
                  <a:lnTo>
                    <a:pt x="26" y="88"/>
                  </a:lnTo>
                  <a:lnTo>
                    <a:pt x="0" y="122"/>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05" name="Freeform 190"/>
            <p:cNvSpPr>
              <a:spLocks noChangeAspect="1"/>
            </p:cNvSpPr>
            <p:nvPr/>
          </p:nvSpPr>
          <p:spPr bwMode="auto">
            <a:xfrm>
              <a:off x="10424788" y="4287456"/>
              <a:ext cx="174138" cy="223690"/>
            </a:xfrm>
            <a:custGeom>
              <a:avLst/>
              <a:gdLst/>
              <a:ahLst/>
              <a:cxnLst>
                <a:cxn ang="0">
                  <a:pos x="0" y="99"/>
                </a:cxn>
                <a:cxn ang="0">
                  <a:pos x="10" y="113"/>
                </a:cxn>
                <a:cxn ang="0">
                  <a:pos x="23" y="109"/>
                </a:cxn>
                <a:cxn ang="0">
                  <a:pos x="44" y="110"/>
                </a:cxn>
                <a:cxn ang="0">
                  <a:pos x="61" y="98"/>
                </a:cxn>
                <a:cxn ang="0">
                  <a:pos x="66" y="76"/>
                </a:cxn>
                <a:cxn ang="0">
                  <a:pos x="84" y="57"/>
                </a:cxn>
                <a:cxn ang="0">
                  <a:pos x="97" y="0"/>
                </a:cxn>
                <a:cxn ang="0">
                  <a:pos x="75" y="0"/>
                </a:cxn>
                <a:cxn ang="0">
                  <a:pos x="64" y="10"/>
                </a:cxn>
                <a:cxn ang="0">
                  <a:pos x="62" y="28"/>
                </a:cxn>
                <a:cxn ang="0">
                  <a:pos x="27" y="20"/>
                </a:cxn>
                <a:cxn ang="0">
                  <a:pos x="26" y="32"/>
                </a:cxn>
                <a:cxn ang="0">
                  <a:pos x="40" y="33"/>
                </a:cxn>
                <a:cxn ang="0">
                  <a:pos x="36" y="78"/>
                </a:cxn>
                <a:cxn ang="0">
                  <a:pos x="20" y="72"/>
                </a:cxn>
                <a:cxn ang="0">
                  <a:pos x="0" y="99"/>
                </a:cxn>
              </a:cxnLst>
              <a:rect l="0" t="0" r="r" b="b"/>
              <a:pathLst>
                <a:path w="98" h="114">
                  <a:moveTo>
                    <a:pt x="0" y="99"/>
                  </a:moveTo>
                  <a:lnTo>
                    <a:pt x="10" y="113"/>
                  </a:lnTo>
                  <a:lnTo>
                    <a:pt x="23" y="109"/>
                  </a:lnTo>
                  <a:lnTo>
                    <a:pt x="44" y="110"/>
                  </a:lnTo>
                  <a:lnTo>
                    <a:pt x="61" y="98"/>
                  </a:lnTo>
                  <a:lnTo>
                    <a:pt x="66" y="76"/>
                  </a:lnTo>
                  <a:lnTo>
                    <a:pt x="84" y="57"/>
                  </a:lnTo>
                  <a:lnTo>
                    <a:pt x="97" y="0"/>
                  </a:lnTo>
                  <a:lnTo>
                    <a:pt x="75" y="0"/>
                  </a:lnTo>
                  <a:lnTo>
                    <a:pt x="64" y="10"/>
                  </a:lnTo>
                  <a:lnTo>
                    <a:pt x="62" y="28"/>
                  </a:lnTo>
                  <a:lnTo>
                    <a:pt x="27" y="20"/>
                  </a:lnTo>
                  <a:lnTo>
                    <a:pt x="26" y="32"/>
                  </a:lnTo>
                  <a:lnTo>
                    <a:pt x="40" y="33"/>
                  </a:lnTo>
                  <a:lnTo>
                    <a:pt x="36" y="78"/>
                  </a:lnTo>
                  <a:lnTo>
                    <a:pt x="20" y="72"/>
                  </a:lnTo>
                  <a:lnTo>
                    <a:pt x="0" y="99"/>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06" name="Freeform 191"/>
            <p:cNvSpPr>
              <a:spLocks noChangeAspect="1"/>
            </p:cNvSpPr>
            <p:nvPr/>
          </p:nvSpPr>
          <p:spPr bwMode="auto">
            <a:xfrm>
              <a:off x="10452716" y="4251665"/>
              <a:ext cx="438632" cy="468855"/>
            </a:xfrm>
            <a:custGeom>
              <a:avLst/>
              <a:gdLst/>
              <a:ahLst/>
              <a:cxnLst>
                <a:cxn ang="0">
                  <a:pos x="0" y="142"/>
                </a:cxn>
                <a:cxn ang="0">
                  <a:pos x="0" y="148"/>
                </a:cxn>
                <a:cxn ang="0">
                  <a:pos x="49" y="142"/>
                </a:cxn>
                <a:cxn ang="0">
                  <a:pos x="69" y="172"/>
                </a:cxn>
                <a:cxn ang="0">
                  <a:pos x="88" y="170"/>
                </a:cxn>
                <a:cxn ang="0">
                  <a:pos x="92" y="157"/>
                </a:cxn>
                <a:cxn ang="0">
                  <a:pos x="109" y="156"/>
                </a:cxn>
                <a:cxn ang="0">
                  <a:pos x="121" y="164"/>
                </a:cxn>
                <a:cxn ang="0">
                  <a:pos x="124" y="212"/>
                </a:cxn>
                <a:cxn ang="0">
                  <a:pos x="150" y="209"/>
                </a:cxn>
                <a:cxn ang="0">
                  <a:pos x="224" y="239"/>
                </a:cxn>
                <a:cxn ang="0">
                  <a:pos x="224" y="225"/>
                </a:cxn>
                <a:cxn ang="0">
                  <a:pos x="208" y="219"/>
                </a:cxn>
                <a:cxn ang="0">
                  <a:pos x="211" y="185"/>
                </a:cxn>
                <a:cxn ang="0">
                  <a:pos x="235" y="173"/>
                </a:cxn>
                <a:cxn ang="0">
                  <a:pos x="221" y="150"/>
                </a:cxn>
                <a:cxn ang="0">
                  <a:pos x="218" y="110"/>
                </a:cxn>
                <a:cxn ang="0">
                  <a:pos x="215" y="101"/>
                </a:cxn>
                <a:cxn ang="0">
                  <a:pos x="224" y="84"/>
                </a:cxn>
                <a:cxn ang="0">
                  <a:pos x="235" y="51"/>
                </a:cxn>
                <a:cxn ang="0">
                  <a:pos x="244" y="39"/>
                </a:cxn>
                <a:cxn ang="0">
                  <a:pos x="239" y="20"/>
                </a:cxn>
                <a:cxn ang="0">
                  <a:pos x="196" y="0"/>
                </a:cxn>
                <a:cxn ang="0">
                  <a:pos x="118" y="11"/>
                </a:cxn>
                <a:cxn ang="0">
                  <a:pos x="92" y="0"/>
                </a:cxn>
                <a:cxn ang="0">
                  <a:pos x="81" y="19"/>
                </a:cxn>
                <a:cxn ang="0">
                  <a:pos x="68" y="76"/>
                </a:cxn>
                <a:cxn ang="0">
                  <a:pos x="50" y="95"/>
                </a:cxn>
                <a:cxn ang="0">
                  <a:pos x="45" y="117"/>
                </a:cxn>
                <a:cxn ang="0">
                  <a:pos x="28" y="129"/>
                </a:cxn>
                <a:cxn ang="0">
                  <a:pos x="7" y="128"/>
                </a:cxn>
                <a:cxn ang="0">
                  <a:pos x="0" y="142"/>
                </a:cxn>
              </a:cxnLst>
              <a:rect l="0" t="0" r="r" b="b"/>
              <a:pathLst>
                <a:path w="245" h="240">
                  <a:moveTo>
                    <a:pt x="0" y="142"/>
                  </a:moveTo>
                  <a:lnTo>
                    <a:pt x="0" y="148"/>
                  </a:lnTo>
                  <a:lnTo>
                    <a:pt x="49" y="142"/>
                  </a:lnTo>
                  <a:lnTo>
                    <a:pt x="69" y="172"/>
                  </a:lnTo>
                  <a:lnTo>
                    <a:pt x="88" y="170"/>
                  </a:lnTo>
                  <a:lnTo>
                    <a:pt x="92" y="157"/>
                  </a:lnTo>
                  <a:lnTo>
                    <a:pt x="109" y="156"/>
                  </a:lnTo>
                  <a:lnTo>
                    <a:pt x="121" y="164"/>
                  </a:lnTo>
                  <a:lnTo>
                    <a:pt x="124" y="212"/>
                  </a:lnTo>
                  <a:lnTo>
                    <a:pt x="150" y="209"/>
                  </a:lnTo>
                  <a:lnTo>
                    <a:pt x="224" y="239"/>
                  </a:lnTo>
                  <a:lnTo>
                    <a:pt x="224" y="225"/>
                  </a:lnTo>
                  <a:lnTo>
                    <a:pt x="208" y="219"/>
                  </a:lnTo>
                  <a:lnTo>
                    <a:pt x="211" y="185"/>
                  </a:lnTo>
                  <a:lnTo>
                    <a:pt x="235" y="173"/>
                  </a:lnTo>
                  <a:lnTo>
                    <a:pt x="221" y="150"/>
                  </a:lnTo>
                  <a:lnTo>
                    <a:pt x="218" y="110"/>
                  </a:lnTo>
                  <a:lnTo>
                    <a:pt x="215" y="101"/>
                  </a:lnTo>
                  <a:lnTo>
                    <a:pt x="224" y="84"/>
                  </a:lnTo>
                  <a:lnTo>
                    <a:pt x="235" y="51"/>
                  </a:lnTo>
                  <a:lnTo>
                    <a:pt x="244" y="39"/>
                  </a:lnTo>
                  <a:lnTo>
                    <a:pt x="239" y="20"/>
                  </a:lnTo>
                  <a:lnTo>
                    <a:pt x="196" y="0"/>
                  </a:lnTo>
                  <a:lnTo>
                    <a:pt x="118" y="11"/>
                  </a:lnTo>
                  <a:lnTo>
                    <a:pt x="92" y="0"/>
                  </a:lnTo>
                  <a:lnTo>
                    <a:pt x="81" y="19"/>
                  </a:lnTo>
                  <a:lnTo>
                    <a:pt x="68" y="76"/>
                  </a:lnTo>
                  <a:lnTo>
                    <a:pt x="50" y="95"/>
                  </a:lnTo>
                  <a:lnTo>
                    <a:pt x="45" y="117"/>
                  </a:lnTo>
                  <a:lnTo>
                    <a:pt x="28" y="129"/>
                  </a:lnTo>
                  <a:lnTo>
                    <a:pt x="7" y="128"/>
                  </a:lnTo>
                  <a:lnTo>
                    <a:pt x="0" y="142"/>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07" name="Freeform 192"/>
            <p:cNvSpPr>
              <a:spLocks noChangeAspect="1"/>
            </p:cNvSpPr>
            <p:nvPr/>
          </p:nvSpPr>
          <p:spPr bwMode="auto">
            <a:xfrm>
              <a:off x="10912705" y="3439222"/>
              <a:ext cx="55856" cy="32211"/>
            </a:xfrm>
            <a:custGeom>
              <a:avLst/>
              <a:gdLst/>
              <a:ahLst/>
              <a:cxnLst>
                <a:cxn ang="0">
                  <a:pos x="0" y="8"/>
                </a:cxn>
                <a:cxn ang="0">
                  <a:pos x="11" y="16"/>
                </a:cxn>
                <a:cxn ang="0">
                  <a:pos x="30" y="0"/>
                </a:cxn>
                <a:cxn ang="0">
                  <a:pos x="0" y="8"/>
                </a:cxn>
              </a:cxnLst>
              <a:rect l="0" t="0" r="r" b="b"/>
              <a:pathLst>
                <a:path w="31" h="17">
                  <a:moveTo>
                    <a:pt x="0" y="8"/>
                  </a:moveTo>
                  <a:lnTo>
                    <a:pt x="11" y="16"/>
                  </a:lnTo>
                  <a:lnTo>
                    <a:pt x="30" y="0"/>
                  </a:lnTo>
                  <a:lnTo>
                    <a:pt x="0" y="8"/>
                  </a:lnTo>
                </a:path>
              </a:pathLst>
            </a:custGeom>
            <a:solidFill>
              <a:schemeClr val="bg1">
                <a:lumMod val="7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08" name="Freeform 193"/>
            <p:cNvSpPr>
              <a:spLocks noChangeAspect="1"/>
            </p:cNvSpPr>
            <p:nvPr/>
          </p:nvSpPr>
          <p:spPr bwMode="auto">
            <a:xfrm>
              <a:off x="10188223" y="4065555"/>
              <a:ext cx="62427" cy="157478"/>
            </a:xfrm>
            <a:custGeom>
              <a:avLst/>
              <a:gdLst/>
              <a:ahLst/>
              <a:cxnLst>
                <a:cxn ang="0">
                  <a:pos x="0" y="20"/>
                </a:cxn>
                <a:cxn ang="0">
                  <a:pos x="13" y="80"/>
                </a:cxn>
                <a:cxn ang="0">
                  <a:pos x="24" y="80"/>
                </a:cxn>
                <a:cxn ang="0">
                  <a:pos x="34" y="9"/>
                </a:cxn>
                <a:cxn ang="0">
                  <a:pos x="24" y="0"/>
                </a:cxn>
                <a:cxn ang="0">
                  <a:pos x="18" y="6"/>
                </a:cxn>
                <a:cxn ang="0">
                  <a:pos x="0" y="20"/>
                </a:cxn>
              </a:cxnLst>
              <a:rect l="0" t="0" r="r" b="b"/>
              <a:pathLst>
                <a:path w="35" h="81">
                  <a:moveTo>
                    <a:pt x="0" y="20"/>
                  </a:moveTo>
                  <a:lnTo>
                    <a:pt x="13" y="80"/>
                  </a:lnTo>
                  <a:lnTo>
                    <a:pt x="24" y="80"/>
                  </a:lnTo>
                  <a:lnTo>
                    <a:pt x="34" y="9"/>
                  </a:lnTo>
                  <a:lnTo>
                    <a:pt x="24" y="0"/>
                  </a:lnTo>
                  <a:lnTo>
                    <a:pt x="18" y="6"/>
                  </a:lnTo>
                  <a:lnTo>
                    <a:pt x="0" y="20"/>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09" name="Freeform 194"/>
            <p:cNvSpPr>
              <a:spLocks noChangeAspect="1"/>
            </p:cNvSpPr>
            <p:nvPr/>
          </p:nvSpPr>
          <p:spPr bwMode="auto">
            <a:xfrm>
              <a:off x="10385361" y="4326825"/>
              <a:ext cx="42713" cy="32211"/>
            </a:xfrm>
            <a:custGeom>
              <a:avLst/>
              <a:gdLst/>
              <a:ahLst/>
              <a:cxnLst>
                <a:cxn ang="0">
                  <a:pos x="0" y="15"/>
                </a:cxn>
                <a:cxn ang="0">
                  <a:pos x="2" y="0"/>
                </a:cxn>
                <a:cxn ang="0">
                  <a:pos x="23" y="0"/>
                </a:cxn>
                <a:cxn ang="0">
                  <a:pos x="23" y="13"/>
                </a:cxn>
                <a:cxn ang="0">
                  <a:pos x="0" y="15"/>
                </a:cxn>
              </a:cxnLst>
              <a:rect l="0" t="0" r="r" b="b"/>
              <a:pathLst>
                <a:path w="24" h="16">
                  <a:moveTo>
                    <a:pt x="0" y="15"/>
                  </a:moveTo>
                  <a:lnTo>
                    <a:pt x="2" y="0"/>
                  </a:lnTo>
                  <a:lnTo>
                    <a:pt x="23" y="0"/>
                  </a:lnTo>
                  <a:lnTo>
                    <a:pt x="23" y="13"/>
                  </a:lnTo>
                  <a:lnTo>
                    <a:pt x="0" y="15"/>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10" name="Freeform 195"/>
            <p:cNvSpPr>
              <a:spLocks noChangeAspect="1"/>
            </p:cNvSpPr>
            <p:nvPr/>
          </p:nvSpPr>
          <p:spPr bwMode="auto">
            <a:xfrm>
              <a:off x="10929133" y="3918814"/>
              <a:ext cx="351563" cy="377589"/>
            </a:xfrm>
            <a:custGeom>
              <a:avLst/>
              <a:gdLst/>
              <a:ahLst/>
              <a:cxnLst>
                <a:cxn ang="0">
                  <a:pos x="0" y="134"/>
                </a:cxn>
                <a:cxn ang="0">
                  <a:pos x="14" y="124"/>
                </a:cxn>
                <a:cxn ang="0">
                  <a:pos x="16" y="101"/>
                </a:cxn>
                <a:cxn ang="0">
                  <a:pos x="41" y="68"/>
                </a:cxn>
                <a:cxn ang="0">
                  <a:pos x="51" y="12"/>
                </a:cxn>
                <a:cxn ang="0">
                  <a:pos x="71" y="0"/>
                </a:cxn>
                <a:cxn ang="0">
                  <a:pos x="86" y="39"/>
                </a:cxn>
                <a:cxn ang="0">
                  <a:pos x="128" y="71"/>
                </a:cxn>
                <a:cxn ang="0">
                  <a:pos x="114" y="91"/>
                </a:cxn>
                <a:cxn ang="0">
                  <a:pos x="128" y="96"/>
                </a:cxn>
                <a:cxn ang="0">
                  <a:pos x="143" y="119"/>
                </a:cxn>
                <a:cxn ang="0">
                  <a:pos x="195" y="132"/>
                </a:cxn>
                <a:cxn ang="0">
                  <a:pos x="155" y="171"/>
                </a:cxn>
                <a:cxn ang="0">
                  <a:pos x="115" y="186"/>
                </a:cxn>
                <a:cxn ang="0">
                  <a:pos x="77" y="192"/>
                </a:cxn>
                <a:cxn ang="0">
                  <a:pos x="37" y="177"/>
                </a:cxn>
                <a:cxn ang="0">
                  <a:pos x="22" y="150"/>
                </a:cxn>
                <a:cxn ang="0">
                  <a:pos x="0" y="134"/>
                </a:cxn>
              </a:cxnLst>
              <a:rect l="0" t="0" r="r" b="b"/>
              <a:pathLst>
                <a:path w="196" h="193">
                  <a:moveTo>
                    <a:pt x="0" y="134"/>
                  </a:moveTo>
                  <a:lnTo>
                    <a:pt x="14" y="124"/>
                  </a:lnTo>
                  <a:lnTo>
                    <a:pt x="16" y="101"/>
                  </a:lnTo>
                  <a:lnTo>
                    <a:pt x="41" y="68"/>
                  </a:lnTo>
                  <a:lnTo>
                    <a:pt x="51" y="12"/>
                  </a:lnTo>
                  <a:lnTo>
                    <a:pt x="71" y="0"/>
                  </a:lnTo>
                  <a:lnTo>
                    <a:pt x="86" y="39"/>
                  </a:lnTo>
                  <a:lnTo>
                    <a:pt x="128" y="71"/>
                  </a:lnTo>
                  <a:lnTo>
                    <a:pt x="114" y="91"/>
                  </a:lnTo>
                  <a:lnTo>
                    <a:pt x="128" y="96"/>
                  </a:lnTo>
                  <a:lnTo>
                    <a:pt x="143" y="119"/>
                  </a:lnTo>
                  <a:lnTo>
                    <a:pt x="195" y="132"/>
                  </a:lnTo>
                  <a:lnTo>
                    <a:pt x="155" y="171"/>
                  </a:lnTo>
                  <a:lnTo>
                    <a:pt x="115" y="186"/>
                  </a:lnTo>
                  <a:lnTo>
                    <a:pt x="77" y="192"/>
                  </a:lnTo>
                  <a:lnTo>
                    <a:pt x="37" y="177"/>
                  </a:lnTo>
                  <a:lnTo>
                    <a:pt x="22" y="150"/>
                  </a:lnTo>
                  <a:lnTo>
                    <a:pt x="0" y="134"/>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11" name="Freeform 196"/>
            <p:cNvSpPr>
              <a:spLocks noChangeAspect="1"/>
            </p:cNvSpPr>
            <p:nvPr/>
          </p:nvSpPr>
          <p:spPr bwMode="auto">
            <a:xfrm>
              <a:off x="11132842" y="4058397"/>
              <a:ext cx="37785" cy="50107"/>
            </a:xfrm>
            <a:custGeom>
              <a:avLst/>
              <a:gdLst/>
              <a:ahLst/>
              <a:cxnLst>
                <a:cxn ang="0">
                  <a:pos x="0" y="20"/>
                </a:cxn>
                <a:cxn ang="0">
                  <a:pos x="14" y="25"/>
                </a:cxn>
                <a:cxn ang="0">
                  <a:pos x="19" y="17"/>
                </a:cxn>
                <a:cxn ang="0">
                  <a:pos x="9" y="15"/>
                </a:cxn>
                <a:cxn ang="0">
                  <a:pos x="20" y="9"/>
                </a:cxn>
                <a:cxn ang="0">
                  <a:pos x="14" y="0"/>
                </a:cxn>
                <a:cxn ang="0">
                  <a:pos x="0" y="20"/>
                </a:cxn>
              </a:cxnLst>
              <a:rect l="0" t="0" r="r" b="b"/>
              <a:pathLst>
                <a:path w="21" h="26">
                  <a:moveTo>
                    <a:pt x="0" y="20"/>
                  </a:moveTo>
                  <a:lnTo>
                    <a:pt x="14" y="25"/>
                  </a:lnTo>
                  <a:lnTo>
                    <a:pt x="19" y="17"/>
                  </a:lnTo>
                  <a:lnTo>
                    <a:pt x="9" y="15"/>
                  </a:lnTo>
                  <a:lnTo>
                    <a:pt x="20" y="9"/>
                  </a:lnTo>
                  <a:lnTo>
                    <a:pt x="14" y="0"/>
                  </a:lnTo>
                  <a:lnTo>
                    <a:pt x="0" y="20"/>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12" name="Freeform 197"/>
            <p:cNvSpPr>
              <a:spLocks noChangeAspect="1"/>
            </p:cNvSpPr>
            <p:nvPr/>
          </p:nvSpPr>
          <p:spPr bwMode="auto">
            <a:xfrm>
              <a:off x="10367290" y="4326825"/>
              <a:ext cx="129782" cy="157478"/>
            </a:xfrm>
            <a:custGeom>
              <a:avLst/>
              <a:gdLst/>
              <a:ahLst/>
              <a:cxnLst>
                <a:cxn ang="0">
                  <a:pos x="0" y="37"/>
                </a:cxn>
                <a:cxn ang="0">
                  <a:pos x="8" y="25"/>
                </a:cxn>
                <a:cxn ang="0">
                  <a:pos x="14" y="26"/>
                </a:cxn>
                <a:cxn ang="0">
                  <a:pos x="10" y="15"/>
                </a:cxn>
                <a:cxn ang="0">
                  <a:pos x="33" y="13"/>
                </a:cxn>
                <a:cxn ang="0">
                  <a:pos x="33" y="0"/>
                </a:cxn>
                <a:cxn ang="0">
                  <a:pos x="59" y="0"/>
                </a:cxn>
                <a:cxn ang="0">
                  <a:pos x="58" y="12"/>
                </a:cxn>
                <a:cxn ang="0">
                  <a:pos x="72" y="13"/>
                </a:cxn>
                <a:cxn ang="0">
                  <a:pos x="68" y="58"/>
                </a:cxn>
                <a:cxn ang="0">
                  <a:pos x="52" y="52"/>
                </a:cxn>
                <a:cxn ang="0">
                  <a:pos x="32" y="79"/>
                </a:cxn>
                <a:cxn ang="0">
                  <a:pos x="0" y="37"/>
                </a:cxn>
              </a:cxnLst>
              <a:rect l="0" t="0" r="r" b="b"/>
              <a:pathLst>
                <a:path w="73" h="80">
                  <a:moveTo>
                    <a:pt x="0" y="37"/>
                  </a:moveTo>
                  <a:lnTo>
                    <a:pt x="8" y="25"/>
                  </a:lnTo>
                  <a:lnTo>
                    <a:pt x="14" y="26"/>
                  </a:lnTo>
                  <a:lnTo>
                    <a:pt x="10" y="15"/>
                  </a:lnTo>
                  <a:lnTo>
                    <a:pt x="33" y="13"/>
                  </a:lnTo>
                  <a:lnTo>
                    <a:pt x="33" y="0"/>
                  </a:lnTo>
                  <a:lnTo>
                    <a:pt x="59" y="0"/>
                  </a:lnTo>
                  <a:lnTo>
                    <a:pt x="58" y="12"/>
                  </a:lnTo>
                  <a:lnTo>
                    <a:pt x="72" y="13"/>
                  </a:lnTo>
                  <a:lnTo>
                    <a:pt x="68" y="58"/>
                  </a:lnTo>
                  <a:lnTo>
                    <a:pt x="52" y="52"/>
                  </a:lnTo>
                  <a:lnTo>
                    <a:pt x="32" y="79"/>
                  </a:lnTo>
                  <a:lnTo>
                    <a:pt x="0" y="37"/>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13" name="Freeform 198"/>
            <p:cNvSpPr>
              <a:spLocks noChangeAspect="1"/>
            </p:cNvSpPr>
            <p:nvPr/>
          </p:nvSpPr>
          <p:spPr bwMode="auto">
            <a:xfrm>
              <a:off x="9779162" y="4035133"/>
              <a:ext cx="70641" cy="14316"/>
            </a:xfrm>
            <a:custGeom>
              <a:avLst/>
              <a:gdLst/>
              <a:ahLst/>
              <a:cxnLst>
                <a:cxn ang="0">
                  <a:pos x="0" y="7"/>
                </a:cxn>
                <a:cxn ang="0">
                  <a:pos x="2" y="0"/>
                </a:cxn>
                <a:cxn ang="0">
                  <a:pos x="38" y="2"/>
                </a:cxn>
                <a:cxn ang="0">
                  <a:pos x="0" y="7"/>
                </a:cxn>
              </a:cxnLst>
              <a:rect l="0" t="0" r="r" b="b"/>
              <a:pathLst>
                <a:path w="39" h="8">
                  <a:moveTo>
                    <a:pt x="0" y="7"/>
                  </a:moveTo>
                  <a:lnTo>
                    <a:pt x="2" y="0"/>
                  </a:lnTo>
                  <a:lnTo>
                    <a:pt x="38" y="2"/>
                  </a:lnTo>
                  <a:lnTo>
                    <a:pt x="0" y="7"/>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14" name="Freeform 199"/>
            <p:cNvSpPr>
              <a:spLocks noChangeAspect="1"/>
            </p:cNvSpPr>
            <p:nvPr/>
          </p:nvSpPr>
          <p:spPr bwMode="auto">
            <a:xfrm>
              <a:off x="10096225" y="4095977"/>
              <a:ext cx="100212" cy="168215"/>
            </a:xfrm>
            <a:custGeom>
              <a:avLst/>
              <a:gdLst/>
              <a:ahLst/>
              <a:cxnLst>
                <a:cxn ang="0">
                  <a:pos x="0" y="80"/>
                </a:cxn>
                <a:cxn ang="0">
                  <a:pos x="6" y="21"/>
                </a:cxn>
                <a:cxn ang="0">
                  <a:pos x="3" y="4"/>
                </a:cxn>
                <a:cxn ang="0">
                  <a:pos x="37" y="0"/>
                </a:cxn>
                <a:cxn ang="0">
                  <a:pos x="55" y="67"/>
                </a:cxn>
                <a:cxn ang="0">
                  <a:pos x="13" y="85"/>
                </a:cxn>
                <a:cxn ang="0">
                  <a:pos x="0" y="80"/>
                </a:cxn>
              </a:cxnLst>
              <a:rect l="0" t="0" r="r" b="b"/>
              <a:pathLst>
                <a:path w="56" h="86">
                  <a:moveTo>
                    <a:pt x="0" y="80"/>
                  </a:moveTo>
                  <a:lnTo>
                    <a:pt x="6" y="21"/>
                  </a:lnTo>
                  <a:lnTo>
                    <a:pt x="3" y="4"/>
                  </a:lnTo>
                  <a:lnTo>
                    <a:pt x="37" y="0"/>
                  </a:lnTo>
                  <a:lnTo>
                    <a:pt x="55" y="67"/>
                  </a:lnTo>
                  <a:lnTo>
                    <a:pt x="13" y="85"/>
                  </a:lnTo>
                  <a:lnTo>
                    <a:pt x="0" y="80"/>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15" name="Freeform 200"/>
            <p:cNvSpPr>
              <a:spLocks noChangeAspect="1"/>
            </p:cNvSpPr>
            <p:nvPr/>
          </p:nvSpPr>
          <p:spPr bwMode="auto">
            <a:xfrm>
              <a:off x="9818589" y="4058397"/>
              <a:ext cx="172496" cy="137793"/>
            </a:xfrm>
            <a:custGeom>
              <a:avLst/>
              <a:gdLst/>
              <a:ahLst/>
              <a:cxnLst>
                <a:cxn ang="0">
                  <a:pos x="0" y="24"/>
                </a:cxn>
                <a:cxn ang="0">
                  <a:pos x="16" y="13"/>
                </a:cxn>
                <a:cxn ang="0">
                  <a:pos x="17" y="0"/>
                </a:cxn>
                <a:cxn ang="0">
                  <a:pos x="48" y="3"/>
                </a:cxn>
                <a:cxn ang="0">
                  <a:pos x="57" y="9"/>
                </a:cxn>
                <a:cxn ang="0">
                  <a:pos x="79" y="2"/>
                </a:cxn>
                <a:cxn ang="0">
                  <a:pos x="91" y="33"/>
                </a:cxn>
                <a:cxn ang="0">
                  <a:pos x="95" y="57"/>
                </a:cxn>
                <a:cxn ang="0">
                  <a:pos x="87" y="55"/>
                </a:cxn>
                <a:cxn ang="0">
                  <a:pos x="85" y="68"/>
                </a:cxn>
                <a:cxn ang="0">
                  <a:pos x="71" y="70"/>
                </a:cxn>
                <a:cxn ang="0">
                  <a:pos x="71" y="57"/>
                </a:cxn>
                <a:cxn ang="0">
                  <a:pos x="63" y="56"/>
                </a:cxn>
                <a:cxn ang="0">
                  <a:pos x="50" y="37"/>
                </a:cxn>
                <a:cxn ang="0">
                  <a:pos x="24" y="47"/>
                </a:cxn>
                <a:cxn ang="0">
                  <a:pos x="0" y="24"/>
                </a:cxn>
              </a:cxnLst>
              <a:rect l="0" t="0" r="r" b="b"/>
              <a:pathLst>
                <a:path w="96" h="71">
                  <a:moveTo>
                    <a:pt x="0" y="24"/>
                  </a:moveTo>
                  <a:lnTo>
                    <a:pt x="16" y="13"/>
                  </a:lnTo>
                  <a:lnTo>
                    <a:pt x="17" y="0"/>
                  </a:lnTo>
                  <a:lnTo>
                    <a:pt x="48" y="3"/>
                  </a:lnTo>
                  <a:lnTo>
                    <a:pt x="57" y="9"/>
                  </a:lnTo>
                  <a:lnTo>
                    <a:pt x="79" y="2"/>
                  </a:lnTo>
                  <a:lnTo>
                    <a:pt x="91" y="33"/>
                  </a:lnTo>
                  <a:lnTo>
                    <a:pt x="95" y="57"/>
                  </a:lnTo>
                  <a:lnTo>
                    <a:pt x="87" y="55"/>
                  </a:lnTo>
                  <a:lnTo>
                    <a:pt x="85" y="68"/>
                  </a:lnTo>
                  <a:lnTo>
                    <a:pt x="71" y="70"/>
                  </a:lnTo>
                  <a:lnTo>
                    <a:pt x="71" y="57"/>
                  </a:lnTo>
                  <a:lnTo>
                    <a:pt x="63" y="56"/>
                  </a:lnTo>
                  <a:lnTo>
                    <a:pt x="50" y="37"/>
                  </a:lnTo>
                  <a:lnTo>
                    <a:pt x="24" y="47"/>
                  </a:lnTo>
                  <a:lnTo>
                    <a:pt x="0" y="24"/>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16" name="Freeform 201"/>
            <p:cNvSpPr>
              <a:spLocks noChangeAspect="1"/>
            </p:cNvSpPr>
            <p:nvPr/>
          </p:nvSpPr>
          <p:spPr bwMode="auto">
            <a:xfrm>
              <a:off x="11200197" y="3619964"/>
              <a:ext cx="44356" cy="14316"/>
            </a:xfrm>
            <a:custGeom>
              <a:avLst/>
              <a:gdLst/>
              <a:ahLst/>
              <a:cxnLst>
                <a:cxn ang="0">
                  <a:pos x="0" y="0"/>
                </a:cxn>
                <a:cxn ang="0">
                  <a:pos x="12" y="6"/>
                </a:cxn>
                <a:cxn ang="0">
                  <a:pos x="24" y="1"/>
                </a:cxn>
                <a:cxn ang="0">
                  <a:pos x="0" y="0"/>
                </a:cxn>
              </a:cxnLst>
              <a:rect l="0" t="0" r="r" b="b"/>
              <a:pathLst>
                <a:path w="25" h="7">
                  <a:moveTo>
                    <a:pt x="0" y="0"/>
                  </a:moveTo>
                  <a:lnTo>
                    <a:pt x="12" y="6"/>
                  </a:lnTo>
                  <a:lnTo>
                    <a:pt x="24" y="1"/>
                  </a:lnTo>
                  <a:lnTo>
                    <a:pt x="0" y="0"/>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17" name="Freeform 202"/>
            <p:cNvSpPr>
              <a:spLocks noChangeAspect="1"/>
            </p:cNvSpPr>
            <p:nvPr/>
          </p:nvSpPr>
          <p:spPr bwMode="auto">
            <a:xfrm>
              <a:off x="10952132" y="3509013"/>
              <a:ext cx="37785" cy="109161"/>
            </a:xfrm>
            <a:custGeom>
              <a:avLst/>
              <a:gdLst/>
              <a:ahLst/>
              <a:cxnLst>
                <a:cxn ang="0">
                  <a:pos x="0" y="27"/>
                </a:cxn>
                <a:cxn ang="0">
                  <a:pos x="10" y="55"/>
                </a:cxn>
                <a:cxn ang="0">
                  <a:pos x="12" y="54"/>
                </a:cxn>
                <a:cxn ang="0">
                  <a:pos x="18" y="25"/>
                </a:cxn>
                <a:cxn ang="0">
                  <a:pos x="10" y="27"/>
                </a:cxn>
                <a:cxn ang="0">
                  <a:pos x="12" y="14"/>
                </a:cxn>
                <a:cxn ang="0">
                  <a:pos x="18" y="7"/>
                </a:cxn>
                <a:cxn ang="0">
                  <a:pos x="20" y="0"/>
                </a:cxn>
                <a:cxn ang="0">
                  <a:pos x="12" y="1"/>
                </a:cxn>
                <a:cxn ang="0">
                  <a:pos x="0" y="27"/>
                </a:cxn>
              </a:cxnLst>
              <a:rect l="0" t="0" r="r" b="b"/>
              <a:pathLst>
                <a:path w="21" h="56">
                  <a:moveTo>
                    <a:pt x="0" y="27"/>
                  </a:moveTo>
                  <a:lnTo>
                    <a:pt x="10" y="55"/>
                  </a:lnTo>
                  <a:lnTo>
                    <a:pt x="12" y="54"/>
                  </a:lnTo>
                  <a:lnTo>
                    <a:pt x="18" y="25"/>
                  </a:lnTo>
                  <a:lnTo>
                    <a:pt x="10" y="27"/>
                  </a:lnTo>
                  <a:lnTo>
                    <a:pt x="12" y="14"/>
                  </a:lnTo>
                  <a:lnTo>
                    <a:pt x="18" y="7"/>
                  </a:lnTo>
                  <a:lnTo>
                    <a:pt x="20" y="0"/>
                  </a:lnTo>
                  <a:lnTo>
                    <a:pt x="12" y="1"/>
                  </a:lnTo>
                  <a:lnTo>
                    <a:pt x="0" y="27"/>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18" name="Freeform 203"/>
            <p:cNvSpPr>
              <a:spLocks noChangeAspect="1"/>
            </p:cNvSpPr>
            <p:nvPr/>
          </p:nvSpPr>
          <p:spPr bwMode="auto">
            <a:xfrm>
              <a:off x="9969728" y="4108503"/>
              <a:ext cx="139639" cy="162847"/>
            </a:xfrm>
            <a:custGeom>
              <a:avLst/>
              <a:gdLst/>
              <a:ahLst/>
              <a:cxnLst>
                <a:cxn ang="0">
                  <a:pos x="0" y="55"/>
                </a:cxn>
                <a:cxn ang="0">
                  <a:pos x="1" y="42"/>
                </a:cxn>
                <a:cxn ang="0">
                  <a:pos x="3" y="29"/>
                </a:cxn>
                <a:cxn ang="0">
                  <a:pos x="11" y="31"/>
                </a:cxn>
                <a:cxn ang="0">
                  <a:pos x="7" y="7"/>
                </a:cxn>
                <a:cxn ang="0">
                  <a:pos x="30" y="0"/>
                </a:cxn>
                <a:cxn ang="0">
                  <a:pos x="43" y="5"/>
                </a:cxn>
                <a:cxn ang="0">
                  <a:pos x="50" y="13"/>
                </a:cxn>
                <a:cxn ang="0">
                  <a:pos x="77" y="15"/>
                </a:cxn>
                <a:cxn ang="0">
                  <a:pos x="71" y="74"/>
                </a:cxn>
                <a:cxn ang="0">
                  <a:pos x="12" y="82"/>
                </a:cxn>
                <a:cxn ang="0">
                  <a:pos x="13" y="64"/>
                </a:cxn>
                <a:cxn ang="0">
                  <a:pos x="0" y="55"/>
                </a:cxn>
              </a:cxnLst>
              <a:rect l="0" t="0" r="r" b="b"/>
              <a:pathLst>
                <a:path w="78" h="83">
                  <a:moveTo>
                    <a:pt x="0" y="55"/>
                  </a:moveTo>
                  <a:lnTo>
                    <a:pt x="1" y="42"/>
                  </a:lnTo>
                  <a:lnTo>
                    <a:pt x="3" y="29"/>
                  </a:lnTo>
                  <a:lnTo>
                    <a:pt x="11" y="31"/>
                  </a:lnTo>
                  <a:lnTo>
                    <a:pt x="7" y="7"/>
                  </a:lnTo>
                  <a:lnTo>
                    <a:pt x="30" y="0"/>
                  </a:lnTo>
                  <a:lnTo>
                    <a:pt x="43" y="5"/>
                  </a:lnTo>
                  <a:lnTo>
                    <a:pt x="50" y="13"/>
                  </a:lnTo>
                  <a:lnTo>
                    <a:pt x="77" y="15"/>
                  </a:lnTo>
                  <a:lnTo>
                    <a:pt x="71" y="74"/>
                  </a:lnTo>
                  <a:lnTo>
                    <a:pt x="12" y="82"/>
                  </a:lnTo>
                  <a:lnTo>
                    <a:pt x="13" y="64"/>
                  </a:lnTo>
                  <a:lnTo>
                    <a:pt x="0" y="55"/>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19" name="Freeform 204"/>
            <p:cNvSpPr>
              <a:spLocks noChangeAspect="1"/>
            </p:cNvSpPr>
            <p:nvPr/>
          </p:nvSpPr>
          <p:spPr bwMode="auto">
            <a:xfrm>
              <a:off x="10970203" y="3503645"/>
              <a:ext cx="101855" cy="119898"/>
            </a:xfrm>
            <a:custGeom>
              <a:avLst/>
              <a:gdLst/>
              <a:ahLst/>
              <a:cxnLst>
                <a:cxn ang="0">
                  <a:pos x="0" y="30"/>
                </a:cxn>
                <a:cxn ang="0">
                  <a:pos x="2" y="17"/>
                </a:cxn>
                <a:cxn ang="0">
                  <a:pos x="8" y="10"/>
                </a:cxn>
                <a:cxn ang="0">
                  <a:pos x="21" y="16"/>
                </a:cxn>
                <a:cxn ang="0">
                  <a:pos x="49" y="0"/>
                </a:cxn>
                <a:cxn ang="0">
                  <a:pos x="56" y="17"/>
                </a:cxn>
                <a:cxn ang="0">
                  <a:pos x="26" y="27"/>
                </a:cxn>
                <a:cxn ang="0">
                  <a:pos x="42" y="41"/>
                </a:cxn>
                <a:cxn ang="0">
                  <a:pos x="34" y="49"/>
                </a:cxn>
                <a:cxn ang="0">
                  <a:pos x="17" y="61"/>
                </a:cxn>
                <a:cxn ang="0">
                  <a:pos x="2" y="57"/>
                </a:cxn>
                <a:cxn ang="0">
                  <a:pos x="8" y="28"/>
                </a:cxn>
                <a:cxn ang="0">
                  <a:pos x="0" y="30"/>
                </a:cxn>
              </a:cxnLst>
              <a:rect l="0" t="0" r="r" b="b"/>
              <a:pathLst>
                <a:path w="57" h="62">
                  <a:moveTo>
                    <a:pt x="0" y="30"/>
                  </a:moveTo>
                  <a:lnTo>
                    <a:pt x="2" y="17"/>
                  </a:lnTo>
                  <a:lnTo>
                    <a:pt x="8" y="10"/>
                  </a:lnTo>
                  <a:lnTo>
                    <a:pt x="21" y="16"/>
                  </a:lnTo>
                  <a:lnTo>
                    <a:pt x="49" y="0"/>
                  </a:lnTo>
                  <a:lnTo>
                    <a:pt x="56" y="17"/>
                  </a:lnTo>
                  <a:lnTo>
                    <a:pt x="26" y="27"/>
                  </a:lnTo>
                  <a:lnTo>
                    <a:pt x="42" y="41"/>
                  </a:lnTo>
                  <a:lnTo>
                    <a:pt x="34" y="49"/>
                  </a:lnTo>
                  <a:lnTo>
                    <a:pt x="17" y="61"/>
                  </a:lnTo>
                  <a:lnTo>
                    <a:pt x="2" y="57"/>
                  </a:lnTo>
                  <a:lnTo>
                    <a:pt x="8" y="28"/>
                  </a:lnTo>
                  <a:lnTo>
                    <a:pt x="0" y="30"/>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20" name="Freeform 205"/>
            <p:cNvSpPr>
              <a:spLocks noChangeAspect="1"/>
            </p:cNvSpPr>
            <p:nvPr/>
          </p:nvSpPr>
          <p:spPr bwMode="auto">
            <a:xfrm>
              <a:off x="10952132" y="4264192"/>
              <a:ext cx="185638" cy="236217"/>
            </a:xfrm>
            <a:custGeom>
              <a:avLst/>
              <a:gdLst/>
              <a:ahLst/>
              <a:cxnLst>
                <a:cxn ang="0">
                  <a:pos x="0" y="8"/>
                </a:cxn>
                <a:cxn ang="0">
                  <a:pos x="13" y="33"/>
                </a:cxn>
                <a:cxn ang="0">
                  <a:pos x="0" y="57"/>
                </a:cxn>
                <a:cxn ang="0">
                  <a:pos x="10" y="63"/>
                </a:cxn>
                <a:cxn ang="0">
                  <a:pos x="3" y="72"/>
                </a:cxn>
                <a:cxn ang="0">
                  <a:pos x="69" y="120"/>
                </a:cxn>
                <a:cxn ang="0">
                  <a:pos x="98" y="82"/>
                </a:cxn>
                <a:cxn ang="0">
                  <a:pos x="91" y="71"/>
                </a:cxn>
                <a:cxn ang="0">
                  <a:pos x="91" y="23"/>
                </a:cxn>
                <a:cxn ang="0">
                  <a:pos x="102" y="9"/>
                </a:cxn>
                <a:cxn ang="0">
                  <a:pos x="64" y="15"/>
                </a:cxn>
                <a:cxn ang="0">
                  <a:pos x="24" y="0"/>
                </a:cxn>
                <a:cxn ang="0">
                  <a:pos x="0" y="8"/>
                </a:cxn>
              </a:cxnLst>
              <a:rect l="0" t="0" r="r" b="b"/>
              <a:pathLst>
                <a:path w="103" h="121">
                  <a:moveTo>
                    <a:pt x="0" y="8"/>
                  </a:moveTo>
                  <a:lnTo>
                    <a:pt x="13" y="33"/>
                  </a:lnTo>
                  <a:lnTo>
                    <a:pt x="0" y="57"/>
                  </a:lnTo>
                  <a:lnTo>
                    <a:pt x="10" y="63"/>
                  </a:lnTo>
                  <a:lnTo>
                    <a:pt x="3" y="72"/>
                  </a:lnTo>
                  <a:lnTo>
                    <a:pt x="69" y="120"/>
                  </a:lnTo>
                  <a:lnTo>
                    <a:pt x="98" y="82"/>
                  </a:lnTo>
                  <a:lnTo>
                    <a:pt x="91" y="71"/>
                  </a:lnTo>
                  <a:lnTo>
                    <a:pt x="91" y="23"/>
                  </a:lnTo>
                  <a:lnTo>
                    <a:pt x="102" y="9"/>
                  </a:lnTo>
                  <a:lnTo>
                    <a:pt x="64" y="15"/>
                  </a:lnTo>
                  <a:lnTo>
                    <a:pt x="24" y="0"/>
                  </a:lnTo>
                  <a:lnTo>
                    <a:pt x="0" y="8"/>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21" name="Freeform 206"/>
            <p:cNvSpPr>
              <a:spLocks noChangeAspect="1"/>
            </p:cNvSpPr>
            <p:nvPr/>
          </p:nvSpPr>
          <p:spPr bwMode="auto">
            <a:xfrm>
              <a:off x="11242911" y="3598490"/>
              <a:ext cx="42713" cy="41159"/>
            </a:xfrm>
            <a:custGeom>
              <a:avLst/>
              <a:gdLst/>
              <a:ahLst/>
              <a:cxnLst>
                <a:cxn ang="0">
                  <a:pos x="0" y="12"/>
                </a:cxn>
                <a:cxn ang="0">
                  <a:pos x="19" y="0"/>
                </a:cxn>
                <a:cxn ang="0">
                  <a:pos x="23" y="20"/>
                </a:cxn>
                <a:cxn ang="0">
                  <a:pos x="0" y="12"/>
                </a:cxn>
              </a:cxnLst>
              <a:rect l="0" t="0" r="r" b="b"/>
              <a:pathLst>
                <a:path w="24" h="21">
                  <a:moveTo>
                    <a:pt x="0" y="12"/>
                  </a:moveTo>
                  <a:lnTo>
                    <a:pt x="19" y="0"/>
                  </a:lnTo>
                  <a:lnTo>
                    <a:pt x="23" y="20"/>
                  </a:lnTo>
                  <a:lnTo>
                    <a:pt x="0" y="12"/>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22" name="Freeform 207"/>
            <p:cNvSpPr>
              <a:spLocks noChangeAspect="1"/>
            </p:cNvSpPr>
            <p:nvPr/>
          </p:nvSpPr>
          <p:spPr bwMode="auto">
            <a:xfrm>
              <a:off x="10973489" y="3466065"/>
              <a:ext cx="39428" cy="46528"/>
            </a:xfrm>
            <a:custGeom>
              <a:avLst/>
              <a:gdLst/>
              <a:ahLst/>
              <a:cxnLst>
                <a:cxn ang="0">
                  <a:pos x="0" y="23"/>
                </a:cxn>
                <a:cxn ang="0">
                  <a:pos x="8" y="22"/>
                </a:cxn>
                <a:cxn ang="0">
                  <a:pos x="21" y="6"/>
                </a:cxn>
                <a:cxn ang="0">
                  <a:pos x="14" y="0"/>
                </a:cxn>
                <a:cxn ang="0">
                  <a:pos x="0" y="23"/>
                </a:cxn>
              </a:cxnLst>
              <a:rect l="0" t="0" r="r" b="b"/>
              <a:pathLst>
                <a:path w="22" h="24">
                  <a:moveTo>
                    <a:pt x="0" y="23"/>
                  </a:moveTo>
                  <a:lnTo>
                    <a:pt x="8" y="22"/>
                  </a:lnTo>
                  <a:lnTo>
                    <a:pt x="21" y="6"/>
                  </a:lnTo>
                  <a:lnTo>
                    <a:pt x="14" y="0"/>
                  </a:lnTo>
                  <a:lnTo>
                    <a:pt x="0" y="23"/>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23" name="Freeform 208"/>
            <p:cNvSpPr>
              <a:spLocks noChangeAspect="1"/>
            </p:cNvSpPr>
            <p:nvPr/>
          </p:nvSpPr>
          <p:spPr bwMode="auto">
            <a:xfrm>
              <a:off x="9902373" y="4167558"/>
              <a:ext cx="91998" cy="103792"/>
            </a:xfrm>
            <a:custGeom>
              <a:avLst/>
              <a:gdLst/>
              <a:ahLst/>
              <a:cxnLst>
                <a:cxn ang="0">
                  <a:pos x="0" y="20"/>
                </a:cxn>
                <a:cxn ang="0">
                  <a:pos x="16" y="0"/>
                </a:cxn>
                <a:cxn ang="0">
                  <a:pos x="24" y="1"/>
                </a:cxn>
                <a:cxn ang="0">
                  <a:pos x="24" y="14"/>
                </a:cxn>
                <a:cxn ang="0">
                  <a:pos x="38" y="12"/>
                </a:cxn>
                <a:cxn ang="0">
                  <a:pos x="37" y="25"/>
                </a:cxn>
                <a:cxn ang="0">
                  <a:pos x="50" y="34"/>
                </a:cxn>
                <a:cxn ang="0">
                  <a:pos x="49" y="52"/>
                </a:cxn>
                <a:cxn ang="0">
                  <a:pos x="0" y="20"/>
                </a:cxn>
              </a:cxnLst>
              <a:rect l="0" t="0" r="r" b="b"/>
              <a:pathLst>
                <a:path w="51" h="53">
                  <a:moveTo>
                    <a:pt x="0" y="20"/>
                  </a:moveTo>
                  <a:lnTo>
                    <a:pt x="16" y="0"/>
                  </a:lnTo>
                  <a:lnTo>
                    <a:pt x="24" y="1"/>
                  </a:lnTo>
                  <a:lnTo>
                    <a:pt x="24" y="14"/>
                  </a:lnTo>
                  <a:lnTo>
                    <a:pt x="38" y="12"/>
                  </a:lnTo>
                  <a:lnTo>
                    <a:pt x="37" y="25"/>
                  </a:lnTo>
                  <a:lnTo>
                    <a:pt x="50" y="34"/>
                  </a:lnTo>
                  <a:lnTo>
                    <a:pt x="49" y="52"/>
                  </a:lnTo>
                  <a:lnTo>
                    <a:pt x="0" y="20"/>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24" name="Freeform 209"/>
            <p:cNvSpPr>
              <a:spLocks noChangeAspect="1"/>
            </p:cNvSpPr>
            <p:nvPr/>
          </p:nvSpPr>
          <p:spPr bwMode="auto">
            <a:xfrm>
              <a:off x="10380432" y="3510803"/>
              <a:ext cx="364705" cy="372221"/>
            </a:xfrm>
            <a:custGeom>
              <a:avLst/>
              <a:gdLst/>
              <a:ahLst/>
              <a:cxnLst>
                <a:cxn ang="0">
                  <a:pos x="0" y="99"/>
                </a:cxn>
                <a:cxn ang="0">
                  <a:pos x="1" y="40"/>
                </a:cxn>
                <a:cxn ang="0">
                  <a:pos x="26" y="0"/>
                </a:cxn>
                <a:cxn ang="0">
                  <a:pos x="74" y="12"/>
                </a:cxn>
                <a:cxn ang="0">
                  <a:pos x="84" y="26"/>
                </a:cxn>
                <a:cxn ang="0">
                  <a:pos x="123" y="40"/>
                </a:cxn>
                <a:cxn ang="0">
                  <a:pos x="135" y="36"/>
                </a:cxn>
                <a:cxn ang="0">
                  <a:pos x="136" y="15"/>
                </a:cxn>
                <a:cxn ang="0">
                  <a:pos x="149" y="5"/>
                </a:cxn>
                <a:cxn ang="0">
                  <a:pos x="202" y="21"/>
                </a:cxn>
                <a:cxn ang="0">
                  <a:pos x="196" y="44"/>
                </a:cxn>
                <a:cxn ang="0">
                  <a:pos x="202" y="155"/>
                </a:cxn>
                <a:cxn ang="0">
                  <a:pos x="202" y="182"/>
                </a:cxn>
                <a:cxn ang="0">
                  <a:pos x="191" y="182"/>
                </a:cxn>
                <a:cxn ang="0">
                  <a:pos x="191" y="190"/>
                </a:cxn>
                <a:cxn ang="0">
                  <a:pos x="87" y="136"/>
                </a:cxn>
                <a:cxn ang="0">
                  <a:pos x="74" y="142"/>
                </a:cxn>
                <a:cxn ang="0">
                  <a:pos x="30" y="135"/>
                </a:cxn>
                <a:cxn ang="0">
                  <a:pos x="0" y="99"/>
                </a:cxn>
              </a:cxnLst>
              <a:rect l="0" t="0" r="r" b="b"/>
              <a:pathLst>
                <a:path w="203" h="191">
                  <a:moveTo>
                    <a:pt x="0" y="99"/>
                  </a:moveTo>
                  <a:lnTo>
                    <a:pt x="1" y="40"/>
                  </a:lnTo>
                  <a:lnTo>
                    <a:pt x="26" y="0"/>
                  </a:lnTo>
                  <a:lnTo>
                    <a:pt x="74" y="12"/>
                  </a:lnTo>
                  <a:lnTo>
                    <a:pt x="84" y="26"/>
                  </a:lnTo>
                  <a:lnTo>
                    <a:pt x="123" y="40"/>
                  </a:lnTo>
                  <a:lnTo>
                    <a:pt x="135" y="36"/>
                  </a:lnTo>
                  <a:lnTo>
                    <a:pt x="136" y="15"/>
                  </a:lnTo>
                  <a:lnTo>
                    <a:pt x="149" y="5"/>
                  </a:lnTo>
                  <a:lnTo>
                    <a:pt x="202" y="21"/>
                  </a:lnTo>
                  <a:lnTo>
                    <a:pt x="196" y="44"/>
                  </a:lnTo>
                  <a:lnTo>
                    <a:pt x="202" y="155"/>
                  </a:lnTo>
                  <a:lnTo>
                    <a:pt x="202" y="182"/>
                  </a:lnTo>
                  <a:lnTo>
                    <a:pt x="191" y="182"/>
                  </a:lnTo>
                  <a:lnTo>
                    <a:pt x="191" y="190"/>
                  </a:lnTo>
                  <a:lnTo>
                    <a:pt x="87" y="136"/>
                  </a:lnTo>
                  <a:lnTo>
                    <a:pt x="74" y="142"/>
                  </a:lnTo>
                  <a:lnTo>
                    <a:pt x="30" y="135"/>
                  </a:lnTo>
                  <a:lnTo>
                    <a:pt x="0" y="99"/>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25" name="Freeform 210"/>
            <p:cNvSpPr>
              <a:spLocks noChangeAspect="1"/>
            </p:cNvSpPr>
            <p:nvPr/>
          </p:nvSpPr>
          <p:spPr bwMode="auto">
            <a:xfrm>
              <a:off x="11160770" y="4690098"/>
              <a:ext cx="164282" cy="357904"/>
            </a:xfrm>
            <a:custGeom>
              <a:avLst/>
              <a:gdLst/>
              <a:ahLst/>
              <a:cxnLst>
                <a:cxn ang="0">
                  <a:pos x="0" y="130"/>
                </a:cxn>
                <a:cxn ang="0">
                  <a:pos x="9" y="167"/>
                </a:cxn>
                <a:cxn ang="0">
                  <a:pos x="26" y="182"/>
                </a:cxn>
                <a:cxn ang="0">
                  <a:pos x="55" y="167"/>
                </a:cxn>
                <a:cxn ang="0">
                  <a:pos x="86" y="43"/>
                </a:cxn>
                <a:cxn ang="0">
                  <a:pos x="91" y="47"/>
                </a:cxn>
                <a:cxn ang="0">
                  <a:pos x="78" y="0"/>
                </a:cxn>
                <a:cxn ang="0">
                  <a:pos x="62" y="20"/>
                </a:cxn>
                <a:cxn ang="0">
                  <a:pos x="62" y="34"/>
                </a:cxn>
                <a:cxn ang="0">
                  <a:pos x="42" y="48"/>
                </a:cxn>
                <a:cxn ang="0">
                  <a:pos x="16" y="54"/>
                </a:cxn>
                <a:cxn ang="0">
                  <a:pos x="10" y="71"/>
                </a:cxn>
                <a:cxn ang="0">
                  <a:pos x="16" y="103"/>
                </a:cxn>
                <a:cxn ang="0">
                  <a:pos x="0" y="130"/>
                </a:cxn>
              </a:cxnLst>
              <a:rect l="0" t="0" r="r" b="b"/>
              <a:pathLst>
                <a:path w="92" h="183">
                  <a:moveTo>
                    <a:pt x="0" y="130"/>
                  </a:moveTo>
                  <a:lnTo>
                    <a:pt x="9" y="167"/>
                  </a:lnTo>
                  <a:lnTo>
                    <a:pt x="26" y="182"/>
                  </a:lnTo>
                  <a:lnTo>
                    <a:pt x="55" y="167"/>
                  </a:lnTo>
                  <a:lnTo>
                    <a:pt x="86" y="43"/>
                  </a:lnTo>
                  <a:lnTo>
                    <a:pt x="91" y="47"/>
                  </a:lnTo>
                  <a:lnTo>
                    <a:pt x="78" y="0"/>
                  </a:lnTo>
                  <a:lnTo>
                    <a:pt x="62" y="20"/>
                  </a:lnTo>
                  <a:lnTo>
                    <a:pt x="62" y="34"/>
                  </a:lnTo>
                  <a:lnTo>
                    <a:pt x="42" y="48"/>
                  </a:lnTo>
                  <a:lnTo>
                    <a:pt x="16" y="54"/>
                  </a:lnTo>
                  <a:lnTo>
                    <a:pt x="10" y="71"/>
                  </a:lnTo>
                  <a:lnTo>
                    <a:pt x="16" y="103"/>
                  </a:lnTo>
                  <a:lnTo>
                    <a:pt x="0" y="130"/>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26" name="Freeform 211"/>
            <p:cNvSpPr>
              <a:spLocks noChangeAspect="1"/>
            </p:cNvSpPr>
            <p:nvPr/>
          </p:nvSpPr>
          <p:spPr bwMode="auto">
            <a:xfrm>
              <a:off x="10922561" y="4620307"/>
              <a:ext cx="77212" cy="200426"/>
            </a:xfrm>
            <a:custGeom>
              <a:avLst/>
              <a:gdLst/>
              <a:ahLst/>
              <a:cxnLst>
                <a:cxn ang="0">
                  <a:pos x="0" y="56"/>
                </a:cxn>
                <a:cxn ang="0">
                  <a:pos x="6" y="62"/>
                </a:cxn>
                <a:cxn ang="0">
                  <a:pos x="22" y="68"/>
                </a:cxn>
                <a:cxn ang="0">
                  <a:pos x="20" y="87"/>
                </a:cxn>
                <a:cxn ang="0">
                  <a:pos x="34" y="102"/>
                </a:cxn>
                <a:cxn ang="0">
                  <a:pos x="42" y="74"/>
                </a:cxn>
                <a:cxn ang="0">
                  <a:pos x="29" y="54"/>
                </a:cxn>
                <a:cxn ang="0">
                  <a:pos x="33" y="65"/>
                </a:cxn>
                <a:cxn ang="0">
                  <a:pos x="25" y="64"/>
                </a:cxn>
                <a:cxn ang="0">
                  <a:pos x="17" y="38"/>
                </a:cxn>
                <a:cxn ang="0">
                  <a:pos x="16" y="3"/>
                </a:cxn>
                <a:cxn ang="0">
                  <a:pos x="4" y="0"/>
                </a:cxn>
                <a:cxn ang="0">
                  <a:pos x="13" y="17"/>
                </a:cxn>
                <a:cxn ang="0">
                  <a:pos x="0" y="56"/>
                </a:cxn>
              </a:cxnLst>
              <a:rect l="0" t="0" r="r" b="b"/>
              <a:pathLst>
                <a:path w="43" h="103">
                  <a:moveTo>
                    <a:pt x="0" y="56"/>
                  </a:moveTo>
                  <a:lnTo>
                    <a:pt x="6" y="62"/>
                  </a:lnTo>
                  <a:lnTo>
                    <a:pt x="22" y="68"/>
                  </a:lnTo>
                  <a:lnTo>
                    <a:pt x="20" y="87"/>
                  </a:lnTo>
                  <a:lnTo>
                    <a:pt x="34" y="102"/>
                  </a:lnTo>
                  <a:lnTo>
                    <a:pt x="42" y="74"/>
                  </a:lnTo>
                  <a:lnTo>
                    <a:pt x="29" y="54"/>
                  </a:lnTo>
                  <a:lnTo>
                    <a:pt x="33" y="65"/>
                  </a:lnTo>
                  <a:lnTo>
                    <a:pt x="25" y="64"/>
                  </a:lnTo>
                  <a:lnTo>
                    <a:pt x="17" y="38"/>
                  </a:lnTo>
                  <a:lnTo>
                    <a:pt x="16" y="3"/>
                  </a:lnTo>
                  <a:lnTo>
                    <a:pt x="4" y="0"/>
                  </a:lnTo>
                  <a:lnTo>
                    <a:pt x="13" y="17"/>
                  </a:lnTo>
                  <a:lnTo>
                    <a:pt x="0" y="56"/>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27" name="Freeform 212"/>
            <p:cNvSpPr>
              <a:spLocks noChangeAspect="1"/>
            </p:cNvSpPr>
            <p:nvPr/>
          </p:nvSpPr>
          <p:spPr bwMode="auto">
            <a:xfrm>
              <a:off x="9889230" y="3736283"/>
              <a:ext cx="376205" cy="388326"/>
            </a:xfrm>
            <a:custGeom>
              <a:avLst/>
              <a:gdLst/>
              <a:ahLst/>
              <a:cxnLst>
                <a:cxn ang="0">
                  <a:pos x="0" y="137"/>
                </a:cxn>
                <a:cxn ang="0">
                  <a:pos x="8" y="123"/>
                </a:cxn>
                <a:cxn ang="0">
                  <a:pos x="19" y="133"/>
                </a:cxn>
                <a:cxn ang="0">
                  <a:pos x="83" y="128"/>
                </a:cxn>
                <a:cxn ang="0">
                  <a:pos x="70" y="0"/>
                </a:cxn>
                <a:cxn ang="0">
                  <a:pos x="94" y="0"/>
                </a:cxn>
                <a:cxn ang="0">
                  <a:pos x="196" y="69"/>
                </a:cxn>
                <a:cxn ang="0">
                  <a:pos x="197" y="81"/>
                </a:cxn>
                <a:cxn ang="0">
                  <a:pos x="208" y="80"/>
                </a:cxn>
                <a:cxn ang="0">
                  <a:pos x="209" y="121"/>
                </a:cxn>
                <a:cxn ang="0">
                  <a:pos x="200" y="129"/>
                </a:cxn>
                <a:cxn ang="0">
                  <a:pos x="157" y="135"/>
                </a:cxn>
                <a:cxn ang="0">
                  <a:pos x="105" y="158"/>
                </a:cxn>
                <a:cxn ang="0">
                  <a:pos x="88" y="196"/>
                </a:cxn>
                <a:cxn ang="0">
                  <a:pos x="75" y="191"/>
                </a:cxn>
                <a:cxn ang="0">
                  <a:pos x="52" y="198"/>
                </a:cxn>
                <a:cxn ang="0">
                  <a:pos x="40" y="167"/>
                </a:cxn>
                <a:cxn ang="0">
                  <a:pos x="18" y="174"/>
                </a:cxn>
                <a:cxn ang="0">
                  <a:pos x="9" y="168"/>
                </a:cxn>
                <a:cxn ang="0">
                  <a:pos x="0" y="137"/>
                </a:cxn>
              </a:cxnLst>
              <a:rect l="0" t="0" r="r" b="b"/>
              <a:pathLst>
                <a:path w="210" h="199">
                  <a:moveTo>
                    <a:pt x="0" y="137"/>
                  </a:moveTo>
                  <a:lnTo>
                    <a:pt x="8" y="123"/>
                  </a:lnTo>
                  <a:lnTo>
                    <a:pt x="19" y="133"/>
                  </a:lnTo>
                  <a:lnTo>
                    <a:pt x="83" y="128"/>
                  </a:lnTo>
                  <a:lnTo>
                    <a:pt x="70" y="0"/>
                  </a:lnTo>
                  <a:lnTo>
                    <a:pt x="94" y="0"/>
                  </a:lnTo>
                  <a:lnTo>
                    <a:pt x="196" y="69"/>
                  </a:lnTo>
                  <a:lnTo>
                    <a:pt x="197" y="81"/>
                  </a:lnTo>
                  <a:lnTo>
                    <a:pt x="208" y="80"/>
                  </a:lnTo>
                  <a:lnTo>
                    <a:pt x="209" y="121"/>
                  </a:lnTo>
                  <a:lnTo>
                    <a:pt x="200" y="129"/>
                  </a:lnTo>
                  <a:lnTo>
                    <a:pt x="157" y="135"/>
                  </a:lnTo>
                  <a:lnTo>
                    <a:pt x="105" y="158"/>
                  </a:lnTo>
                  <a:lnTo>
                    <a:pt x="88" y="196"/>
                  </a:lnTo>
                  <a:lnTo>
                    <a:pt x="75" y="191"/>
                  </a:lnTo>
                  <a:lnTo>
                    <a:pt x="52" y="198"/>
                  </a:lnTo>
                  <a:lnTo>
                    <a:pt x="40" y="167"/>
                  </a:lnTo>
                  <a:lnTo>
                    <a:pt x="18" y="174"/>
                  </a:lnTo>
                  <a:lnTo>
                    <a:pt x="9" y="168"/>
                  </a:lnTo>
                  <a:lnTo>
                    <a:pt x="0" y="137"/>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28" name="Freeform 213"/>
            <p:cNvSpPr>
              <a:spLocks noChangeAspect="1"/>
            </p:cNvSpPr>
            <p:nvPr/>
          </p:nvSpPr>
          <p:spPr bwMode="auto">
            <a:xfrm>
              <a:off x="9774233" y="3673649"/>
              <a:ext cx="284207" cy="331062"/>
            </a:xfrm>
            <a:custGeom>
              <a:avLst/>
              <a:gdLst/>
              <a:ahLst/>
              <a:cxnLst>
                <a:cxn ang="0">
                  <a:pos x="0" y="85"/>
                </a:cxn>
                <a:cxn ang="0">
                  <a:pos x="10" y="95"/>
                </a:cxn>
                <a:cxn ang="0">
                  <a:pos x="13" y="121"/>
                </a:cxn>
                <a:cxn ang="0">
                  <a:pos x="5" y="152"/>
                </a:cxn>
                <a:cxn ang="0">
                  <a:pos x="34" y="145"/>
                </a:cxn>
                <a:cxn ang="0">
                  <a:pos x="64" y="169"/>
                </a:cxn>
                <a:cxn ang="0">
                  <a:pos x="72" y="155"/>
                </a:cxn>
                <a:cxn ang="0">
                  <a:pos x="83" y="165"/>
                </a:cxn>
                <a:cxn ang="0">
                  <a:pos x="147" y="160"/>
                </a:cxn>
                <a:cxn ang="0">
                  <a:pos x="134" y="32"/>
                </a:cxn>
                <a:cxn ang="0">
                  <a:pos x="158" y="32"/>
                </a:cxn>
                <a:cxn ang="0">
                  <a:pos x="109" y="0"/>
                </a:cxn>
                <a:cxn ang="0">
                  <a:pos x="107" y="17"/>
                </a:cxn>
                <a:cxn ang="0">
                  <a:pos x="67" y="16"/>
                </a:cxn>
                <a:cxn ang="0">
                  <a:pos x="66" y="52"/>
                </a:cxn>
                <a:cxn ang="0">
                  <a:pos x="51" y="59"/>
                </a:cxn>
                <a:cxn ang="0">
                  <a:pos x="53" y="80"/>
                </a:cxn>
                <a:cxn ang="0">
                  <a:pos x="0" y="85"/>
                </a:cxn>
              </a:cxnLst>
              <a:rect l="0" t="0" r="r" b="b"/>
              <a:pathLst>
                <a:path w="159" h="170">
                  <a:moveTo>
                    <a:pt x="0" y="85"/>
                  </a:moveTo>
                  <a:lnTo>
                    <a:pt x="10" y="95"/>
                  </a:lnTo>
                  <a:lnTo>
                    <a:pt x="13" y="121"/>
                  </a:lnTo>
                  <a:lnTo>
                    <a:pt x="5" y="152"/>
                  </a:lnTo>
                  <a:lnTo>
                    <a:pt x="34" y="145"/>
                  </a:lnTo>
                  <a:lnTo>
                    <a:pt x="64" y="169"/>
                  </a:lnTo>
                  <a:lnTo>
                    <a:pt x="72" y="155"/>
                  </a:lnTo>
                  <a:lnTo>
                    <a:pt x="83" y="165"/>
                  </a:lnTo>
                  <a:lnTo>
                    <a:pt x="147" y="160"/>
                  </a:lnTo>
                  <a:lnTo>
                    <a:pt x="134" y="32"/>
                  </a:lnTo>
                  <a:lnTo>
                    <a:pt x="158" y="32"/>
                  </a:lnTo>
                  <a:lnTo>
                    <a:pt x="109" y="0"/>
                  </a:lnTo>
                  <a:lnTo>
                    <a:pt x="107" y="17"/>
                  </a:lnTo>
                  <a:lnTo>
                    <a:pt x="67" y="16"/>
                  </a:lnTo>
                  <a:lnTo>
                    <a:pt x="66" y="52"/>
                  </a:lnTo>
                  <a:lnTo>
                    <a:pt x="51" y="59"/>
                  </a:lnTo>
                  <a:lnTo>
                    <a:pt x="53" y="80"/>
                  </a:lnTo>
                  <a:lnTo>
                    <a:pt x="0" y="85"/>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29" name="Freeform 214"/>
            <p:cNvSpPr>
              <a:spLocks noChangeAspect="1"/>
            </p:cNvSpPr>
            <p:nvPr/>
          </p:nvSpPr>
          <p:spPr bwMode="auto">
            <a:xfrm>
              <a:off x="9867874" y="3439222"/>
              <a:ext cx="271065" cy="225480"/>
            </a:xfrm>
            <a:custGeom>
              <a:avLst/>
              <a:gdLst/>
              <a:ahLst/>
              <a:cxnLst>
                <a:cxn ang="0">
                  <a:pos x="0" y="114"/>
                </a:cxn>
                <a:cxn ang="0">
                  <a:pos x="37" y="92"/>
                </a:cxn>
                <a:cxn ang="0">
                  <a:pos x="50" y="46"/>
                </a:cxn>
                <a:cxn ang="0">
                  <a:pos x="82" y="23"/>
                </a:cxn>
                <a:cxn ang="0">
                  <a:pos x="92" y="0"/>
                </a:cxn>
                <a:cxn ang="0">
                  <a:pos x="139" y="7"/>
                </a:cxn>
                <a:cxn ang="0">
                  <a:pos x="151" y="50"/>
                </a:cxn>
                <a:cxn ang="0">
                  <a:pos x="131" y="51"/>
                </a:cxn>
                <a:cxn ang="0">
                  <a:pos x="119" y="56"/>
                </a:cxn>
                <a:cxn ang="0">
                  <a:pos x="122" y="68"/>
                </a:cxn>
                <a:cxn ang="0">
                  <a:pos x="62" y="93"/>
                </a:cxn>
                <a:cxn ang="0">
                  <a:pos x="55" y="115"/>
                </a:cxn>
                <a:cxn ang="0">
                  <a:pos x="0" y="114"/>
                </a:cxn>
              </a:cxnLst>
              <a:rect l="0" t="0" r="r" b="b"/>
              <a:pathLst>
                <a:path w="152" h="116">
                  <a:moveTo>
                    <a:pt x="0" y="114"/>
                  </a:moveTo>
                  <a:lnTo>
                    <a:pt x="37" y="92"/>
                  </a:lnTo>
                  <a:lnTo>
                    <a:pt x="50" y="46"/>
                  </a:lnTo>
                  <a:lnTo>
                    <a:pt x="82" y="23"/>
                  </a:lnTo>
                  <a:lnTo>
                    <a:pt x="92" y="0"/>
                  </a:lnTo>
                  <a:lnTo>
                    <a:pt x="139" y="7"/>
                  </a:lnTo>
                  <a:lnTo>
                    <a:pt x="151" y="50"/>
                  </a:lnTo>
                  <a:lnTo>
                    <a:pt x="131" y="51"/>
                  </a:lnTo>
                  <a:lnTo>
                    <a:pt x="119" y="56"/>
                  </a:lnTo>
                  <a:lnTo>
                    <a:pt x="122" y="68"/>
                  </a:lnTo>
                  <a:lnTo>
                    <a:pt x="62" y="93"/>
                  </a:lnTo>
                  <a:lnTo>
                    <a:pt x="55" y="115"/>
                  </a:lnTo>
                  <a:lnTo>
                    <a:pt x="0" y="114"/>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30" name="Freeform 215"/>
            <p:cNvSpPr>
              <a:spLocks noChangeAspect="1"/>
            </p:cNvSpPr>
            <p:nvPr/>
          </p:nvSpPr>
          <p:spPr bwMode="auto">
            <a:xfrm>
              <a:off x="10860134" y="4647150"/>
              <a:ext cx="244780" cy="427696"/>
            </a:xfrm>
            <a:custGeom>
              <a:avLst/>
              <a:gdLst/>
              <a:ahLst/>
              <a:cxnLst>
                <a:cxn ang="0">
                  <a:pos x="0" y="61"/>
                </a:cxn>
                <a:cxn ang="0">
                  <a:pos x="3" y="68"/>
                </a:cxn>
                <a:cxn ang="0">
                  <a:pos x="35" y="78"/>
                </a:cxn>
                <a:cxn ang="0">
                  <a:pos x="39" y="92"/>
                </a:cxn>
                <a:cxn ang="0">
                  <a:pos x="36" y="126"/>
                </a:cxn>
                <a:cxn ang="0">
                  <a:pos x="20" y="162"/>
                </a:cxn>
                <a:cxn ang="0">
                  <a:pos x="25" y="205"/>
                </a:cxn>
                <a:cxn ang="0">
                  <a:pos x="27" y="218"/>
                </a:cxn>
                <a:cxn ang="0">
                  <a:pos x="36" y="218"/>
                </a:cxn>
                <a:cxn ang="0">
                  <a:pos x="36" y="204"/>
                </a:cxn>
                <a:cxn ang="0">
                  <a:pos x="70" y="184"/>
                </a:cxn>
                <a:cxn ang="0">
                  <a:pos x="60" y="126"/>
                </a:cxn>
                <a:cxn ang="0">
                  <a:pos x="134" y="68"/>
                </a:cxn>
                <a:cxn ang="0">
                  <a:pos x="136" y="0"/>
                </a:cxn>
                <a:cxn ang="0">
                  <a:pos x="116" y="12"/>
                </a:cxn>
                <a:cxn ang="0">
                  <a:pos x="64" y="16"/>
                </a:cxn>
                <a:cxn ang="0">
                  <a:pos x="64" y="40"/>
                </a:cxn>
                <a:cxn ang="0">
                  <a:pos x="77" y="60"/>
                </a:cxn>
                <a:cxn ang="0">
                  <a:pos x="69" y="88"/>
                </a:cxn>
                <a:cxn ang="0">
                  <a:pos x="55" y="73"/>
                </a:cxn>
                <a:cxn ang="0">
                  <a:pos x="57" y="54"/>
                </a:cxn>
                <a:cxn ang="0">
                  <a:pos x="41" y="48"/>
                </a:cxn>
                <a:cxn ang="0">
                  <a:pos x="0" y="61"/>
                </a:cxn>
              </a:cxnLst>
              <a:rect l="0" t="0" r="r" b="b"/>
              <a:pathLst>
                <a:path w="137" h="219">
                  <a:moveTo>
                    <a:pt x="0" y="61"/>
                  </a:moveTo>
                  <a:lnTo>
                    <a:pt x="3" y="68"/>
                  </a:lnTo>
                  <a:lnTo>
                    <a:pt x="35" y="78"/>
                  </a:lnTo>
                  <a:lnTo>
                    <a:pt x="39" y="92"/>
                  </a:lnTo>
                  <a:lnTo>
                    <a:pt x="36" y="126"/>
                  </a:lnTo>
                  <a:lnTo>
                    <a:pt x="20" y="162"/>
                  </a:lnTo>
                  <a:lnTo>
                    <a:pt x="25" y="205"/>
                  </a:lnTo>
                  <a:lnTo>
                    <a:pt x="27" y="218"/>
                  </a:lnTo>
                  <a:lnTo>
                    <a:pt x="36" y="218"/>
                  </a:lnTo>
                  <a:lnTo>
                    <a:pt x="36" y="204"/>
                  </a:lnTo>
                  <a:lnTo>
                    <a:pt x="70" y="184"/>
                  </a:lnTo>
                  <a:lnTo>
                    <a:pt x="60" y="126"/>
                  </a:lnTo>
                  <a:lnTo>
                    <a:pt x="134" y="68"/>
                  </a:lnTo>
                  <a:lnTo>
                    <a:pt x="136" y="0"/>
                  </a:lnTo>
                  <a:lnTo>
                    <a:pt x="116" y="12"/>
                  </a:lnTo>
                  <a:lnTo>
                    <a:pt x="64" y="16"/>
                  </a:lnTo>
                  <a:lnTo>
                    <a:pt x="64" y="40"/>
                  </a:lnTo>
                  <a:lnTo>
                    <a:pt x="77" y="60"/>
                  </a:lnTo>
                  <a:lnTo>
                    <a:pt x="69" y="88"/>
                  </a:lnTo>
                  <a:lnTo>
                    <a:pt x="55" y="73"/>
                  </a:lnTo>
                  <a:lnTo>
                    <a:pt x="57" y="54"/>
                  </a:lnTo>
                  <a:lnTo>
                    <a:pt x="41" y="48"/>
                  </a:lnTo>
                  <a:lnTo>
                    <a:pt x="0" y="61"/>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31" name="Freeform 216"/>
            <p:cNvSpPr>
              <a:spLocks noChangeAspect="1"/>
            </p:cNvSpPr>
            <p:nvPr/>
          </p:nvSpPr>
          <p:spPr bwMode="auto">
            <a:xfrm>
              <a:off x="10170152" y="3773863"/>
              <a:ext cx="367991" cy="311377"/>
            </a:xfrm>
            <a:custGeom>
              <a:avLst/>
              <a:gdLst/>
              <a:ahLst/>
              <a:cxnLst>
                <a:cxn ang="0">
                  <a:pos x="0" y="115"/>
                </a:cxn>
                <a:cxn ang="0">
                  <a:pos x="3" y="127"/>
                </a:cxn>
                <a:cxn ang="0">
                  <a:pos x="28" y="155"/>
                </a:cxn>
                <a:cxn ang="0">
                  <a:pos x="34" y="149"/>
                </a:cxn>
                <a:cxn ang="0">
                  <a:pos x="44" y="158"/>
                </a:cxn>
                <a:cxn ang="0">
                  <a:pos x="60" y="130"/>
                </a:cxn>
                <a:cxn ang="0">
                  <a:pos x="118" y="145"/>
                </a:cxn>
                <a:cxn ang="0">
                  <a:pos x="169" y="130"/>
                </a:cxn>
                <a:cxn ang="0">
                  <a:pos x="171" y="123"/>
                </a:cxn>
                <a:cxn ang="0">
                  <a:pos x="197" y="89"/>
                </a:cxn>
                <a:cxn ang="0">
                  <a:pos x="205" y="42"/>
                </a:cxn>
                <a:cxn ang="0">
                  <a:pos x="192" y="27"/>
                </a:cxn>
                <a:cxn ang="0">
                  <a:pos x="192" y="7"/>
                </a:cxn>
                <a:cxn ang="0">
                  <a:pos x="148" y="0"/>
                </a:cxn>
                <a:cxn ang="0">
                  <a:pos x="71" y="54"/>
                </a:cxn>
                <a:cxn ang="0">
                  <a:pos x="51" y="60"/>
                </a:cxn>
                <a:cxn ang="0">
                  <a:pos x="52" y="101"/>
                </a:cxn>
                <a:cxn ang="0">
                  <a:pos x="43" y="109"/>
                </a:cxn>
                <a:cxn ang="0">
                  <a:pos x="0" y="115"/>
                </a:cxn>
              </a:cxnLst>
              <a:rect l="0" t="0" r="r" b="b"/>
              <a:pathLst>
                <a:path w="206" h="159">
                  <a:moveTo>
                    <a:pt x="0" y="115"/>
                  </a:moveTo>
                  <a:lnTo>
                    <a:pt x="3" y="127"/>
                  </a:lnTo>
                  <a:lnTo>
                    <a:pt x="28" y="155"/>
                  </a:lnTo>
                  <a:lnTo>
                    <a:pt x="34" y="149"/>
                  </a:lnTo>
                  <a:lnTo>
                    <a:pt x="44" y="158"/>
                  </a:lnTo>
                  <a:lnTo>
                    <a:pt x="60" y="130"/>
                  </a:lnTo>
                  <a:lnTo>
                    <a:pt x="118" y="145"/>
                  </a:lnTo>
                  <a:lnTo>
                    <a:pt x="169" y="130"/>
                  </a:lnTo>
                  <a:lnTo>
                    <a:pt x="171" y="123"/>
                  </a:lnTo>
                  <a:lnTo>
                    <a:pt x="197" y="89"/>
                  </a:lnTo>
                  <a:lnTo>
                    <a:pt x="205" y="42"/>
                  </a:lnTo>
                  <a:lnTo>
                    <a:pt x="192" y="27"/>
                  </a:lnTo>
                  <a:lnTo>
                    <a:pt x="192" y="7"/>
                  </a:lnTo>
                  <a:lnTo>
                    <a:pt x="148" y="0"/>
                  </a:lnTo>
                  <a:lnTo>
                    <a:pt x="71" y="54"/>
                  </a:lnTo>
                  <a:lnTo>
                    <a:pt x="51" y="60"/>
                  </a:lnTo>
                  <a:lnTo>
                    <a:pt x="52" y="101"/>
                  </a:lnTo>
                  <a:lnTo>
                    <a:pt x="43" y="109"/>
                  </a:lnTo>
                  <a:lnTo>
                    <a:pt x="0" y="115"/>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32" name="Freeform 217"/>
            <p:cNvSpPr>
              <a:spLocks noChangeAspect="1"/>
            </p:cNvSpPr>
            <p:nvPr/>
          </p:nvSpPr>
          <p:spPr bwMode="auto">
            <a:xfrm>
              <a:off x="10230936" y="4027975"/>
              <a:ext cx="272707" cy="250533"/>
            </a:xfrm>
            <a:custGeom>
              <a:avLst/>
              <a:gdLst/>
              <a:ahLst/>
              <a:cxnLst>
                <a:cxn ang="0">
                  <a:pos x="0" y="99"/>
                </a:cxn>
                <a:cxn ang="0">
                  <a:pos x="10" y="28"/>
                </a:cxn>
                <a:cxn ang="0">
                  <a:pos x="26" y="0"/>
                </a:cxn>
                <a:cxn ang="0">
                  <a:pos x="84" y="15"/>
                </a:cxn>
                <a:cxn ang="0">
                  <a:pos x="135" y="0"/>
                </a:cxn>
                <a:cxn ang="0">
                  <a:pos x="145" y="17"/>
                </a:cxn>
                <a:cxn ang="0">
                  <a:pos x="151" y="28"/>
                </a:cxn>
                <a:cxn ang="0">
                  <a:pos x="137" y="39"/>
                </a:cxn>
                <a:cxn ang="0">
                  <a:pos x="110" y="96"/>
                </a:cxn>
                <a:cxn ang="0">
                  <a:pos x="86" y="92"/>
                </a:cxn>
                <a:cxn ang="0">
                  <a:pos x="73" y="119"/>
                </a:cxn>
                <a:cxn ang="0">
                  <a:pos x="44" y="127"/>
                </a:cxn>
                <a:cxn ang="0">
                  <a:pos x="26" y="102"/>
                </a:cxn>
                <a:cxn ang="0">
                  <a:pos x="0" y="99"/>
                </a:cxn>
              </a:cxnLst>
              <a:rect l="0" t="0" r="r" b="b"/>
              <a:pathLst>
                <a:path w="152" h="128">
                  <a:moveTo>
                    <a:pt x="0" y="99"/>
                  </a:moveTo>
                  <a:lnTo>
                    <a:pt x="10" y="28"/>
                  </a:lnTo>
                  <a:lnTo>
                    <a:pt x="26" y="0"/>
                  </a:lnTo>
                  <a:lnTo>
                    <a:pt x="84" y="15"/>
                  </a:lnTo>
                  <a:lnTo>
                    <a:pt x="135" y="0"/>
                  </a:lnTo>
                  <a:lnTo>
                    <a:pt x="145" y="17"/>
                  </a:lnTo>
                  <a:lnTo>
                    <a:pt x="151" y="28"/>
                  </a:lnTo>
                  <a:lnTo>
                    <a:pt x="137" y="39"/>
                  </a:lnTo>
                  <a:lnTo>
                    <a:pt x="110" y="96"/>
                  </a:lnTo>
                  <a:lnTo>
                    <a:pt x="86" y="92"/>
                  </a:lnTo>
                  <a:lnTo>
                    <a:pt x="73" y="119"/>
                  </a:lnTo>
                  <a:lnTo>
                    <a:pt x="44" y="127"/>
                  </a:lnTo>
                  <a:lnTo>
                    <a:pt x="26" y="102"/>
                  </a:lnTo>
                  <a:lnTo>
                    <a:pt x="0" y="99"/>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33" name="Freeform 218"/>
            <p:cNvSpPr>
              <a:spLocks noChangeAspect="1"/>
            </p:cNvSpPr>
            <p:nvPr/>
          </p:nvSpPr>
          <p:spPr bwMode="auto">
            <a:xfrm>
              <a:off x="9779162" y="4058397"/>
              <a:ext cx="72284" cy="48317"/>
            </a:xfrm>
            <a:custGeom>
              <a:avLst/>
              <a:gdLst/>
              <a:ahLst/>
              <a:cxnLst>
                <a:cxn ang="0">
                  <a:pos x="0" y="3"/>
                </a:cxn>
                <a:cxn ang="0">
                  <a:pos x="12" y="13"/>
                </a:cxn>
                <a:cxn ang="0">
                  <a:pos x="24" y="10"/>
                </a:cxn>
                <a:cxn ang="0">
                  <a:pos x="17" y="13"/>
                </a:cxn>
                <a:cxn ang="0">
                  <a:pos x="22" y="24"/>
                </a:cxn>
                <a:cxn ang="0">
                  <a:pos x="38" y="13"/>
                </a:cxn>
                <a:cxn ang="0">
                  <a:pos x="39" y="0"/>
                </a:cxn>
                <a:cxn ang="0">
                  <a:pos x="0" y="3"/>
                </a:cxn>
              </a:cxnLst>
              <a:rect l="0" t="0" r="r" b="b"/>
              <a:pathLst>
                <a:path w="40" h="25">
                  <a:moveTo>
                    <a:pt x="0" y="3"/>
                  </a:moveTo>
                  <a:lnTo>
                    <a:pt x="12" y="13"/>
                  </a:lnTo>
                  <a:lnTo>
                    <a:pt x="24" y="10"/>
                  </a:lnTo>
                  <a:lnTo>
                    <a:pt x="17" y="13"/>
                  </a:lnTo>
                  <a:lnTo>
                    <a:pt x="22" y="24"/>
                  </a:lnTo>
                  <a:lnTo>
                    <a:pt x="38" y="13"/>
                  </a:lnTo>
                  <a:lnTo>
                    <a:pt x="39" y="0"/>
                  </a:lnTo>
                  <a:lnTo>
                    <a:pt x="0" y="3"/>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34" name="Freeform 219"/>
            <p:cNvSpPr>
              <a:spLocks noChangeAspect="1"/>
            </p:cNvSpPr>
            <p:nvPr/>
          </p:nvSpPr>
          <p:spPr bwMode="auto">
            <a:xfrm>
              <a:off x="11341479" y="3704071"/>
              <a:ext cx="14785" cy="44738"/>
            </a:xfrm>
            <a:custGeom>
              <a:avLst/>
              <a:gdLst/>
              <a:ahLst/>
              <a:cxnLst>
                <a:cxn ang="0">
                  <a:pos x="0" y="18"/>
                </a:cxn>
                <a:cxn ang="0">
                  <a:pos x="3" y="22"/>
                </a:cxn>
                <a:cxn ang="0">
                  <a:pos x="7" y="21"/>
                </a:cxn>
                <a:cxn ang="0">
                  <a:pos x="4" y="0"/>
                </a:cxn>
                <a:cxn ang="0">
                  <a:pos x="0" y="18"/>
                </a:cxn>
              </a:cxnLst>
              <a:rect l="0" t="0" r="r" b="b"/>
              <a:pathLst>
                <a:path w="8" h="23">
                  <a:moveTo>
                    <a:pt x="0" y="18"/>
                  </a:moveTo>
                  <a:lnTo>
                    <a:pt x="3" y="22"/>
                  </a:lnTo>
                  <a:lnTo>
                    <a:pt x="7" y="21"/>
                  </a:lnTo>
                  <a:lnTo>
                    <a:pt x="4" y="0"/>
                  </a:lnTo>
                  <a:lnTo>
                    <a:pt x="0" y="18"/>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35" name="Freeform 220"/>
            <p:cNvSpPr>
              <a:spLocks noChangeAspect="1"/>
            </p:cNvSpPr>
            <p:nvPr/>
          </p:nvSpPr>
          <p:spPr bwMode="auto">
            <a:xfrm>
              <a:off x="10837135" y="4407354"/>
              <a:ext cx="42713" cy="42949"/>
            </a:xfrm>
            <a:custGeom>
              <a:avLst/>
              <a:gdLst/>
              <a:ahLst/>
              <a:cxnLst>
                <a:cxn ang="0">
                  <a:pos x="0" y="21"/>
                </a:cxn>
                <a:cxn ang="0">
                  <a:pos x="9" y="4"/>
                </a:cxn>
                <a:cxn ang="0">
                  <a:pos x="19" y="0"/>
                </a:cxn>
                <a:cxn ang="0">
                  <a:pos x="22" y="17"/>
                </a:cxn>
                <a:cxn ang="0">
                  <a:pos x="0" y="21"/>
                </a:cxn>
              </a:cxnLst>
              <a:rect l="0" t="0" r="r" b="b"/>
              <a:pathLst>
                <a:path w="23" h="22">
                  <a:moveTo>
                    <a:pt x="0" y="21"/>
                  </a:moveTo>
                  <a:lnTo>
                    <a:pt x="9" y="4"/>
                  </a:lnTo>
                  <a:lnTo>
                    <a:pt x="19" y="0"/>
                  </a:lnTo>
                  <a:lnTo>
                    <a:pt x="22" y="17"/>
                  </a:lnTo>
                  <a:lnTo>
                    <a:pt x="0" y="21"/>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36" name="Freeform 221"/>
            <p:cNvSpPr>
              <a:spLocks noChangeAspect="1"/>
            </p:cNvSpPr>
            <p:nvPr/>
          </p:nvSpPr>
          <p:spPr bwMode="auto">
            <a:xfrm>
              <a:off x="9761091" y="3956394"/>
              <a:ext cx="146211" cy="109161"/>
            </a:xfrm>
            <a:custGeom>
              <a:avLst/>
              <a:gdLst/>
              <a:ahLst/>
              <a:cxnLst>
                <a:cxn ang="0">
                  <a:pos x="0" y="24"/>
                </a:cxn>
                <a:cxn ang="0">
                  <a:pos x="12" y="40"/>
                </a:cxn>
                <a:cxn ang="0">
                  <a:pos x="48" y="42"/>
                </a:cxn>
                <a:cxn ang="0">
                  <a:pos x="10" y="47"/>
                </a:cxn>
                <a:cxn ang="0">
                  <a:pos x="10" y="55"/>
                </a:cxn>
                <a:cxn ang="0">
                  <a:pos x="49" y="52"/>
                </a:cxn>
                <a:cxn ang="0">
                  <a:pos x="80" y="55"/>
                </a:cxn>
                <a:cxn ang="0">
                  <a:pos x="71" y="24"/>
                </a:cxn>
                <a:cxn ang="0">
                  <a:pos x="41" y="0"/>
                </a:cxn>
                <a:cxn ang="0">
                  <a:pos x="12" y="7"/>
                </a:cxn>
                <a:cxn ang="0">
                  <a:pos x="0" y="24"/>
                </a:cxn>
              </a:cxnLst>
              <a:rect l="0" t="0" r="r" b="b"/>
              <a:pathLst>
                <a:path w="81" h="56">
                  <a:moveTo>
                    <a:pt x="0" y="24"/>
                  </a:moveTo>
                  <a:lnTo>
                    <a:pt x="12" y="40"/>
                  </a:lnTo>
                  <a:lnTo>
                    <a:pt x="48" y="42"/>
                  </a:lnTo>
                  <a:lnTo>
                    <a:pt x="10" y="47"/>
                  </a:lnTo>
                  <a:lnTo>
                    <a:pt x="10" y="55"/>
                  </a:lnTo>
                  <a:lnTo>
                    <a:pt x="49" y="52"/>
                  </a:lnTo>
                  <a:lnTo>
                    <a:pt x="80" y="55"/>
                  </a:lnTo>
                  <a:lnTo>
                    <a:pt x="71" y="24"/>
                  </a:lnTo>
                  <a:lnTo>
                    <a:pt x="41" y="0"/>
                  </a:lnTo>
                  <a:lnTo>
                    <a:pt x="12" y="7"/>
                  </a:lnTo>
                  <a:lnTo>
                    <a:pt x="0" y="24"/>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37" name="Freeform 222"/>
            <p:cNvSpPr>
              <a:spLocks noChangeAspect="1"/>
            </p:cNvSpPr>
            <p:nvPr/>
          </p:nvSpPr>
          <p:spPr bwMode="auto">
            <a:xfrm>
              <a:off x="9861303" y="4129978"/>
              <a:ext cx="72284" cy="78739"/>
            </a:xfrm>
            <a:custGeom>
              <a:avLst/>
              <a:gdLst/>
              <a:ahLst/>
              <a:cxnLst>
                <a:cxn ang="0">
                  <a:pos x="0" y="10"/>
                </a:cxn>
                <a:cxn ang="0">
                  <a:pos x="4" y="26"/>
                </a:cxn>
                <a:cxn ang="0">
                  <a:pos x="23" y="39"/>
                </a:cxn>
                <a:cxn ang="0">
                  <a:pos x="39" y="19"/>
                </a:cxn>
                <a:cxn ang="0">
                  <a:pos x="26" y="0"/>
                </a:cxn>
                <a:cxn ang="0">
                  <a:pos x="0" y="10"/>
                </a:cxn>
              </a:cxnLst>
              <a:rect l="0" t="0" r="r" b="b"/>
              <a:pathLst>
                <a:path w="40" h="40">
                  <a:moveTo>
                    <a:pt x="0" y="10"/>
                  </a:moveTo>
                  <a:lnTo>
                    <a:pt x="4" y="26"/>
                  </a:lnTo>
                  <a:lnTo>
                    <a:pt x="23" y="39"/>
                  </a:lnTo>
                  <a:lnTo>
                    <a:pt x="39" y="19"/>
                  </a:lnTo>
                  <a:lnTo>
                    <a:pt x="26" y="0"/>
                  </a:lnTo>
                  <a:lnTo>
                    <a:pt x="0" y="10"/>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38" name="Freeform 223"/>
            <p:cNvSpPr>
              <a:spLocks noChangeAspect="1"/>
            </p:cNvSpPr>
            <p:nvPr/>
          </p:nvSpPr>
          <p:spPr bwMode="auto">
            <a:xfrm>
              <a:off x="11114771" y="4078082"/>
              <a:ext cx="238208" cy="348957"/>
            </a:xfrm>
            <a:custGeom>
              <a:avLst/>
              <a:gdLst/>
              <a:ahLst/>
              <a:cxnLst>
                <a:cxn ang="0">
                  <a:pos x="0" y="167"/>
                </a:cxn>
                <a:cxn ang="0">
                  <a:pos x="0" y="119"/>
                </a:cxn>
                <a:cxn ang="0">
                  <a:pos x="11" y="105"/>
                </a:cxn>
                <a:cxn ang="0">
                  <a:pos x="51" y="90"/>
                </a:cxn>
                <a:cxn ang="0">
                  <a:pos x="91" y="51"/>
                </a:cxn>
                <a:cxn ang="0">
                  <a:pos x="39" y="38"/>
                </a:cxn>
                <a:cxn ang="0">
                  <a:pos x="24" y="15"/>
                </a:cxn>
                <a:cxn ang="0">
                  <a:pos x="29" y="7"/>
                </a:cxn>
                <a:cxn ang="0">
                  <a:pos x="50" y="21"/>
                </a:cxn>
                <a:cxn ang="0">
                  <a:pos x="126" y="0"/>
                </a:cxn>
                <a:cxn ang="0">
                  <a:pos x="132" y="21"/>
                </a:cxn>
                <a:cxn ang="0">
                  <a:pos x="86" y="104"/>
                </a:cxn>
                <a:cxn ang="0">
                  <a:pos x="7" y="178"/>
                </a:cxn>
                <a:cxn ang="0">
                  <a:pos x="0" y="167"/>
                </a:cxn>
              </a:cxnLst>
              <a:rect l="0" t="0" r="r" b="b"/>
              <a:pathLst>
                <a:path w="133" h="179">
                  <a:moveTo>
                    <a:pt x="0" y="167"/>
                  </a:moveTo>
                  <a:lnTo>
                    <a:pt x="0" y="119"/>
                  </a:lnTo>
                  <a:lnTo>
                    <a:pt x="11" y="105"/>
                  </a:lnTo>
                  <a:lnTo>
                    <a:pt x="51" y="90"/>
                  </a:lnTo>
                  <a:lnTo>
                    <a:pt x="91" y="51"/>
                  </a:lnTo>
                  <a:lnTo>
                    <a:pt x="39" y="38"/>
                  </a:lnTo>
                  <a:lnTo>
                    <a:pt x="24" y="15"/>
                  </a:lnTo>
                  <a:lnTo>
                    <a:pt x="29" y="7"/>
                  </a:lnTo>
                  <a:lnTo>
                    <a:pt x="50" y="21"/>
                  </a:lnTo>
                  <a:lnTo>
                    <a:pt x="126" y="0"/>
                  </a:lnTo>
                  <a:lnTo>
                    <a:pt x="132" y="21"/>
                  </a:lnTo>
                  <a:lnTo>
                    <a:pt x="86" y="104"/>
                  </a:lnTo>
                  <a:lnTo>
                    <a:pt x="7" y="178"/>
                  </a:lnTo>
                  <a:lnTo>
                    <a:pt x="0" y="167"/>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39" name="Freeform 224"/>
            <p:cNvSpPr>
              <a:spLocks noChangeAspect="1"/>
            </p:cNvSpPr>
            <p:nvPr/>
          </p:nvSpPr>
          <p:spPr bwMode="auto">
            <a:xfrm>
              <a:off x="10746780" y="4779574"/>
              <a:ext cx="183995" cy="186110"/>
            </a:xfrm>
            <a:custGeom>
              <a:avLst/>
              <a:gdLst/>
              <a:ahLst/>
              <a:cxnLst>
                <a:cxn ang="0">
                  <a:pos x="0" y="29"/>
                </a:cxn>
                <a:cxn ang="0">
                  <a:pos x="23" y="30"/>
                </a:cxn>
                <a:cxn ang="0">
                  <a:pos x="45" y="12"/>
                </a:cxn>
                <a:cxn ang="0">
                  <a:pos x="46" y="5"/>
                </a:cxn>
                <a:cxn ang="0">
                  <a:pos x="66" y="0"/>
                </a:cxn>
                <a:cxn ang="0">
                  <a:pos x="98" y="10"/>
                </a:cxn>
                <a:cxn ang="0">
                  <a:pos x="102" y="24"/>
                </a:cxn>
                <a:cxn ang="0">
                  <a:pos x="99" y="58"/>
                </a:cxn>
                <a:cxn ang="0">
                  <a:pos x="83" y="94"/>
                </a:cxn>
                <a:cxn ang="0">
                  <a:pos x="53" y="88"/>
                </a:cxn>
                <a:cxn ang="0">
                  <a:pos x="36" y="79"/>
                </a:cxn>
                <a:cxn ang="0">
                  <a:pos x="0" y="29"/>
                </a:cxn>
              </a:cxnLst>
              <a:rect l="0" t="0" r="r" b="b"/>
              <a:pathLst>
                <a:path w="103" h="95">
                  <a:moveTo>
                    <a:pt x="0" y="29"/>
                  </a:moveTo>
                  <a:lnTo>
                    <a:pt x="23" y="30"/>
                  </a:lnTo>
                  <a:lnTo>
                    <a:pt x="45" y="12"/>
                  </a:lnTo>
                  <a:lnTo>
                    <a:pt x="46" y="5"/>
                  </a:lnTo>
                  <a:lnTo>
                    <a:pt x="66" y="0"/>
                  </a:lnTo>
                  <a:lnTo>
                    <a:pt x="98" y="10"/>
                  </a:lnTo>
                  <a:lnTo>
                    <a:pt x="102" y="24"/>
                  </a:lnTo>
                  <a:lnTo>
                    <a:pt x="99" y="58"/>
                  </a:lnTo>
                  <a:lnTo>
                    <a:pt x="83" y="94"/>
                  </a:lnTo>
                  <a:lnTo>
                    <a:pt x="53" y="88"/>
                  </a:lnTo>
                  <a:lnTo>
                    <a:pt x="36" y="79"/>
                  </a:lnTo>
                  <a:lnTo>
                    <a:pt x="0" y="29"/>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40" name="Freeform 225"/>
            <p:cNvSpPr>
              <a:spLocks noChangeAspect="1"/>
            </p:cNvSpPr>
            <p:nvPr/>
          </p:nvSpPr>
          <p:spPr bwMode="auto">
            <a:xfrm>
              <a:off x="10433002" y="4813575"/>
              <a:ext cx="315421" cy="325693"/>
            </a:xfrm>
            <a:custGeom>
              <a:avLst/>
              <a:gdLst/>
              <a:ahLst/>
              <a:cxnLst>
                <a:cxn ang="0">
                  <a:pos x="0" y="6"/>
                </a:cxn>
                <a:cxn ang="0">
                  <a:pos x="21" y="0"/>
                </a:cxn>
                <a:cxn ang="0">
                  <a:pos x="127" y="16"/>
                </a:cxn>
                <a:cxn ang="0">
                  <a:pos x="150" y="9"/>
                </a:cxn>
                <a:cxn ang="0">
                  <a:pos x="175" y="12"/>
                </a:cxn>
                <a:cxn ang="0">
                  <a:pos x="154" y="24"/>
                </a:cxn>
                <a:cxn ang="0">
                  <a:pos x="146" y="16"/>
                </a:cxn>
                <a:cxn ang="0">
                  <a:pos x="121" y="21"/>
                </a:cxn>
                <a:cxn ang="0">
                  <a:pos x="121" y="68"/>
                </a:cxn>
                <a:cxn ang="0">
                  <a:pos x="107" y="69"/>
                </a:cxn>
                <a:cxn ang="0">
                  <a:pos x="107" y="105"/>
                </a:cxn>
                <a:cxn ang="0">
                  <a:pos x="107" y="158"/>
                </a:cxn>
                <a:cxn ang="0">
                  <a:pos x="96" y="166"/>
                </a:cxn>
                <a:cxn ang="0">
                  <a:pos x="79" y="166"/>
                </a:cxn>
                <a:cxn ang="0">
                  <a:pos x="71" y="155"/>
                </a:cxn>
                <a:cxn ang="0">
                  <a:pos x="63" y="161"/>
                </a:cxn>
                <a:cxn ang="0">
                  <a:pos x="46" y="143"/>
                </a:cxn>
                <a:cxn ang="0">
                  <a:pos x="38" y="85"/>
                </a:cxn>
                <a:cxn ang="0">
                  <a:pos x="38" y="78"/>
                </a:cxn>
                <a:cxn ang="0">
                  <a:pos x="0" y="6"/>
                </a:cxn>
              </a:cxnLst>
              <a:rect l="0" t="0" r="r" b="b"/>
              <a:pathLst>
                <a:path w="176" h="167">
                  <a:moveTo>
                    <a:pt x="0" y="6"/>
                  </a:moveTo>
                  <a:lnTo>
                    <a:pt x="21" y="0"/>
                  </a:lnTo>
                  <a:lnTo>
                    <a:pt x="127" y="16"/>
                  </a:lnTo>
                  <a:lnTo>
                    <a:pt x="150" y="9"/>
                  </a:lnTo>
                  <a:lnTo>
                    <a:pt x="175" y="12"/>
                  </a:lnTo>
                  <a:lnTo>
                    <a:pt x="154" y="24"/>
                  </a:lnTo>
                  <a:lnTo>
                    <a:pt x="146" y="16"/>
                  </a:lnTo>
                  <a:lnTo>
                    <a:pt x="121" y="21"/>
                  </a:lnTo>
                  <a:lnTo>
                    <a:pt x="121" y="68"/>
                  </a:lnTo>
                  <a:lnTo>
                    <a:pt x="107" y="69"/>
                  </a:lnTo>
                  <a:lnTo>
                    <a:pt x="107" y="105"/>
                  </a:lnTo>
                  <a:lnTo>
                    <a:pt x="107" y="158"/>
                  </a:lnTo>
                  <a:lnTo>
                    <a:pt x="96" y="166"/>
                  </a:lnTo>
                  <a:lnTo>
                    <a:pt x="79" y="166"/>
                  </a:lnTo>
                  <a:lnTo>
                    <a:pt x="71" y="155"/>
                  </a:lnTo>
                  <a:lnTo>
                    <a:pt x="63" y="161"/>
                  </a:lnTo>
                  <a:lnTo>
                    <a:pt x="46" y="143"/>
                  </a:lnTo>
                  <a:lnTo>
                    <a:pt x="38" y="85"/>
                  </a:lnTo>
                  <a:lnTo>
                    <a:pt x="38" y="78"/>
                  </a:lnTo>
                  <a:lnTo>
                    <a:pt x="0" y="6"/>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41" name="Freeform 226"/>
            <p:cNvSpPr>
              <a:spLocks noChangeAspect="1"/>
            </p:cNvSpPr>
            <p:nvPr/>
          </p:nvSpPr>
          <p:spPr bwMode="auto">
            <a:xfrm>
              <a:off x="9774233" y="3661123"/>
              <a:ext cx="197138" cy="178952"/>
            </a:xfrm>
            <a:custGeom>
              <a:avLst/>
              <a:gdLst/>
              <a:ahLst/>
              <a:cxnLst>
                <a:cxn ang="0">
                  <a:pos x="0" y="91"/>
                </a:cxn>
                <a:cxn ang="0">
                  <a:pos x="52" y="0"/>
                </a:cxn>
                <a:cxn ang="0">
                  <a:pos x="107" y="1"/>
                </a:cxn>
                <a:cxn ang="0">
                  <a:pos x="109" y="6"/>
                </a:cxn>
                <a:cxn ang="0">
                  <a:pos x="107" y="23"/>
                </a:cxn>
                <a:cxn ang="0">
                  <a:pos x="67" y="22"/>
                </a:cxn>
                <a:cxn ang="0">
                  <a:pos x="66" y="58"/>
                </a:cxn>
                <a:cxn ang="0">
                  <a:pos x="51" y="65"/>
                </a:cxn>
                <a:cxn ang="0">
                  <a:pos x="53" y="86"/>
                </a:cxn>
                <a:cxn ang="0">
                  <a:pos x="0" y="91"/>
                </a:cxn>
              </a:cxnLst>
              <a:rect l="0" t="0" r="r" b="b"/>
              <a:pathLst>
                <a:path w="110" h="92">
                  <a:moveTo>
                    <a:pt x="0" y="91"/>
                  </a:moveTo>
                  <a:lnTo>
                    <a:pt x="52" y="0"/>
                  </a:lnTo>
                  <a:lnTo>
                    <a:pt x="107" y="1"/>
                  </a:lnTo>
                  <a:lnTo>
                    <a:pt x="109" y="6"/>
                  </a:lnTo>
                  <a:lnTo>
                    <a:pt x="107" y="23"/>
                  </a:lnTo>
                  <a:lnTo>
                    <a:pt x="67" y="22"/>
                  </a:lnTo>
                  <a:lnTo>
                    <a:pt x="66" y="58"/>
                  </a:lnTo>
                  <a:lnTo>
                    <a:pt x="51" y="65"/>
                  </a:lnTo>
                  <a:lnTo>
                    <a:pt x="53" y="86"/>
                  </a:lnTo>
                  <a:lnTo>
                    <a:pt x="0" y="91"/>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42" name="Freeform 227"/>
            <p:cNvSpPr>
              <a:spLocks noChangeAspect="1"/>
            </p:cNvSpPr>
            <p:nvPr/>
          </p:nvSpPr>
          <p:spPr bwMode="auto">
            <a:xfrm>
              <a:off x="10672853" y="3786389"/>
              <a:ext cx="386062" cy="506435"/>
            </a:xfrm>
            <a:custGeom>
              <a:avLst/>
              <a:gdLst/>
              <a:ahLst/>
              <a:cxnLst>
                <a:cxn ang="0">
                  <a:pos x="0" y="136"/>
                </a:cxn>
                <a:cxn ang="0">
                  <a:pos x="10" y="162"/>
                </a:cxn>
                <a:cxn ang="0">
                  <a:pos x="20" y="190"/>
                </a:cxn>
                <a:cxn ang="0">
                  <a:pos x="42" y="200"/>
                </a:cxn>
                <a:cxn ang="0">
                  <a:pos x="73" y="238"/>
                </a:cxn>
                <a:cxn ang="0">
                  <a:pos x="116" y="258"/>
                </a:cxn>
                <a:cxn ang="0">
                  <a:pos x="156" y="253"/>
                </a:cxn>
                <a:cxn ang="0">
                  <a:pos x="180" y="245"/>
                </a:cxn>
                <a:cxn ang="0">
                  <a:pos x="165" y="218"/>
                </a:cxn>
                <a:cxn ang="0">
                  <a:pos x="143" y="202"/>
                </a:cxn>
                <a:cxn ang="0">
                  <a:pos x="157" y="192"/>
                </a:cxn>
                <a:cxn ang="0">
                  <a:pos x="159" y="169"/>
                </a:cxn>
                <a:cxn ang="0">
                  <a:pos x="184" y="136"/>
                </a:cxn>
                <a:cxn ang="0">
                  <a:pos x="194" y="80"/>
                </a:cxn>
                <a:cxn ang="0">
                  <a:pos x="214" y="68"/>
                </a:cxn>
                <a:cxn ang="0">
                  <a:pos x="198" y="57"/>
                </a:cxn>
                <a:cxn ang="0">
                  <a:pos x="192" y="15"/>
                </a:cxn>
                <a:cxn ang="0">
                  <a:pos x="176" y="0"/>
                </a:cxn>
                <a:cxn ang="0">
                  <a:pos x="156" y="17"/>
                </a:cxn>
                <a:cxn ang="0">
                  <a:pos x="39" y="14"/>
                </a:cxn>
                <a:cxn ang="0">
                  <a:pos x="39" y="41"/>
                </a:cxn>
                <a:cxn ang="0">
                  <a:pos x="28" y="41"/>
                </a:cxn>
                <a:cxn ang="0">
                  <a:pos x="28" y="49"/>
                </a:cxn>
                <a:cxn ang="0">
                  <a:pos x="27" y="98"/>
                </a:cxn>
                <a:cxn ang="0">
                  <a:pos x="14" y="101"/>
                </a:cxn>
                <a:cxn ang="0">
                  <a:pos x="0" y="136"/>
                </a:cxn>
              </a:cxnLst>
              <a:rect l="0" t="0" r="r" b="b"/>
              <a:pathLst>
                <a:path w="215" h="259">
                  <a:moveTo>
                    <a:pt x="0" y="136"/>
                  </a:moveTo>
                  <a:lnTo>
                    <a:pt x="10" y="162"/>
                  </a:lnTo>
                  <a:lnTo>
                    <a:pt x="20" y="190"/>
                  </a:lnTo>
                  <a:lnTo>
                    <a:pt x="42" y="200"/>
                  </a:lnTo>
                  <a:lnTo>
                    <a:pt x="73" y="238"/>
                  </a:lnTo>
                  <a:lnTo>
                    <a:pt x="116" y="258"/>
                  </a:lnTo>
                  <a:lnTo>
                    <a:pt x="156" y="253"/>
                  </a:lnTo>
                  <a:lnTo>
                    <a:pt x="180" y="245"/>
                  </a:lnTo>
                  <a:lnTo>
                    <a:pt x="165" y="218"/>
                  </a:lnTo>
                  <a:lnTo>
                    <a:pt x="143" y="202"/>
                  </a:lnTo>
                  <a:lnTo>
                    <a:pt x="157" y="192"/>
                  </a:lnTo>
                  <a:lnTo>
                    <a:pt x="159" y="169"/>
                  </a:lnTo>
                  <a:lnTo>
                    <a:pt x="184" y="136"/>
                  </a:lnTo>
                  <a:lnTo>
                    <a:pt x="194" y="80"/>
                  </a:lnTo>
                  <a:lnTo>
                    <a:pt x="214" y="68"/>
                  </a:lnTo>
                  <a:lnTo>
                    <a:pt x="198" y="57"/>
                  </a:lnTo>
                  <a:lnTo>
                    <a:pt x="192" y="15"/>
                  </a:lnTo>
                  <a:lnTo>
                    <a:pt x="176" y="0"/>
                  </a:lnTo>
                  <a:lnTo>
                    <a:pt x="156" y="17"/>
                  </a:lnTo>
                  <a:lnTo>
                    <a:pt x="39" y="14"/>
                  </a:lnTo>
                  <a:lnTo>
                    <a:pt x="39" y="41"/>
                  </a:lnTo>
                  <a:lnTo>
                    <a:pt x="28" y="41"/>
                  </a:lnTo>
                  <a:lnTo>
                    <a:pt x="28" y="49"/>
                  </a:lnTo>
                  <a:lnTo>
                    <a:pt x="27" y="98"/>
                  </a:lnTo>
                  <a:lnTo>
                    <a:pt x="14" y="101"/>
                  </a:lnTo>
                  <a:lnTo>
                    <a:pt x="0" y="136"/>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43" name="Freeform 228"/>
            <p:cNvSpPr>
              <a:spLocks noChangeAspect="1"/>
            </p:cNvSpPr>
            <p:nvPr/>
          </p:nvSpPr>
          <p:spPr bwMode="auto">
            <a:xfrm>
              <a:off x="10879848" y="5048003"/>
              <a:ext cx="29571" cy="42949"/>
            </a:xfrm>
            <a:custGeom>
              <a:avLst/>
              <a:gdLst/>
              <a:ahLst/>
              <a:cxnLst>
                <a:cxn ang="0">
                  <a:pos x="0" y="12"/>
                </a:cxn>
                <a:cxn ang="0">
                  <a:pos x="8" y="21"/>
                </a:cxn>
                <a:cxn ang="0">
                  <a:pos x="16" y="13"/>
                </a:cxn>
                <a:cxn ang="0">
                  <a:pos x="14" y="0"/>
                </a:cxn>
                <a:cxn ang="0">
                  <a:pos x="0" y="12"/>
                </a:cxn>
              </a:cxnLst>
              <a:rect l="0" t="0" r="r" b="b"/>
              <a:pathLst>
                <a:path w="17" h="22">
                  <a:moveTo>
                    <a:pt x="0" y="12"/>
                  </a:moveTo>
                  <a:lnTo>
                    <a:pt x="8" y="21"/>
                  </a:lnTo>
                  <a:lnTo>
                    <a:pt x="16" y="13"/>
                  </a:lnTo>
                  <a:lnTo>
                    <a:pt x="14" y="0"/>
                  </a:lnTo>
                  <a:lnTo>
                    <a:pt x="0" y="12"/>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44" name="Freeform 229"/>
            <p:cNvSpPr>
              <a:spLocks noChangeAspect="1"/>
            </p:cNvSpPr>
            <p:nvPr/>
          </p:nvSpPr>
          <p:spPr bwMode="auto">
            <a:xfrm>
              <a:off x="10853563" y="4405564"/>
              <a:ext cx="251351" cy="275586"/>
            </a:xfrm>
            <a:custGeom>
              <a:avLst/>
              <a:gdLst/>
              <a:ahLst/>
              <a:cxnLst>
                <a:cxn ang="0">
                  <a:pos x="0" y="44"/>
                </a:cxn>
                <a:cxn ang="0">
                  <a:pos x="1" y="71"/>
                </a:cxn>
                <a:cxn ang="0">
                  <a:pos x="17" y="98"/>
                </a:cxn>
                <a:cxn ang="0">
                  <a:pos x="42" y="110"/>
                </a:cxn>
                <a:cxn ang="0">
                  <a:pos x="54" y="113"/>
                </a:cxn>
                <a:cxn ang="0">
                  <a:pos x="67" y="140"/>
                </a:cxn>
                <a:cxn ang="0">
                  <a:pos x="119" y="136"/>
                </a:cxn>
                <a:cxn ang="0">
                  <a:pos x="139" y="124"/>
                </a:cxn>
                <a:cxn ang="0">
                  <a:pos x="119" y="69"/>
                </a:cxn>
                <a:cxn ang="0">
                  <a:pos x="124" y="48"/>
                </a:cxn>
                <a:cxn ang="0">
                  <a:pos x="58" y="0"/>
                </a:cxn>
                <a:cxn ang="0">
                  <a:pos x="40" y="24"/>
                </a:cxn>
                <a:cxn ang="0">
                  <a:pos x="33" y="18"/>
                </a:cxn>
                <a:cxn ang="0">
                  <a:pos x="28" y="23"/>
                </a:cxn>
                <a:cxn ang="0">
                  <a:pos x="28" y="0"/>
                </a:cxn>
                <a:cxn ang="0">
                  <a:pos x="10" y="1"/>
                </a:cxn>
                <a:cxn ang="0">
                  <a:pos x="13" y="18"/>
                </a:cxn>
                <a:cxn ang="0">
                  <a:pos x="14" y="29"/>
                </a:cxn>
                <a:cxn ang="0">
                  <a:pos x="0" y="44"/>
                </a:cxn>
              </a:cxnLst>
              <a:rect l="0" t="0" r="r" b="b"/>
              <a:pathLst>
                <a:path w="140" h="141">
                  <a:moveTo>
                    <a:pt x="0" y="44"/>
                  </a:moveTo>
                  <a:lnTo>
                    <a:pt x="1" y="71"/>
                  </a:lnTo>
                  <a:lnTo>
                    <a:pt x="17" y="98"/>
                  </a:lnTo>
                  <a:lnTo>
                    <a:pt x="42" y="110"/>
                  </a:lnTo>
                  <a:lnTo>
                    <a:pt x="54" y="113"/>
                  </a:lnTo>
                  <a:lnTo>
                    <a:pt x="67" y="140"/>
                  </a:lnTo>
                  <a:lnTo>
                    <a:pt x="119" y="136"/>
                  </a:lnTo>
                  <a:lnTo>
                    <a:pt x="139" y="124"/>
                  </a:lnTo>
                  <a:lnTo>
                    <a:pt x="119" y="69"/>
                  </a:lnTo>
                  <a:lnTo>
                    <a:pt x="124" y="48"/>
                  </a:lnTo>
                  <a:lnTo>
                    <a:pt x="58" y="0"/>
                  </a:lnTo>
                  <a:lnTo>
                    <a:pt x="40" y="24"/>
                  </a:lnTo>
                  <a:lnTo>
                    <a:pt x="33" y="18"/>
                  </a:lnTo>
                  <a:lnTo>
                    <a:pt x="28" y="23"/>
                  </a:lnTo>
                  <a:lnTo>
                    <a:pt x="28" y="0"/>
                  </a:lnTo>
                  <a:lnTo>
                    <a:pt x="10" y="1"/>
                  </a:lnTo>
                  <a:lnTo>
                    <a:pt x="13" y="18"/>
                  </a:lnTo>
                  <a:lnTo>
                    <a:pt x="14" y="29"/>
                  </a:lnTo>
                  <a:lnTo>
                    <a:pt x="0" y="44"/>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45" name="Freeform 230"/>
            <p:cNvSpPr>
              <a:spLocks noChangeAspect="1"/>
            </p:cNvSpPr>
            <p:nvPr/>
          </p:nvSpPr>
          <p:spPr bwMode="auto">
            <a:xfrm>
              <a:off x="10161938" y="4095977"/>
              <a:ext cx="50927" cy="134214"/>
            </a:xfrm>
            <a:custGeom>
              <a:avLst/>
              <a:gdLst/>
              <a:ahLst/>
              <a:cxnLst>
                <a:cxn ang="0">
                  <a:pos x="0" y="0"/>
                </a:cxn>
                <a:cxn ang="0">
                  <a:pos x="14" y="4"/>
                </a:cxn>
                <a:cxn ang="0">
                  <a:pos x="27" y="64"/>
                </a:cxn>
                <a:cxn ang="0">
                  <a:pos x="18" y="67"/>
                </a:cxn>
                <a:cxn ang="0">
                  <a:pos x="0" y="0"/>
                </a:cxn>
              </a:cxnLst>
              <a:rect l="0" t="0" r="r" b="b"/>
              <a:pathLst>
                <a:path w="28" h="68">
                  <a:moveTo>
                    <a:pt x="0" y="0"/>
                  </a:moveTo>
                  <a:lnTo>
                    <a:pt x="14" y="4"/>
                  </a:lnTo>
                  <a:lnTo>
                    <a:pt x="27" y="64"/>
                  </a:lnTo>
                  <a:lnTo>
                    <a:pt x="18" y="67"/>
                  </a:lnTo>
                  <a:lnTo>
                    <a:pt x="0" y="0"/>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46" name="Freeform 231"/>
            <p:cNvSpPr>
              <a:spLocks noChangeAspect="1"/>
            </p:cNvSpPr>
            <p:nvPr/>
          </p:nvSpPr>
          <p:spPr bwMode="auto">
            <a:xfrm>
              <a:off x="10853563" y="4280298"/>
              <a:ext cx="123211" cy="136004"/>
            </a:xfrm>
            <a:custGeom>
              <a:avLst/>
              <a:gdLst/>
              <a:ahLst/>
              <a:cxnLst>
                <a:cxn ang="0">
                  <a:pos x="0" y="69"/>
                </a:cxn>
                <a:cxn ang="0">
                  <a:pos x="10" y="65"/>
                </a:cxn>
                <a:cxn ang="0">
                  <a:pos x="28" y="64"/>
                </a:cxn>
                <a:cxn ang="0">
                  <a:pos x="28" y="54"/>
                </a:cxn>
                <a:cxn ang="0">
                  <a:pos x="55" y="49"/>
                </a:cxn>
                <a:cxn ang="0">
                  <a:pos x="68" y="25"/>
                </a:cxn>
                <a:cxn ang="0">
                  <a:pos x="55" y="0"/>
                </a:cxn>
                <a:cxn ang="0">
                  <a:pos x="15" y="5"/>
                </a:cxn>
                <a:cxn ang="0">
                  <a:pos x="20" y="24"/>
                </a:cxn>
                <a:cxn ang="0">
                  <a:pos x="11" y="36"/>
                </a:cxn>
                <a:cxn ang="0">
                  <a:pos x="0" y="69"/>
                </a:cxn>
              </a:cxnLst>
              <a:rect l="0" t="0" r="r" b="b"/>
              <a:pathLst>
                <a:path w="69" h="70">
                  <a:moveTo>
                    <a:pt x="0" y="69"/>
                  </a:moveTo>
                  <a:lnTo>
                    <a:pt x="10" y="65"/>
                  </a:lnTo>
                  <a:lnTo>
                    <a:pt x="28" y="64"/>
                  </a:lnTo>
                  <a:lnTo>
                    <a:pt x="28" y="54"/>
                  </a:lnTo>
                  <a:lnTo>
                    <a:pt x="55" y="49"/>
                  </a:lnTo>
                  <a:lnTo>
                    <a:pt x="68" y="25"/>
                  </a:lnTo>
                  <a:lnTo>
                    <a:pt x="55" y="0"/>
                  </a:lnTo>
                  <a:lnTo>
                    <a:pt x="15" y="5"/>
                  </a:lnTo>
                  <a:lnTo>
                    <a:pt x="20" y="24"/>
                  </a:lnTo>
                  <a:lnTo>
                    <a:pt x="11" y="36"/>
                  </a:lnTo>
                  <a:lnTo>
                    <a:pt x="0" y="69"/>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47" name="Freeform 232"/>
            <p:cNvSpPr>
              <a:spLocks noChangeAspect="1"/>
            </p:cNvSpPr>
            <p:nvPr/>
          </p:nvSpPr>
          <p:spPr bwMode="auto">
            <a:xfrm>
              <a:off x="10731995" y="3551962"/>
              <a:ext cx="261208" cy="270218"/>
            </a:xfrm>
            <a:custGeom>
              <a:avLst/>
              <a:gdLst/>
              <a:ahLst/>
              <a:cxnLst>
                <a:cxn ang="0">
                  <a:pos x="0" y="23"/>
                </a:cxn>
                <a:cxn ang="0">
                  <a:pos x="6" y="134"/>
                </a:cxn>
                <a:cxn ang="0">
                  <a:pos x="123" y="137"/>
                </a:cxn>
                <a:cxn ang="0">
                  <a:pos x="143" y="120"/>
                </a:cxn>
                <a:cxn ang="0">
                  <a:pos x="145" y="108"/>
                </a:cxn>
                <a:cxn ang="0">
                  <a:pos x="101" y="29"/>
                </a:cxn>
                <a:cxn ang="0">
                  <a:pos x="123" y="55"/>
                </a:cxn>
                <a:cxn ang="0">
                  <a:pos x="133" y="33"/>
                </a:cxn>
                <a:cxn ang="0">
                  <a:pos x="123" y="5"/>
                </a:cxn>
                <a:cxn ang="0">
                  <a:pos x="96" y="10"/>
                </a:cxn>
                <a:cxn ang="0">
                  <a:pos x="96" y="2"/>
                </a:cxn>
                <a:cxn ang="0">
                  <a:pos x="81" y="2"/>
                </a:cxn>
                <a:cxn ang="0">
                  <a:pos x="56" y="12"/>
                </a:cxn>
                <a:cxn ang="0">
                  <a:pos x="6" y="0"/>
                </a:cxn>
                <a:cxn ang="0">
                  <a:pos x="0" y="23"/>
                </a:cxn>
              </a:cxnLst>
              <a:rect l="0" t="0" r="r" b="b"/>
              <a:pathLst>
                <a:path w="146" h="138">
                  <a:moveTo>
                    <a:pt x="0" y="23"/>
                  </a:moveTo>
                  <a:lnTo>
                    <a:pt x="6" y="134"/>
                  </a:lnTo>
                  <a:lnTo>
                    <a:pt x="123" y="137"/>
                  </a:lnTo>
                  <a:lnTo>
                    <a:pt x="143" y="120"/>
                  </a:lnTo>
                  <a:lnTo>
                    <a:pt x="145" y="108"/>
                  </a:lnTo>
                  <a:lnTo>
                    <a:pt x="101" y="29"/>
                  </a:lnTo>
                  <a:lnTo>
                    <a:pt x="123" y="55"/>
                  </a:lnTo>
                  <a:lnTo>
                    <a:pt x="133" y="33"/>
                  </a:lnTo>
                  <a:lnTo>
                    <a:pt x="123" y="5"/>
                  </a:lnTo>
                  <a:lnTo>
                    <a:pt x="96" y="10"/>
                  </a:lnTo>
                  <a:lnTo>
                    <a:pt x="96" y="2"/>
                  </a:lnTo>
                  <a:lnTo>
                    <a:pt x="81" y="2"/>
                  </a:lnTo>
                  <a:lnTo>
                    <a:pt x="56" y="12"/>
                  </a:lnTo>
                  <a:lnTo>
                    <a:pt x="6" y="0"/>
                  </a:lnTo>
                  <a:lnTo>
                    <a:pt x="0" y="23"/>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48" name="Freeform 233"/>
            <p:cNvSpPr>
              <a:spLocks noChangeAspect="1"/>
            </p:cNvSpPr>
            <p:nvPr/>
          </p:nvSpPr>
          <p:spPr bwMode="auto">
            <a:xfrm>
              <a:off x="10046941" y="3999343"/>
              <a:ext cx="174138" cy="139583"/>
            </a:xfrm>
            <a:custGeom>
              <a:avLst/>
              <a:gdLst/>
              <a:ahLst/>
              <a:cxnLst>
                <a:cxn ang="0">
                  <a:pos x="0" y="61"/>
                </a:cxn>
                <a:cxn ang="0">
                  <a:pos x="7" y="69"/>
                </a:cxn>
                <a:cxn ang="0">
                  <a:pos x="34" y="71"/>
                </a:cxn>
                <a:cxn ang="0">
                  <a:pos x="31" y="54"/>
                </a:cxn>
                <a:cxn ang="0">
                  <a:pos x="65" y="50"/>
                </a:cxn>
                <a:cxn ang="0">
                  <a:pos x="79" y="54"/>
                </a:cxn>
                <a:cxn ang="0">
                  <a:pos x="97" y="40"/>
                </a:cxn>
                <a:cxn ang="0">
                  <a:pos x="72" y="12"/>
                </a:cxn>
                <a:cxn ang="0">
                  <a:pos x="69" y="0"/>
                </a:cxn>
                <a:cxn ang="0">
                  <a:pos x="17" y="23"/>
                </a:cxn>
                <a:cxn ang="0">
                  <a:pos x="0" y="61"/>
                </a:cxn>
              </a:cxnLst>
              <a:rect l="0" t="0" r="r" b="b"/>
              <a:pathLst>
                <a:path w="98" h="72">
                  <a:moveTo>
                    <a:pt x="0" y="61"/>
                  </a:moveTo>
                  <a:lnTo>
                    <a:pt x="7" y="69"/>
                  </a:lnTo>
                  <a:lnTo>
                    <a:pt x="34" y="71"/>
                  </a:lnTo>
                  <a:lnTo>
                    <a:pt x="31" y="54"/>
                  </a:lnTo>
                  <a:lnTo>
                    <a:pt x="65" y="50"/>
                  </a:lnTo>
                  <a:lnTo>
                    <a:pt x="79" y="54"/>
                  </a:lnTo>
                  <a:lnTo>
                    <a:pt x="97" y="40"/>
                  </a:lnTo>
                  <a:lnTo>
                    <a:pt x="72" y="12"/>
                  </a:lnTo>
                  <a:lnTo>
                    <a:pt x="69" y="0"/>
                  </a:lnTo>
                  <a:lnTo>
                    <a:pt x="17" y="23"/>
                  </a:lnTo>
                  <a:lnTo>
                    <a:pt x="0" y="61"/>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49" name="Freeform 234"/>
            <p:cNvSpPr>
              <a:spLocks noChangeAspect="1"/>
            </p:cNvSpPr>
            <p:nvPr/>
          </p:nvSpPr>
          <p:spPr bwMode="auto">
            <a:xfrm>
              <a:off x="10674496" y="4589885"/>
              <a:ext cx="272707" cy="250533"/>
            </a:xfrm>
            <a:custGeom>
              <a:avLst/>
              <a:gdLst/>
              <a:ahLst/>
              <a:cxnLst>
                <a:cxn ang="0">
                  <a:pos x="0" y="62"/>
                </a:cxn>
                <a:cxn ang="0">
                  <a:pos x="0" y="111"/>
                </a:cxn>
                <a:cxn ang="0">
                  <a:pos x="15" y="124"/>
                </a:cxn>
                <a:cxn ang="0">
                  <a:pos x="40" y="127"/>
                </a:cxn>
                <a:cxn ang="0">
                  <a:pos x="63" y="128"/>
                </a:cxn>
                <a:cxn ang="0">
                  <a:pos x="85" y="110"/>
                </a:cxn>
                <a:cxn ang="0">
                  <a:pos x="86" y="103"/>
                </a:cxn>
                <a:cxn ang="0">
                  <a:pos x="106" y="98"/>
                </a:cxn>
                <a:cxn ang="0">
                  <a:pos x="103" y="91"/>
                </a:cxn>
                <a:cxn ang="0">
                  <a:pos x="144" y="78"/>
                </a:cxn>
                <a:cxn ang="0">
                  <a:pos x="138" y="72"/>
                </a:cxn>
                <a:cxn ang="0">
                  <a:pos x="151" y="33"/>
                </a:cxn>
                <a:cxn ang="0">
                  <a:pos x="142" y="16"/>
                </a:cxn>
                <a:cxn ang="0">
                  <a:pos x="117" y="4"/>
                </a:cxn>
                <a:cxn ang="0">
                  <a:pos x="111" y="0"/>
                </a:cxn>
                <a:cxn ang="0">
                  <a:pos x="87" y="12"/>
                </a:cxn>
                <a:cxn ang="0">
                  <a:pos x="84" y="46"/>
                </a:cxn>
                <a:cxn ang="0">
                  <a:pos x="100" y="52"/>
                </a:cxn>
                <a:cxn ang="0">
                  <a:pos x="100" y="66"/>
                </a:cxn>
                <a:cxn ang="0">
                  <a:pos x="26" y="36"/>
                </a:cxn>
                <a:cxn ang="0">
                  <a:pos x="29" y="62"/>
                </a:cxn>
                <a:cxn ang="0">
                  <a:pos x="0" y="62"/>
                </a:cxn>
              </a:cxnLst>
              <a:rect l="0" t="0" r="r" b="b"/>
              <a:pathLst>
                <a:path w="152" h="129">
                  <a:moveTo>
                    <a:pt x="0" y="62"/>
                  </a:moveTo>
                  <a:lnTo>
                    <a:pt x="0" y="111"/>
                  </a:lnTo>
                  <a:lnTo>
                    <a:pt x="15" y="124"/>
                  </a:lnTo>
                  <a:lnTo>
                    <a:pt x="40" y="127"/>
                  </a:lnTo>
                  <a:lnTo>
                    <a:pt x="63" y="128"/>
                  </a:lnTo>
                  <a:lnTo>
                    <a:pt x="85" y="110"/>
                  </a:lnTo>
                  <a:lnTo>
                    <a:pt x="86" y="103"/>
                  </a:lnTo>
                  <a:lnTo>
                    <a:pt x="106" y="98"/>
                  </a:lnTo>
                  <a:lnTo>
                    <a:pt x="103" y="91"/>
                  </a:lnTo>
                  <a:lnTo>
                    <a:pt x="144" y="78"/>
                  </a:lnTo>
                  <a:lnTo>
                    <a:pt x="138" y="72"/>
                  </a:lnTo>
                  <a:lnTo>
                    <a:pt x="151" y="33"/>
                  </a:lnTo>
                  <a:lnTo>
                    <a:pt x="142" y="16"/>
                  </a:lnTo>
                  <a:lnTo>
                    <a:pt x="117" y="4"/>
                  </a:lnTo>
                  <a:lnTo>
                    <a:pt x="111" y="0"/>
                  </a:lnTo>
                  <a:lnTo>
                    <a:pt x="87" y="12"/>
                  </a:lnTo>
                  <a:lnTo>
                    <a:pt x="84" y="46"/>
                  </a:lnTo>
                  <a:lnTo>
                    <a:pt x="100" y="52"/>
                  </a:lnTo>
                  <a:lnTo>
                    <a:pt x="100" y="66"/>
                  </a:lnTo>
                  <a:lnTo>
                    <a:pt x="26" y="36"/>
                  </a:lnTo>
                  <a:lnTo>
                    <a:pt x="29" y="62"/>
                  </a:lnTo>
                  <a:lnTo>
                    <a:pt x="0" y="62"/>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50" name="Freeform 235"/>
            <p:cNvSpPr>
              <a:spLocks noChangeAspect="1"/>
            </p:cNvSpPr>
            <p:nvPr/>
          </p:nvSpPr>
          <p:spPr bwMode="auto">
            <a:xfrm>
              <a:off x="10546357" y="4953158"/>
              <a:ext cx="379490" cy="336430"/>
            </a:xfrm>
            <a:custGeom>
              <a:avLst/>
              <a:gdLst/>
              <a:ahLst/>
              <a:cxnLst>
                <a:cxn ang="0">
                  <a:pos x="0" y="90"/>
                </a:cxn>
                <a:cxn ang="0">
                  <a:pos x="8" y="84"/>
                </a:cxn>
                <a:cxn ang="0">
                  <a:pos x="16" y="95"/>
                </a:cxn>
                <a:cxn ang="0">
                  <a:pos x="33" y="95"/>
                </a:cxn>
                <a:cxn ang="0">
                  <a:pos x="44" y="87"/>
                </a:cxn>
                <a:cxn ang="0">
                  <a:pos x="44" y="34"/>
                </a:cxn>
                <a:cxn ang="0">
                  <a:pos x="56" y="48"/>
                </a:cxn>
                <a:cxn ang="0">
                  <a:pos x="55" y="62"/>
                </a:cxn>
                <a:cxn ang="0">
                  <a:pos x="73" y="62"/>
                </a:cxn>
                <a:cxn ang="0">
                  <a:pos x="89" y="45"/>
                </a:cxn>
                <a:cxn ang="0">
                  <a:pos x="117" y="45"/>
                </a:cxn>
                <a:cxn ang="0">
                  <a:pos x="165" y="0"/>
                </a:cxn>
                <a:cxn ang="0">
                  <a:pos x="195" y="6"/>
                </a:cxn>
                <a:cxn ang="0">
                  <a:pos x="200" y="49"/>
                </a:cxn>
                <a:cxn ang="0">
                  <a:pos x="186" y="61"/>
                </a:cxn>
                <a:cxn ang="0">
                  <a:pos x="194" y="70"/>
                </a:cxn>
                <a:cxn ang="0">
                  <a:pos x="202" y="62"/>
                </a:cxn>
                <a:cxn ang="0">
                  <a:pos x="211" y="62"/>
                </a:cxn>
                <a:cxn ang="0">
                  <a:pos x="206" y="87"/>
                </a:cxn>
                <a:cxn ang="0">
                  <a:pos x="176" y="126"/>
                </a:cxn>
                <a:cxn ang="0">
                  <a:pos x="136" y="160"/>
                </a:cxn>
                <a:cxn ang="0">
                  <a:pos x="108" y="171"/>
                </a:cxn>
                <a:cxn ang="0">
                  <a:pos x="26" y="172"/>
                </a:cxn>
                <a:cxn ang="0">
                  <a:pos x="18" y="152"/>
                </a:cxn>
                <a:cxn ang="0">
                  <a:pos x="22" y="137"/>
                </a:cxn>
                <a:cxn ang="0">
                  <a:pos x="0" y="90"/>
                </a:cxn>
              </a:cxnLst>
              <a:rect l="0" t="0" r="r" b="b"/>
              <a:pathLst>
                <a:path w="212" h="173">
                  <a:moveTo>
                    <a:pt x="0" y="90"/>
                  </a:moveTo>
                  <a:lnTo>
                    <a:pt x="8" y="84"/>
                  </a:lnTo>
                  <a:lnTo>
                    <a:pt x="16" y="95"/>
                  </a:lnTo>
                  <a:lnTo>
                    <a:pt x="33" y="95"/>
                  </a:lnTo>
                  <a:lnTo>
                    <a:pt x="44" y="87"/>
                  </a:lnTo>
                  <a:lnTo>
                    <a:pt x="44" y="34"/>
                  </a:lnTo>
                  <a:lnTo>
                    <a:pt x="56" y="48"/>
                  </a:lnTo>
                  <a:lnTo>
                    <a:pt x="55" y="62"/>
                  </a:lnTo>
                  <a:lnTo>
                    <a:pt x="73" y="62"/>
                  </a:lnTo>
                  <a:lnTo>
                    <a:pt x="89" y="45"/>
                  </a:lnTo>
                  <a:lnTo>
                    <a:pt x="117" y="45"/>
                  </a:lnTo>
                  <a:lnTo>
                    <a:pt x="165" y="0"/>
                  </a:lnTo>
                  <a:lnTo>
                    <a:pt x="195" y="6"/>
                  </a:lnTo>
                  <a:lnTo>
                    <a:pt x="200" y="49"/>
                  </a:lnTo>
                  <a:lnTo>
                    <a:pt x="186" y="61"/>
                  </a:lnTo>
                  <a:lnTo>
                    <a:pt x="194" y="70"/>
                  </a:lnTo>
                  <a:lnTo>
                    <a:pt x="202" y="62"/>
                  </a:lnTo>
                  <a:lnTo>
                    <a:pt x="211" y="62"/>
                  </a:lnTo>
                  <a:lnTo>
                    <a:pt x="206" y="87"/>
                  </a:lnTo>
                  <a:lnTo>
                    <a:pt x="176" y="126"/>
                  </a:lnTo>
                  <a:lnTo>
                    <a:pt x="136" y="160"/>
                  </a:lnTo>
                  <a:lnTo>
                    <a:pt x="108" y="171"/>
                  </a:lnTo>
                  <a:lnTo>
                    <a:pt x="26" y="172"/>
                  </a:lnTo>
                  <a:lnTo>
                    <a:pt x="18" y="152"/>
                  </a:lnTo>
                  <a:lnTo>
                    <a:pt x="22" y="137"/>
                  </a:lnTo>
                  <a:lnTo>
                    <a:pt x="0" y="90"/>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51" name="Freeform 236"/>
            <p:cNvSpPr>
              <a:spLocks noChangeAspect="1"/>
            </p:cNvSpPr>
            <p:nvPr/>
          </p:nvSpPr>
          <p:spPr bwMode="auto">
            <a:xfrm>
              <a:off x="10789493" y="5132110"/>
              <a:ext cx="55856" cy="62633"/>
            </a:xfrm>
            <a:custGeom>
              <a:avLst/>
              <a:gdLst/>
              <a:ahLst/>
              <a:cxnLst>
                <a:cxn ang="0">
                  <a:pos x="0" y="15"/>
                </a:cxn>
                <a:cxn ang="0">
                  <a:pos x="12" y="31"/>
                </a:cxn>
                <a:cxn ang="0">
                  <a:pos x="30" y="15"/>
                </a:cxn>
                <a:cxn ang="0">
                  <a:pos x="21" y="0"/>
                </a:cxn>
                <a:cxn ang="0">
                  <a:pos x="0" y="15"/>
                </a:cxn>
              </a:cxnLst>
              <a:rect l="0" t="0" r="r" b="b"/>
              <a:pathLst>
                <a:path w="31" h="32">
                  <a:moveTo>
                    <a:pt x="0" y="15"/>
                  </a:moveTo>
                  <a:lnTo>
                    <a:pt x="12" y="31"/>
                  </a:lnTo>
                  <a:lnTo>
                    <a:pt x="30" y="15"/>
                  </a:lnTo>
                  <a:lnTo>
                    <a:pt x="21" y="0"/>
                  </a:lnTo>
                  <a:lnTo>
                    <a:pt x="0" y="15"/>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52" name="Freeform 237"/>
            <p:cNvSpPr>
              <a:spLocks noChangeAspect="1"/>
            </p:cNvSpPr>
            <p:nvPr/>
          </p:nvSpPr>
          <p:spPr bwMode="auto">
            <a:xfrm>
              <a:off x="10704067" y="2805731"/>
              <a:ext cx="183995" cy="157478"/>
            </a:xfrm>
            <a:custGeom>
              <a:avLst/>
              <a:gdLst/>
              <a:ahLst/>
              <a:cxnLst>
                <a:cxn ang="0">
                  <a:pos x="33" y="0"/>
                </a:cxn>
                <a:cxn ang="0">
                  <a:pos x="42" y="1"/>
                </a:cxn>
                <a:cxn ang="0">
                  <a:pos x="50" y="7"/>
                </a:cxn>
                <a:cxn ang="0">
                  <a:pos x="64" y="7"/>
                </a:cxn>
                <a:cxn ang="0">
                  <a:pos x="79" y="9"/>
                </a:cxn>
                <a:cxn ang="0">
                  <a:pos x="86" y="19"/>
                </a:cxn>
                <a:cxn ang="0">
                  <a:pos x="92" y="32"/>
                </a:cxn>
                <a:cxn ang="0">
                  <a:pos x="93" y="37"/>
                </a:cxn>
                <a:cxn ang="0">
                  <a:pos x="99" y="42"/>
                </a:cxn>
                <a:cxn ang="0">
                  <a:pos x="102" y="45"/>
                </a:cxn>
                <a:cxn ang="0">
                  <a:pos x="102" y="50"/>
                </a:cxn>
                <a:cxn ang="0">
                  <a:pos x="96" y="50"/>
                </a:cxn>
                <a:cxn ang="0">
                  <a:pos x="88" y="50"/>
                </a:cxn>
                <a:cxn ang="0">
                  <a:pos x="92" y="56"/>
                </a:cxn>
                <a:cxn ang="0">
                  <a:pos x="94" y="59"/>
                </a:cxn>
                <a:cxn ang="0">
                  <a:pos x="96" y="66"/>
                </a:cxn>
                <a:cxn ang="0">
                  <a:pos x="92" y="69"/>
                </a:cxn>
                <a:cxn ang="0">
                  <a:pos x="84" y="69"/>
                </a:cxn>
                <a:cxn ang="0">
                  <a:pos x="83" y="69"/>
                </a:cxn>
                <a:cxn ang="0">
                  <a:pos x="79" y="72"/>
                </a:cxn>
                <a:cxn ang="0">
                  <a:pos x="79" y="79"/>
                </a:cxn>
                <a:cxn ang="0">
                  <a:pos x="73" y="80"/>
                </a:cxn>
                <a:cxn ang="0">
                  <a:pos x="68" y="77"/>
                </a:cxn>
                <a:cxn ang="0">
                  <a:pos x="60" y="75"/>
                </a:cxn>
                <a:cxn ang="0">
                  <a:pos x="53" y="72"/>
                </a:cxn>
                <a:cxn ang="0">
                  <a:pos x="45" y="74"/>
                </a:cxn>
                <a:cxn ang="0">
                  <a:pos x="25" y="66"/>
                </a:cxn>
                <a:cxn ang="0">
                  <a:pos x="16" y="67"/>
                </a:cxn>
                <a:cxn ang="0">
                  <a:pos x="9" y="66"/>
                </a:cxn>
                <a:cxn ang="0">
                  <a:pos x="4" y="72"/>
                </a:cxn>
                <a:cxn ang="0">
                  <a:pos x="0" y="58"/>
                </a:cxn>
                <a:cxn ang="0">
                  <a:pos x="9" y="50"/>
                </a:cxn>
                <a:cxn ang="0">
                  <a:pos x="3" y="32"/>
                </a:cxn>
                <a:cxn ang="0">
                  <a:pos x="9" y="35"/>
                </a:cxn>
                <a:cxn ang="0">
                  <a:pos x="10" y="31"/>
                </a:cxn>
                <a:cxn ang="0">
                  <a:pos x="11" y="24"/>
                </a:cxn>
                <a:cxn ang="0">
                  <a:pos x="15" y="21"/>
                </a:cxn>
                <a:cxn ang="0">
                  <a:pos x="16" y="13"/>
                </a:cxn>
                <a:cxn ang="0">
                  <a:pos x="23" y="6"/>
                </a:cxn>
                <a:cxn ang="0">
                  <a:pos x="28" y="0"/>
                </a:cxn>
                <a:cxn ang="0">
                  <a:pos x="33" y="0"/>
                </a:cxn>
              </a:cxnLst>
              <a:rect l="0" t="0" r="r" b="b"/>
              <a:pathLst>
                <a:path w="103" h="81">
                  <a:moveTo>
                    <a:pt x="33" y="0"/>
                  </a:moveTo>
                  <a:lnTo>
                    <a:pt x="42" y="1"/>
                  </a:lnTo>
                  <a:lnTo>
                    <a:pt x="50" y="7"/>
                  </a:lnTo>
                  <a:lnTo>
                    <a:pt x="64" y="7"/>
                  </a:lnTo>
                  <a:lnTo>
                    <a:pt x="79" y="9"/>
                  </a:lnTo>
                  <a:lnTo>
                    <a:pt x="86" y="19"/>
                  </a:lnTo>
                  <a:lnTo>
                    <a:pt x="92" y="32"/>
                  </a:lnTo>
                  <a:lnTo>
                    <a:pt x="93" y="37"/>
                  </a:lnTo>
                  <a:lnTo>
                    <a:pt x="99" y="42"/>
                  </a:lnTo>
                  <a:lnTo>
                    <a:pt x="102" y="45"/>
                  </a:lnTo>
                  <a:lnTo>
                    <a:pt x="102" y="50"/>
                  </a:lnTo>
                  <a:lnTo>
                    <a:pt x="96" y="50"/>
                  </a:lnTo>
                  <a:lnTo>
                    <a:pt x="88" y="50"/>
                  </a:lnTo>
                  <a:lnTo>
                    <a:pt x="92" y="56"/>
                  </a:lnTo>
                  <a:lnTo>
                    <a:pt x="94" y="59"/>
                  </a:lnTo>
                  <a:lnTo>
                    <a:pt x="96" y="66"/>
                  </a:lnTo>
                  <a:lnTo>
                    <a:pt x="92" y="69"/>
                  </a:lnTo>
                  <a:lnTo>
                    <a:pt x="84" y="69"/>
                  </a:lnTo>
                  <a:lnTo>
                    <a:pt x="83" y="69"/>
                  </a:lnTo>
                  <a:lnTo>
                    <a:pt x="79" y="72"/>
                  </a:lnTo>
                  <a:lnTo>
                    <a:pt x="79" y="79"/>
                  </a:lnTo>
                  <a:lnTo>
                    <a:pt x="73" y="80"/>
                  </a:lnTo>
                  <a:lnTo>
                    <a:pt x="68" y="77"/>
                  </a:lnTo>
                  <a:lnTo>
                    <a:pt x="60" y="75"/>
                  </a:lnTo>
                  <a:lnTo>
                    <a:pt x="53" y="72"/>
                  </a:lnTo>
                  <a:lnTo>
                    <a:pt x="45" y="74"/>
                  </a:lnTo>
                  <a:lnTo>
                    <a:pt x="25" y="66"/>
                  </a:lnTo>
                  <a:lnTo>
                    <a:pt x="16" y="67"/>
                  </a:lnTo>
                  <a:lnTo>
                    <a:pt x="9" y="66"/>
                  </a:lnTo>
                  <a:lnTo>
                    <a:pt x="4" y="72"/>
                  </a:lnTo>
                  <a:lnTo>
                    <a:pt x="0" y="58"/>
                  </a:lnTo>
                  <a:lnTo>
                    <a:pt x="9" y="50"/>
                  </a:lnTo>
                  <a:lnTo>
                    <a:pt x="3" y="32"/>
                  </a:lnTo>
                  <a:lnTo>
                    <a:pt x="9" y="35"/>
                  </a:lnTo>
                  <a:lnTo>
                    <a:pt x="10" y="31"/>
                  </a:lnTo>
                  <a:lnTo>
                    <a:pt x="11" y="24"/>
                  </a:lnTo>
                  <a:lnTo>
                    <a:pt x="15" y="21"/>
                  </a:lnTo>
                  <a:lnTo>
                    <a:pt x="16" y="13"/>
                  </a:lnTo>
                  <a:lnTo>
                    <a:pt x="23" y="6"/>
                  </a:lnTo>
                  <a:lnTo>
                    <a:pt x="28" y="0"/>
                  </a:lnTo>
                  <a:lnTo>
                    <a:pt x="33" y="0"/>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53" name="Freeform 238"/>
            <p:cNvSpPr>
              <a:spLocks noChangeAspect="1"/>
            </p:cNvSpPr>
            <p:nvPr/>
          </p:nvSpPr>
          <p:spPr bwMode="auto">
            <a:xfrm>
              <a:off x="10676139" y="2916682"/>
              <a:ext cx="409061" cy="259481"/>
            </a:xfrm>
            <a:custGeom>
              <a:avLst/>
              <a:gdLst/>
              <a:ahLst/>
              <a:cxnLst>
                <a:cxn ang="0">
                  <a:pos x="116" y="6"/>
                </a:cxn>
                <a:cxn ang="0">
                  <a:pos x="128" y="0"/>
                </a:cxn>
                <a:cxn ang="0">
                  <a:pos x="142" y="9"/>
                </a:cxn>
                <a:cxn ang="0">
                  <a:pos x="147" y="19"/>
                </a:cxn>
                <a:cxn ang="0">
                  <a:pos x="163" y="29"/>
                </a:cxn>
                <a:cxn ang="0">
                  <a:pos x="184" y="43"/>
                </a:cxn>
                <a:cxn ang="0">
                  <a:pos x="199" y="43"/>
                </a:cxn>
                <a:cxn ang="0">
                  <a:pos x="221" y="49"/>
                </a:cxn>
                <a:cxn ang="0">
                  <a:pos x="216" y="72"/>
                </a:cxn>
                <a:cxn ang="0">
                  <a:pos x="196" y="92"/>
                </a:cxn>
                <a:cxn ang="0">
                  <a:pos x="166" y="109"/>
                </a:cxn>
                <a:cxn ang="0">
                  <a:pos x="167" y="117"/>
                </a:cxn>
                <a:cxn ang="0">
                  <a:pos x="154" y="132"/>
                </a:cxn>
                <a:cxn ang="0">
                  <a:pos x="150" y="106"/>
                </a:cxn>
                <a:cxn ang="0">
                  <a:pos x="127" y="104"/>
                </a:cxn>
                <a:cxn ang="0">
                  <a:pos x="127" y="95"/>
                </a:cxn>
                <a:cxn ang="0">
                  <a:pos x="98" y="118"/>
                </a:cxn>
                <a:cxn ang="0">
                  <a:pos x="86" y="105"/>
                </a:cxn>
                <a:cxn ang="0">
                  <a:pos x="96" y="97"/>
                </a:cxn>
                <a:cxn ang="0">
                  <a:pos x="101" y="90"/>
                </a:cxn>
                <a:cxn ang="0">
                  <a:pos x="89" y="75"/>
                </a:cxn>
                <a:cxn ang="0">
                  <a:pos x="69" y="68"/>
                </a:cxn>
                <a:cxn ang="0">
                  <a:pos x="34" y="72"/>
                </a:cxn>
                <a:cxn ang="0">
                  <a:pos x="9" y="74"/>
                </a:cxn>
                <a:cxn ang="0">
                  <a:pos x="6" y="55"/>
                </a:cxn>
                <a:cxn ang="0">
                  <a:pos x="25" y="30"/>
                </a:cxn>
                <a:cxn ang="0">
                  <a:pos x="20" y="12"/>
                </a:cxn>
                <a:cxn ang="0">
                  <a:pos x="31" y="10"/>
                </a:cxn>
                <a:cxn ang="0">
                  <a:pos x="49" y="12"/>
                </a:cxn>
                <a:cxn ang="0">
                  <a:pos x="68" y="15"/>
                </a:cxn>
                <a:cxn ang="0">
                  <a:pos x="83" y="20"/>
                </a:cxn>
                <a:cxn ang="0">
                  <a:pos x="94" y="22"/>
                </a:cxn>
                <a:cxn ang="0">
                  <a:pos x="98" y="12"/>
                </a:cxn>
                <a:cxn ang="0">
                  <a:pos x="109" y="10"/>
                </a:cxn>
              </a:cxnLst>
              <a:rect l="0" t="0" r="r" b="b"/>
              <a:pathLst>
                <a:path w="228" h="133">
                  <a:moveTo>
                    <a:pt x="113" y="7"/>
                  </a:moveTo>
                  <a:lnTo>
                    <a:pt x="116" y="6"/>
                  </a:lnTo>
                  <a:lnTo>
                    <a:pt x="123" y="2"/>
                  </a:lnTo>
                  <a:lnTo>
                    <a:pt x="128" y="0"/>
                  </a:lnTo>
                  <a:lnTo>
                    <a:pt x="137" y="2"/>
                  </a:lnTo>
                  <a:lnTo>
                    <a:pt x="142" y="9"/>
                  </a:lnTo>
                  <a:lnTo>
                    <a:pt x="144" y="17"/>
                  </a:lnTo>
                  <a:lnTo>
                    <a:pt x="147" y="19"/>
                  </a:lnTo>
                  <a:lnTo>
                    <a:pt x="152" y="18"/>
                  </a:lnTo>
                  <a:lnTo>
                    <a:pt x="163" y="29"/>
                  </a:lnTo>
                  <a:lnTo>
                    <a:pt x="168" y="37"/>
                  </a:lnTo>
                  <a:lnTo>
                    <a:pt x="184" y="43"/>
                  </a:lnTo>
                  <a:lnTo>
                    <a:pt x="194" y="45"/>
                  </a:lnTo>
                  <a:lnTo>
                    <a:pt x="199" y="43"/>
                  </a:lnTo>
                  <a:lnTo>
                    <a:pt x="209" y="48"/>
                  </a:lnTo>
                  <a:lnTo>
                    <a:pt x="221" y="49"/>
                  </a:lnTo>
                  <a:lnTo>
                    <a:pt x="227" y="69"/>
                  </a:lnTo>
                  <a:lnTo>
                    <a:pt x="216" y="72"/>
                  </a:lnTo>
                  <a:lnTo>
                    <a:pt x="213" y="82"/>
                  </a:lnTo>
                  <a:lnTo>
                    <a:pt x="196" y="92"/>
                  </a:lnTo>
                  <a:lnTo>
                    <a:pt x="169" y="99"/>
                  </a:lnTo>
                  <a:lnTo>
                    <a:pt x="166" y="109"/>
                  </a:lnTo>
                  <a:lnTo>
                    <a:pt x="156" y="105"/>
                  </a:lnTo>
                  <a:lnTo>
                    <a:pt x="167" y="117"/>
                  </a:lnTo>
                  <a:lnTo>
                    <a:pt x="183" y="119"/>
                  </a:lnTo>
                  <a:lnTo>
                    <a:pt x="154" y="132"/>
                  </a:lnTo>
                  <a:lnTo>
                    <a:pt x="136" y="118"/>
                  </a:lnTo>
                  <a:lnTo>
                    <a:pt x="150" y="106"/>
                  </a:lnTo>
                  <a:lnTo>
                    <a:pt x="136" y="104"/>
                  </a:lnTo>
                  <a:lnTo>
                    <a:pt x="127" y="104"/>
                  </a:lnTo>
                  <a:lnTo>
                    <a:pt x="130" y="94"/>
                  </a:lnTo>
                  <a:lnTo>
                    <a:pt x="127" y="95"/>
                  </a:lnTo>
                  <a:lnTo>
                    <a:pt x="105" y="100"/>
                  </a:lnTo>
                  <a:lnTo>
                    <a:pt x="98" y="118"/>
                  </a:lnTo>
                  <a:lnTo>
                    <a:pt x="83" y="117"/>
                  </a:lnTo>
                  <a:lnTo>
                    <a:pt x="86" y="105"/>
                  </a:lnTo>
                  <a:lnTo>
                    <a:pt x="87" y="99"/>
                  </a:lnTo>
                  <a:lnTo>
                    <a:pt x="96" y="97"/>
                  </a:lnTo>
                  <a:lnTo>
                    <a:pt x="100" y="93"/>
                  </a:lnTo>
                  <a:lnTo>
                    <a:pt x="101" y="90"/>
                  </a:lnTo>
                  <a:lnTo>
                    <a:pt x="96" y="88"/>
                  </a:lnTo>
                  <a:lnTo>
                    <a:pt x="89" y="75"/>
                  </a:lnTo>
                  <a:lnTo>
                    <a:pt x="80" y="68"/>
                  </a:lnTo>
                  <a:lnTo>
                    <a:pt x="69" y="68"/>
                  </a:lnTo>
                  <a:lnTo>
                    <a:pt x="55" y="71"/>
                  </a:lnTo>
                  <a:lnTo>
                    <a:pt x="34" y="72"/>
                  </a:lnTo>
                  <a:lnTo>
                    <a:pt x="24" y="74"/>
                  </a:lnTo>
                  <a:lnTo>
                    <a:pt x="9" y="74"/>
                  </a:lnTo>
                  <a:lnTo>
                    <a:pt x="0" y="67"/>
                  </a:lnTo>
                  <a:lnTo>
                    <a:pt x="6" y="55"/>
                  </a:lnTo>
                  <a:lnTo>
                    <a:pt x="14" y="43"/>
                  </a:lnTo>
                  <a:lnTo>
                    <a:pt x="25" y="30"/>
                  </a:lnTo>
                  <a:lnTo>
                    <a:pt x="19" y="15"/>
                  </a:lnTo>
                  <a:lnTo>
                    <a:pt x="20" y="12"/>
                  </a:lnTo>
                  <a:lnTo>
                    <a:pt x="24" y="9"/>
                  </a:lnTo>
                  <a:lnTo>
                    <a:pt x="31" y="10"/>
                  </a:lnTo>
                  <a:lnTo>
                    <a:pt x="40" y="9"/>
                  </a:lnTo>
                  <a:lnTo>
                    <a:pt x="49" y="12"/>
                  </a:lnTo>
                  <a:lnTo>
                    <a:pt x="60" y="17"/>
                  </a:lnTo>
                  <a:lnTo>
                    <a:pt x="68" y="15"/>
                  </a:lnTo>
                  <a:lnTo>
                    <a:pt x="75" y="18"/>
                  </a:lnTo>
                  <a:lnTo>
                    <a:pt x="83" y="20"/>
                  </a:lnTo>
                  <a:lnTo>
                    <a:pt x="88" y="23"/>
                  </a:lnTo>
                  <a:lnTo>
                    <a:pt x="94" y="22"/>
                  </a:lnTo>
                  <a:lnTo>
                    <a:pt x="94" y="15"/>
                  </a:lnTo>
                  <a:lnTo>
                    <a:pt x="98" y="12"/>
                  </a:lnTo>
                  <a:lnTo>
                    <a:pt x="107" y="12"/>
                  </a:lnTo>
                  <a:lnTo>
                    <a:pt x="109" y="10"/>
                  </a:lnTo>
                  <a:lnTo>
                    <a:pt x="113" y="7"/>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54" name="Freeform 239"/>
            <p:cNvSpPr>
              <a:spLocks noChangeAspect="1"/>
            </p:cNvSpPr>
            <p:nvPr/>
          </p:nvSpPr>
          <p:spPr bwMode="auto">
            <a:xfrm>
              <a:off x="10781279" y="3049106"/>
              <a:ext cx="80498" cy="96634"/>
            </a:xfrm>
            <a:custGeom>
              <a:avLst/>
              <a:gdLst/>
              <a:ahLst/>
              <a:cxnLst>
                <a:cxn ang="0">
                  <a:pos x="10" y="13"/>
                </a:cxn>
                <a:cxn ang="0">
                  <a:pos x="16" y="20"/>
                </a:cxn>
                <a:cxn ang="0">
                  <a:pos x="18" y="25"/>
                </a:cxn>
                <a:cxn ang="0">
                  <a:pos x="21" y="48"/>
                </a:cxn>
                <a:cxn ang="0">
                  <a:pos x="25" y="48"/>
                </a:cxn>
                <a:cxn ang="0">
                  <a:pos x="28" y="37"/>
                </a:cxn>
                <a:cxn ang="0">
                  <a:pos x="29" y="31"/>
                </a:cxn>
                <a:cxn ang="0">
                  <a:pos x="41" y="27"/>
                </a:cxn>
                <a:cxn ang="0">
                  <a:pos x="44" y="22"/>
                </a:cxn>
                <a:cxn ang="0">
                  <a:pos x="39" y="20"/>
                </a:cxn>
                <a:cxn ang="0">
                  <a:pos x="32" y="8"/>
                </a:cxn>
                <a:cxn ang="0">
                  <a:pos x="22" y="0"/>
                </a:cxn>
                <a:cxn ang="0">
                  <a:pos x="11" y="0"/>
                </a:cxn>
                <a:cxn ang="0">
                  <a:pos x="0" y="1"/>
                </a:cxn>
                <a:cxn ang="0">
                  <a:pos x="10" y="13"/>
                </a:cxn>
              </a:cxnLst>
              <a:rect l="0" t="0" r="r" b="b"/>
              <a:pathLst>
                <a:path w="45" h="49">
                  <a:moveTo>
                    <a:pt x="10" y="13"/>
                  </a:moveTo>
                  <a:lnTo>
                    <a:pt x="16" y="20"/>
                  </a:lnTo>
                  <a:lnTo>
                    <a:pt x="18" y="25"/>
                  </a:lnTo>
                  <a:lnTo>
                    <a:pt x="21" y="48"/>
                  </a:lnTo>
                  <a:lnTo>
                    <a:pt x="25" y="48"/>
                  </a:lnTo>
                  <a:lnTo>
                    <a:pt x="28" y="37"/>
                  </a:lnTo>
                  <a:lnTo>
                    <a:pt x="29" y="31"/>
                  </a:lnTo>
                  <a:lnTo>
                    <a:pt x="41" y="27"/>
                  </a:lnTo>
                  <a:lnTo>
                    <a:pt x="44" y="22"/>
                  </a:lnTo>
                  <a:lnTo>
                    <a:pt x="39" y="20"/>
                  </a:lnTo>
                  <a:lnTo>
                    <a:pt x="32" y="8"/>
                  </a:lnTo>
                  <a:lnTo>
                    <a:pt x="22" y="0"/>
                  </a:lnTo>
                  <a:lnTo>
                    <a:pt x="11" y="0"/>
                  </a:lnTo>
                  <a:lnTo>
                    <a:pt x="0" y="1"/>
                  </a:lnTo>
                  <a:lnTo>
                    <a:pt x="10" y="13"/>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55" name="Freeform 240"/>
            <p:cNvSpPr>
              <a:spLocks noChangeAspect="1"/>
            </p:cNvSpPr>
            <p:nvPr/>
          </p:nvSpPr>
          <p:spPr bwMode="auto">
            <a:xfrm>
              <a:off x="11058915" y="3176162"/>
              <a:ext cx="172496" cy="85897"/>
            </a:xfrm>
            <a:custGeom>
              <a:avLst/>
              <a:gdLst/>
              <a:ahLst/>
              <a:cxnLst>
                <a:cxn ang="0">
                  <a:pos x="0" y="2"/>
                </a:cxn>
                <a:cxn ang="0">
                  <a:pos x="23" y="0"/>
                </a:cxn>
                <a:cxn ang="0">
                  <a:pos x="45" y="9"/>
                </a:cxn>
                <a:cxn ang="0">
                  <a:pos x="55" y="18"/>
                </a:cxn>
                <a:cxn ang="0">
                  <a:pos x="66" y="18"/>
                </a:cxn>
                <a:cxn ang="0">
                  <a:pos x="73" y="14"/>
                </a:cxn>
                <a:cxn ang="0">
                  <a:pos x="79" y="13"/>
                </a:cxn>
                <a:cxn ang="0">
                  <a:pos x="85" y="23"/>
                </a:cxn>
                <a:cxn ang="0">
                  <a:pos x="95" y="25"/>
                </a:cxn>
                <a:cxn ang="0">
                  <a:pos x="93" y="29"/>
                </a:cxn>
                <a:cxn ang="0">
                  <a:pos x="96" y="37"/>
                </a:cxn>
                <a:cxn ang="0">
                  <a:pos x="95" y="42"/>
                </a:cxn>
                <a:cxn ang="0">
                  <a:pos x="85" y="34"/>
                </a:cxn>
                <a:cxn ang="0">
                  <a:pos x="79" y="31"/>
                </a:cxn>
                <a:cxn ang="0">
                  <a:pos x="73" y="31"/>
                </a:cxn>
                <a:cxn ang="0">
                  <a:pos x="71" y="41"/>
                </a:cxn>
                <a:cxn ang="0">
                  <a:pos x="64" y="38"/>
                </a:cxn>
                <a:cxn ang="0">
                  <a:pos x="52" y="43"/>
                </a:cxn>
                <a:cxn ang="0">
                  <a:pos x="38" y="42"/>
                </a:cxn>
                <a:cxn ang="0">
                  <a:pos x="37" y="25"/>
                </a:cxn>
                <a:cxn ang="0">
                  <a:pos x="14" y="10"/>
                </a:cxn>
                <a:cxn ang="0">
                  <a:pos x="0" y="2"/>
                </a:cxn>
              </a:cxnLst>
              <a:rect l="0" t="0" r="r" b="b"/>
              <a:pathLst>
                <a:path w="97" h="44">
                  <a:moveTo>
                    <a:pt x="0" y="2"/>
                  </a:moveTo>
                  <a:lnTo>
                    <a:pt x="23" y="0"/>
                  </a:lnTo>
                  <a:lnTo>
                    <a:pt x="45" y="9"/>
                  </a:lnTo>
                  <a:lnTo>
                    <a:pt x="55" y="18"/>
                  </a:lnTo>
                  <a:lnTo>
                    <a:pt x="66" y="18"/>
                  </a:lnTo>
                  <a:lnTo>
                    <a:pt x="73" y="14"/>
                  </a:lnTo>
                  <a:lnTo>
                    <a:pt x="79" y="13"/>
                  </a:lnTo>
                  <a:lnTo>
                    <a:pt x="85" y="23"/>
                  </a:lnTo>
                  <a:lnTo>
                    <a:pt x="95" y="25"/>
                  </a:lnTo>
                  <a:lnTo>
                    <a:pt x="93" y="29"/>
                  </a:lnTo>
                  <a:lnTo>
                    <a:pt x="96" y="37"/>
                  </a:lnTo>
                  <a:lnTo>
                    <a:pt x="95" y="42"/>
                  </a:lnTo>
                  <a:lnTo>
                    <a:pt x="85" y="34"/>
                  </a:lnTo>
                  <a:lnTo>
                    <a:pt x="79" y="31"/>
                  </a:lnTo>
                  <a:lnTo>
                    <a:pt x="73" y="31"/>
                  </a:lnTo>
                  <a:lnTo>
                    <a:pt x="71" y="41"/>
                  </a:lnTo>
                  <a:lnTo>
                    <a:pt x="64" y="38"/>
                  </a:lnTo>
                  <a:lnTo>
                    <a:pt x="52" y="43"/>
                  </a:lnTo>
                  <a:lnTo>
                    <a:pt x="38" y="42"/>
                  </a:lnTo>
                  <a:lnTo>
                    <a:pt x="37" y="25"/>
                  </a:lnTo>
                  <a:lnTo>
                    <a:pt x="14" y="10"/>
                  </a:lnTo>
                  <a:lnTo>
                    <a:pt x="0" y="2"/>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56" name="Freeform 241"/>
            <p:cNvSpPr>
              <a:spLocks noChangeAspect="1"/>
            </p:cNvSpPr>
            <p:nvPr/>
          </p:nvSpPr>
          <p:spPr bwMode="auto">
            <a:xfrm>
              <a:off x="11185412" y="3226269"/>
              <a:ext cx="142925" cy="128846"/>
            </a:xfrm>
            <a:custGeom>
              <a:avLst/>
              <a:gdLst/>
              <a:ahLst/>
              <a:cxnLst>
                <a:cxn ang="0">
                  <a:pos x="30" y="3"/>
                </a:cxn>
                <a:cxn ang="0">
                  <a:pos x="35" y="3"/>
                </a:cxn>
                <a:cxn ang="0">
                  <a:pos x="46" y="6"/>
                </a:cxn>
                <a:cxn ang="0">
                  <a:pos x="58" y="15"/>
                </a:cxn>
                <a:cxn ang="0">
                  <a:pos x="65" y="24"/>
                </a:cxn>
                <a:cxn ang="0">
                  <a:pos x="79" y="37"/>
                </a:cxn>
                <a:cxn ang="0">
                  <a:pos x="71" y="40"/>
                </a:cxn>
                <a:cxn ang="0">
                  <a:pos x="67" y="47"/>
                </a:cxn>
                <a:cxn ang="0">
                  <a:pos x="66" y="51"/>
                </a:cxn>
                <a:cxn ang="0">
                  <a:pos x="62" y="65"/>
                </a:cxn>
                <a:cxn ang="0">
                  <a:pos x="52" y="61"/>
                </a:cxn>
                <a:cxn ang="0">
                  <a:pos x="48" y="49"/>
                </a:cxn>
                <a:cxn ang="0">
                  <a:pos x="38" y="54"/>
                </a:cxn>
                <a:cxn ang="0">
                  <a:pos x="26" y="61"/>
                </a:cxn>
                <a:cxn ang="0">
                  <a:pos x="20" y="59"/>
                </a:cxn>
                <a:cxn ang="0">
                  <a:pos x="14" y="53"/>
                </a:cxn>
                <a:cxn ang="0">
                  <a:pos x="11" y="47"/>
                </a:cxn>
                <a:cxn ang="0">
                  <a:pos x="15" y="41"/>
                </a:cxn>
                <a:cxn ang="0">
                  <a:pos x="19" y="46"/>
                </a:cxn>
                <a:cxn ang="0">
                  <a:pos x="33" y="53"/>
                </a:cxn>
                <a:cxn ang="0">
                  <a:pos x="36" y="47"/>
                </a:cxn>
                <a:cxn ang="0">
                  <a:pos x="23" y="36"/>
                </a:cxn>
                <a:cxn ang="0">
                  <a:pos x="18" y="28"/>
                </a:cxn>
                <a:cxn ang="0">
                  <a:pos x="14" y="24"/>
                </a:cxn>
                <a:cxn ang="0">
                  <a:pos x="14" y="20"/>
                </a:cxn>
                <a:cxn ang="0">
                  <a:pos x="8" y="17"/>
                </a:cxn>
                <a:cxn ang="0">
                  <a:pos x="0" y="16"/>
                </a:cxn>
                <a:cxn ang="0">
                  <a:pos x="2" y="10"/>
                </a:cxn>
                <a:cxn ang="0">
                  <a:pos x="3" y="6"/>
                </a:cxn>
                <a:cxn ang="0">
                  <a:pos x="10" y="6"/>
                </a:cxn>
                <a:cxn ang="0">
                  <a:pos x="14" y="9"/>
                </a:cxn>
                <a:cxn ang="0">
                  <a:pos x="24" y="17"/>
                </a:cxn>
                <a:cxn ang="0">
                  <a:pos x="25" y="12"/>
                </a:cxn>
                <a:cxn ang="0">
                  <a:pos x="22" y="5"/>
                </a:cxn>
                <a:cxn ang="0">
                  <a:pos x="24" y="0"/>
                </a:cxn>
                <a:cxn ang="0">
                  <a:pos x="30" y="3"/>
                </a:cxn>
              </a:cxnLst>
              <a:rect l="0" t="0" r="r" b="b"/>
              <a:pathLst>
                <a:path w="80" h="66">
                  <a:moveTo>
                    <a:pt x="30" y="3"/>
                  </a:moveTo>
                  <a:lnTo>
                    <a:pt x="35" y="3"/>
                  </a:lnTo>
                  <a:lnTo>
                    <a:pt x="46" y="6"/>
                  </a:lnTo>
                  <a:lnTo>
                    <a:pt x="58" y="15"/>
                  </a:lnTo>
                  <a:lnTo>
                    <a:pt x="65" y="24"/>
                  </a:lnTo>
                  <a:lnTo>
                    <a:pt x="79" y="37"/>
                  </a:lnTo>
                  <a:lnTo>
                    <a:pt x="71" y="40"/>
                  </a:lnTo>
                  <a:lnTo>
                    <a:pt x="67" y="47"/>
                  </a:lnTo>
                  <a:lnTo>
                    <a:pt x="66" y="51"/>
                  </a:lnTo>
                  <a:lnTo>
                    <a:pt x="62" y="65"/>
                  </a:lnTo>
                  <a:lnTo>
                    <a:pt x="52" y="61"/>
                  </a:lnTo>
                  <a:lnTo>
                    <a:pt x="48" y="49"/>
                  </a:lnTo>
                  <a:lnTo>
                    <a:pt x="38" y="54"/>
                  </a:lnTo>
                  <a:lnTo>
                    <a:pt x="26" y="61"/>
                  </a:lnTo>
                  <a:lnTo>
                    <a:pt x="20" y="59"/>
                  </a:lnTo>
                  <a:lnTo>
                    <a:pt x="14" y="53"/>
                  </a:lnTo>
                  <a:lnTo>
                    <a:pt x="11" y="47"/>
                  </a:lnTo>
                  <a:lnTo>
                    <a:pt x="15" y="41"/>
                  </a:lnTo>
                  <a:lnTo>
                    <a:pt x="19" y="46"/>
                  </a:lnTo>
                  <a:lnTo>
                    <a:pt x="33" y="53"/>
                  </a:lnTo>
                  <a:lnTo>
                    <a:pt x="36" y="47"/>
                  </a:lnTo>
                  <a:lnTo>
                    <a:pt x="23" y="36"/>
                  </a:lnTo>
                  <a:lnTo>
                    <a:pt x="18" y="28"/>
                  </a:lnTo>
                  <a:lnTo>
                    <a:pt x="14" y="24"/>
                  </a:lnTo>
                  <a:lnTo>
                    <a:pt x="14" y="20"/>
                  </a:lnTo>
                  <a:lnTo>
                    <a:pt x="8" y="17"/>
                  </a:lnTo>
                  <a:lnTo>
                    <a:pt x="0" y="16"/>
                  </a:lnTo>
                  <a:lnTo>
                    <a:pt x="2" y="10"/>
                  </a:lnTo>
                  <a:lnTo>
                    <a:pt x="3" y="6"/>
                  </a:lnTo>
                  <a:lnTo>
                    <a:pt x="10" y="6"/>
                  </a:lnTo>
                  <a:lnTo>
                    <a:pt x="14" y="9"/>
                  </a:lnTo>
                  <a:lnTo>
                    <a:pt x="24" y="17"/>
                  </a:lnTo>
                  <a:lnTo>
                    <a:pt x="25" y="12"/>
                  </a:lnTo>
                  <a:lnTo>
                    <a:pt x="22" y="5"/>
                  </a:lnTo>
                  <a:lnTo>
                    <a:pt x="24" y="0"/>
                  </a:lnTo>
                  <a:lnTo>
                    <a:pt x="30" y="3"/>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57" name="Freeform 242"/>
            <p:cNvSpPr>
              <a:spLocks noChangeAspect="1"/>
            </p:cNvSpPr>
            <p:nvPr/>
          </p:nvSpPr>
          <p:spPr bwMode="auto">
            <a:xfrm>
              <a:off x="11155841" y="3251322"/>
              <a:ext cx="95283" cy="80529"/>
            </a:xfrm>
            <a:custGeom>
              <a:avLst/>
              <a:gdLst/>
              <a:ahLst/>
              <a:cxnLst>
                <a:cxn ang="0">
                  <a:pos x="0" y="5"/>
                </a:cxn>
                <a:cxn ang="0">
                  <a:pos x="5" y="12"/>
                </a:cxn>
                <a:cxn ang="0">
                  <a:pos x="13" y="22"/>
                </a:cxn>
                <a:cxn ang="0">
                  <a:pos x="25" y="35"/>
                </a:cxn>
                <a:cxn ang="0">
                  <a:pos x="33" y="27"/>
                </a:cxn>
                <a:cxn ang="0">
                  <a:pos x="34" y="34"/>
                </a:cxn>
                <a:cxn ang="0">
                  <a:pos x="39" y="35"/>
                </a:cxn>
                <a:cxn ang="0">
                  <a:pos x="48" y="40"/>
                </a:cxn>
                <a:cxn ang="0">
                  <a:pos x="52" y="34"/>
                </a:cxn>
                <a:cxn ang="0">
                  <a:pos x="39" y="23"/>
                </a:cxn>
                <a:cxn ang="0">
                  <a:pos x="35" y="15"/>
                </a:cxn>
                <a:cxn ang="0">
                  <a:pos x="30" y="11"/>
                </a:cxn>
                <a:cxn ang="0">
                  <a:pos x="30" y="7"/>
                </a:cxn>
                <a:cxn ang="0">
                  <a:pos x="24" y="4"/>
                </a:cxn>
                <a:cxn ang="0">
                  <a:pos x="16" y="3"/>
                </a:cxn>
                <a:cxn ang="0">
                  <a:pos x="8" y="0"/>
                </a:cxn>
                <a:cxn ang="0">
                  <a:pos x="1" y="1"/>
                </a:cxn>
                <a:cxn ang="0">
                  <a:pos x="0" y="5"/>
                </a:cxn>
              </a:cxnLst>
              <a:rect l="0" t="0" r="r" b="b"/>
              <a:pathLst>
                <a:path w="53" h="41">
                  <a:moveTo>
                    <a:pt x="0" y="5"/>
                  </a:moveTo>
                  <a:lnTo>
                    <a:pt x="5" y="12"/>
                  </a:lnTo>
                  <a:lnTo>
                    <a:pt x="13" y="22"/>
                  </a:lnTo>
                  <a:lnTo>
                    <a:pt x="25" y="35"/>
                  </a:lnTo>
                  <a:lnTo>
                    <a:pt x="33" y="27"/>
                  </a:lnTo>
                  <a:lnTo>
                    <a:pt x="34" y="34"/>
                  </a:lnTo>
                  <a:lnTo>
                    <a:pt x="39" y="35"/>
                  </a:lnTo>
                  <a:lnTo>
                    <a:pt x="48" y="40"/>
                  </a:lnTo>
                  <a:lnTo>
                    <a:pt x="52" y="34"/>
                  </a:lnTo>
                  <a:lnTo>
                    <a:pt x="39" y="23"/>
                  </a:lnTo>
                  <a:lnTo>
                    <a:pt x="35" y="15"/>
                  </a:lnTo>
                  <a:lnTo>
                    <a:pt x="30" y="11"/>
                  </a:lnTo>
                  <a:lnTo>
                    <a:pt x="30" y="7"/>
                  </a:lnTo>
                  <a:lnTo>
                    <a:pt x="24" y="4"/>
                  </a:lnTo>
                  <a:lnTo>
                    <a:pt x="16" y="3"/>
                  </a:lnTo>
                  <a:lnTo>
                    <a:pt x="8" y="0"/>
                  </a:lnTo>
                  <a:lnTo>
                    <a:pt x="1" y="1"/>
                  </a:lnTo>
                  <a:lnTo>
                    <a:pt x="0" y="5"/>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58" name="Freeform 243"/>
            <p:cNvSpPr>
              <a:spLocks noChangeAspect="1"/>
            </p:cNvSpPr>
            <p:nvPr/>
          </p:nvSpPr>
          <p:spPr bwMode="auto">
            <a:xfrm>
              <a:off x="11208411" y="2814679"/>
              <a:ext cx="969261" cy="459907"/>
            </a:xfrm>
            <a:custGeom>
              <a:avLst/>
              <a:gdLst/>
              <a:ahLst/>
              <a:cxnLst>
                <a:cxn ang="0">
                  <a:pos x="513" y="96"/>
                </a:cxn>
                <a:cxn ang="0">
                  <a:pos x="459" y="91"/>
                </a:cxn>
                <a:cxn ang="0">
                  <a:pos x="439" y="72"/>
                </a:cxn>
                <a:cxn ang="0">
                  <a:pos x="414" y="75"/>
                </a:cxn>
                <a:cxn ang="0">
                  <a:pos x="389" y="67"/>
                </a:cxn>
                <a:cxn ang="0">
                  <a:pos x="344" y="39"/>
                </a:cxn>
                <a:cxn ang="0">
                  <a:pos x="288" y="28"/>
                </a:cxn>
                <a:cxn ang="0">
                  <a:pos x="250" y="17"/>
                </a:cxn>
                <a:cxn ang="0">
                  <a:pos x="211" y="8"/>
                </a:cxn>
                <a:cxn ang="0">
                  <a:pos x="175" y="19"/>
                </a:cxn>
                <a:cxn ang="0">
                  <a:pos x="133" y="19"/>
                </a:cxn>
                <a:cxn ang="0">
                  <a:pos x="133" y="46"/>
                </a:cxn>
                <a:cxn ang="0">
                  <a:pos x="149" y="59"/>
                </a:cxn>
                <a:cxn ang="0">
                  <a:pos x="149" y="77"/>
                </a:cxn>
                <a:cxn ang="0">
                  <a:pos x="133" y="78"/>
                </a:cxn>
                <a:cxn ang="0">
                  <a:pos x="109" y="69"/>
                </a:cxn>
                <a:cxn ang="0">
                  <a:pos x="92" y="72"/>
                </a:cxn>
                <a:cxn ang="0">
                  <a:pos x="75" y="65"/>
                </a:cxn>
                <a:cxn ang="0">
                  <a:pos x="29" y="64"/>
                </a:cxn>
                <a:cxn ang="0">
                  <a:pos x="19" y="74"/>
                </a:cxn>
                <a:cxn ang="0">
                  <a:pos x="17" y="87"/>
                </a:cxn>
                <a:cxn ang="0">
                  <a:pos x="2" y="81"/>
                </a:cxn>
                <a:cxn ang="0">
                  <a:pos x="0" y="107"/>
                </a:cxn>
                <a:cxn ang="0">
                  <a:pos x="7" y="125"/>
                </a:cxn>
                <a:cxn ang="0">
                  <a:pos x="25" y="124"/>
                </a:cxn>
                <a:cxn ang="0">
                  <a:pos x="41" y="150"/>
                </a:cxn>
                <a:cxn ang="0">
                  <a:pos x="98" y="140"/>
                </a:cxn>
                <a:cxn ang="0">
                  <a:pos x="93" y="168"/>
                </a:cxn>
                <a:cxn ang="0">
                  <a:pos x="64" y="182"/>
                </a:cxn>
                <a:cxn ang="0">
                  <a:pos x="96" y="209"/>
                </a:cxn>
                <a:cxn ang="0">
                  <a:pos x="119" y="213"/>
                </a:cxn>
                <a:cxn ang="0">
                  <a:pos x="137" y="217"/>
                </a:cxn>
                <a:cxn ang="0">
                  <a:pos x="137" y="163"/>
                </a:cxn>
                <a:cxn ang="0">
                  <a:pos x="159" y="147"/>
                </a:cxn>
                <a:cxn ang="0">
                  <a:pos x="166" y="140"/>
                </a:cxn>
                <a:cxn ang="0">
                  <a:pos x="178" y="145"/>
                </a:cxn>
                <a:cxn ang="0">
                  <a:pos x="184" y="149"/>
                </a:cxn>
                <a:cxn ang="0">
                  <a:pos x="198" y="171"/>
                </a:cxn>
                <a:cxn ang="0">
                  <a:pos x="210" y="185"/>
                </a:cxn>
                <a:cxn ang="0">
                  <a:pos x="242" y="185"/>
                </a:cxn>
                <a:cxn ang="0">
                  <a:pos x="254" y="222"/>
                </a:cxn>
                <a:cxn ang="0">
                  <a:pos x="267" y="234"/>
                </a:cxn>
                <a:cxn ang="0">
                  <a:pos x="298" y="228"/>
                </a:cxn>
                <a:cxn ang="0">
                  <a:pos x="334" y="228"/>
                </a:cxn>
                <a:cxn ang="0">
                  <a:pos x="333" y="213"/>
                </a:cxn>
                <a:cxn ang="0">
                  <a:pos x="339" y="205"/>
                </a:cxn>
                <a:cxn ang="0">
                  <a:pos x="362" y="208"/>
                </a:cxn>
                <a:cxn ang="0">
                  <a:pos x="394" y="201"/>
                </a:cxn>
                <a:cxn ang="0">
                  <a:pos x="449" y="212"/>
                </a:cxn>
                <a:cxn ang="0">
                  <a:pos x="449" y="178"/>
                </a:cxn>
                <a:cxn ang="0">
                  <a:pos x="489" y="140"/>
                </a:cxn>
              </a:cxnLst>
              <a:rect l="0" t="0" r="r" b="b"/>
              <a:pathLst>
                <a:path w="541" h="235">
                  <a:moveTo>
                    <a:pt x="527" y="120"/>
                  </a:moveTo>
                  <a:lnTo>
                    <a:pt x="540" y="115"/>
                  </a:lnTo>
                  <a:lnTo>
                    <a:pt x="513" y="96"/>
                  </a:lnTo>
                  <a:lnTo>
                    <a:pt x="496" y="104"/>
                  </a:lnTo>
                  <a:lnTo>
                    <a:pt x="471" y="97"/>
                  </a:lnTo>
                  <a:lnTo>
                    <a:pt x="459" y="91"/>
                  </a:lnTo>
                  <a:lnTo>
                    <a:pt x="449" y="91"/>
                  </a:lnTo>
                  <a:lnTo>
                    <a:pt x="443" y="80"/>
                  </a:lnTo>
                  <a:lnTo>
                    <a:pt x="439" y="72"/>
                  </a:lnTo>
                  <a:lnTo>
                    <a:pt x="430" y="72"/>
                  </a:lnTo>
                  <a:lnTo>
                    <a:pt x="421" y="72"/>
                  </a:lnTo>
                  <a:lnTo>
                    <a:pt x="414" y="75"/>
                  </a:lnTo>
                  <a:lnTo>
                    <a:pt x="401" y="62"/>
                  </a:lnTo>
                  <a:lnTo>
                    <a:pt x="395" y="64"/>
                  </a:lnTo>
                  <a:lnTo>
                    <a:pt x="389" y="67"/>
                  </a:lnTo>
                  <a:lnTo>
                    <a:pt x="383" y="70"/>
                  </a:lnTo>
                  <a:lnTo>
                    <a:pt x="371" y="60"/>
                  </a:lnTo>
                  <a:lnTo>
                    <a:pt x="344" y="39"/>
                  </a:lnTo>
                  <a:lnTo>
                    <a:pt x="324" y="26"/>
                  </a:lnTo>
                  <a:lnTo>
                    <a:pt x="310" y="14"/>
                  </a:lnTo>
                  <a:lnTo>
                    <a:pt x="288" y="28"/>
                  </a:lnTo>
                  <a:lnTo>
                    <a:pt x="284" y="18"/>
                  </a:lnTo>
                  <a:lnTo>
                    <a:pt x="253" y="17"/>
                  </a:lnTo>
                  <a:lnTo>
                    <a:pt x="250" y="17"/>
                  </a:lnTo>
                  <a:lnTo>
                    <a:pt x="235" y="0"/>
                  </a:lnTo>
                  <a:lnTo>
                    <a:pt x="221" y="2"/>
                  </a:lnTo>
                  <a:lnTo>
                    <a:pt x="211" y="8"/>
                  </a:lnTo>
                  <a:lnTo>
                    <a:pt x="192" y="13"/>
                  </a:lnTo>
                  <a:lnTo>
                    <a:pt x="184" y="9"/>
                  </a:lnTo>
                  <a:lnTo>
                    <a:pt x="175" y="19"/>
                  </a:lnTo>
                  <a:lnTo>
                    <a:pt x="166" y="18"/>
                  </a:lnTo>
                  <a:lnTo>
                    <a:pt x="138" y="20"/>
                  </a:lnTo>
                  <a:lnTo>
                    <a:pt x="133" y="19"/>
                  </a:lnTo>
                  <a:lnTo>
                    <a:pt x="130" y="21"/>
                  </a:lnTo>
                  <a:lnTo>
                    <a:pt x="141" y="34"/>
                  </a:lnTo>
                  <a:lnTo>
                    <a:pt x="133" y="46"/>
                  </a:lnTo>
                  <a:lnTo>
                    <a:pt x="134" y="55"/>
                  </a:lnTo>
                  <a:lnTo>
                    <a:pt x="134" y="59"/>
                  </a:lnTo>
                  <a:lnTo>
                    <a:pt x="149" y="59"/>
                  </a:lnTo>
                  <a:lnTo>
                    <a:pt x="154" y="67"/>
                  </a:lnTo>
                  <a:lnTo>
                    <a:pt x="154" y="75"/>
                  </a:lnTo>
                  <a:lnTo>
                    <a:pt x="149" y="77"/>
                  </a:lnTo>
                  <a:lnTo>
                    <a:pt x="143" y="72"/>
                  </a:lnTo>
                  <a:lnTo>
                    <a:pt x="137" y="75"/>
                  </a:lnTo>
                  <a:lnTo>
                    <a:pt x="133" y="78"/>
                  </a:lnTo>
                  <a:lnTo>
                    <a:pt x="122" y="72"/>
                  </a:lnTo>
                  <a:lnTo>
                    <a:pt x="119" y="65"/>
                  </a:lnTo>
                  <a:lnTo>
                    <a:pt x="109" y="69"/>
                  </a:lnTo>
                  <a:lnTo>
                    <a:pt x="109" y="71"/>
                  </a:lnTo>
                  <a:lnTo>
                    <a:pt x="102" y="65"/>
                  </a:lnTo>
                  <a:lnTo>
                    <a:pt x="92" y="72"/>
                  </a:lnTo>
                  <a:lnTo>
                    <a:pt x="81" y="75"/>
                  </a:lnTo>
                  <a:lnTo>
                    <a:pt x="78" y="72"/>
                  </a:lnTo>
                  <a:lnTo>
                    <a:pt x="75" y="65"/>
                  </a:lnTo>
                  <a:lnTo>
                    <a:pt x="59" y="64"/>
                  </a:lnTo>
                  <a:lnTo>
                    <a:pt x="35" y="63"/>
                  </a:lnTo>
                  <a:lnTo>
                    <a:pt x="29" y="64"/>
                  </a:lnTo>
                  <a:lnTo>
                    <a:pt x="27" y="69"/>
                  </a:lnTo>
                  <a:lnTo>
                    <a:pt x="23" y="67"/>
                  </a:lnTo>
                  <a:lnTo>
                    <a:pt x="19" y="74"/>
                  </a:lnTo>
                  <a:lnTo>
                    <a:pt x="15" y="80"/>
                  </a:lnTo>
                  <a:lnTo>
                    <a:pt x="15" y="82"/>
                  </a:lnTo>
                  <a:lnTo>
                    <a:pt x="17" y="87"/>
                  </a:lnTo>
                  <a:lnTo>
                    <a:pt x="13" y="89"/>
                  </a:lnTo>
                  <a:lnTo>
                    <a:pt x="9" y="80"/>
                  </a:lnTo>
                  <a:lnTo>
                    <a:pt x="2" y="81"/>
                  </a:lnTo>
                  <a:lnTo>
                    <a:pt x="0" y="93"/>
                  </a:lnTo>
                  <a:lnTo>
                    <a:pt x="0" y="101"/>
                  </a:lnTo>
                  <a:lnTo>
                    <a:pt x="0" y="107"/>
                  </a:lnTo>
                  <a:lnTo>
                    <a:pt x="4" y="113"/>
                  </a:lnTo>
                  <a:lnTo>
                    <a:pt x="7" y="117"/>
                  </a:lnTo>
                  <a:lnTo>
                    <a:pt x="7" y="125"/>
                  </a:lnTo>
                  <a:lnTo>
                    <a:pt x="13" y="124"/>
                  </a:lnTo>
                  <a:lnTo>
                    <a:pt x="21" y="118"/>
                  </a:lnTo>
                  <a:lnTo>
                    <a:pt x="25" y="124"/>
                  </a:lnTo>
                  <a:lnTo>
                    <a:pt x="30" y="131"/>
                  </a:lnTo>
                  <a:lnTo>
                    <a:pt x="35" y="137"/>
                  </a:lnTo>
                  <a:lnTo>
                    <a:pt x="41" y="150"/>
                  </a:lnTo>
                  <a:lnTo>
                    <a:pt x="53" y="147"/>
                  </a:lnTo>
                  <a:lnTo>
                    <a:pt x="70" y="144"/>
                  </a:lnTo>
                  <a:lnTo>
                    <a:pt x="98" y="140"/>
                  </a:lnTo>
                  <a:lnTo>
                    <a:pt x="105" y="149"/>
                  </a:lnTo>
                  <a:lnTo>
                    <a:pt x="107" y="165"/>
                  </a:lnTo>
                  <a:lnTo>
                    <a:pt x="93" y="168"/>
                  </a:lnTo>
                  <a:lnTo>
                    <a:pt x="81" y="171"/>
                  </a:lnTo>
                  <a:lnTo>
                    <a:pt x="84" y="182"/>
                  </a:lnTo>
                  <a:lnTo>
                    <a:pt x="64" y="182"/>
                  </a:lnTo>
                  <a:lnTo>
                    <a:pt x="81" y="206"/>
                  </a:lnTo>
                  <a:lnTo>
                    <a:pt x="89" y="207"/>
                  </a:lnTo>
                  <a:lnTo>
                    <a:pt x="96" y="209"/>
                  </a:lnTo>
                  <a:lnTo>
                    <a:pt x="101" y="219"/>
                  </a:lnTo>
                  <a:lnTo>
                    <a:pt x="105" y="215"/>
                  </a:lnTo>
                  <a:lnTo>
                    <a:pt x="119" y="213"/>
                  </a:lnTo>
                  <a:lnTo>
                    <a:pt x="127" y="217"/>
                  </a:lnTo>
                  <a:lnTo>
                    <a:pt x="133" y="221"/>
                  </a:lnTo>
                  <a:lnTo>
                    <a:pt x="137" y="217"/>
                  </a:lnTo>
                  <a:lnTo>
                    <a:pt x="147" y="218"/>
                  </a:lnTo>
                  <a:lnTo>
                    <a:pt x="131" y="166"/>
                  </a:lnTo>
                  <a:lnTo>
                    <a:pt x="137" y="163"/>
                  </a:lnTo>
                  <a:lnTo>
                    <a:pt x="159" y="152"/>
                  </a:lnTo>
                  <a:lnTo>
                    <a:pt x="162" y="151"/>
                  </a:lnTo>
                  <a:lnTo>
                    <a:pt x="159" y="147"/>
                  </a:lnTo>
                  <a:lnTo>
                    <a:pt x="164" y="149"/>
                  </a:lnTo>
                  <a:lnTo>
                    <a:pt x="164" y="144"/>
                  </a:lnTo>
                  <a:lnTo>
                    <a:pt x="166" y="140"/>
                  </a:lnTo>
                  <a:lnTo>
                    <a:pt x="168" y="142"/>
                  </a:lnTo>
                  <a:lnTo>
                    <a:pt x="173" y="142"/>
                  </a:lnTo>
                  <a:lnTo>
                    <a:pt x="178" y="145"/>
                  </a:lnTo>
                  <a:lnTo>
                    <a:pt x="184" y="138"/>
                  </a:lnTo>
                  <a:lnTo>
                    <a:pt x="188" y="140"/>
                  </a:lnTo>
                  <a:lnTo>
                    <a:pt x="184" y="149"/>
                  </a:lnTo>
                  <a:lnTo>
                    <a:pt x="187" y="162"/>
                  </a:lnTo>
                  <a:lnTo>
                    <a:pt x="198" y="169"/>
                  </a:lnTo>
                  <a:lnTo>
                    <a:pt x="198" y="171"/>
                  </a:lnTo>
                  <a:lnTo>
                    <a:pt x="194" y="177"/>
                  </a:lnTo>
                  <a:lnTo>
                    <a:pt x="195" y="180"/>
                  </a:lnTo>
                  <a:lnTo>
                    <a:pt x="210" y="185"/>
                  </a:lnTo>
                  <a:lnTo>
                    <a:pt x="213" y="193"/>
                  </a:lnTo>
                  <a:lnTo>
                    <a:pt x="227" y="188"/>
                  </a:lnTo>
                  <a:lnTo>
                    <a:pt x="242" y="185"/>
                  </a:lnTo>
                  <a:lnTo>
                    <a:pt x="253" y="208"/>
                  </a:lnTo>
                  <a:lnTo>
                    <a:pt x="258" y="219"/>
                  </a:lnTo>
                  <a:lnTo>
                    <a:pt x="254" y="222"/>
                  </a:lnTo>
                  <a:lnTo>
                    <a:pt x="252" y="226"/>
                  </a:lnTo>
                  <a:lnTo>
                    <a:pt x="263" y="229"/>
                  </a:lnTo>
                  <a:lnTo>
                    <a:pt x="267" y="234"/>
                  </a:lnTo>
                  <a:lnTo>
                    <a:pt x="282" y="229"/>
                  </a:lnTo>
                  <a:lnTo>
                    <a:pt x="287" y="234"/>
                  </a:lnTo>
                  <a:lnTo>
                    <a:pt x="298" y="228"/>
                  </a:lnTo>
                  <a:lnTo>
                    <a:pt x="306" y="227"/>
                  </a:lnTo>
                  <a:lnTo>
                    <a:pt x="314" y="228"/>
                  </a:lnTo>
                  <a:lnTo>
                    <a:pt x="334" y="228"/>
                  </a:lnTo>
                  <a:lnTo>
                    <a:pt x="330" y="225"/>
                  </a:lnTo>
                  <a:lnTo>
                    <a:pt x="330" y="218"/>
                  </a:lnTo>
                  <a:lnTo>
                    <a:pt x="333" y="213"/>
                  </a:lnTo>
                  <a:lnTo>
                    <a:pt x="333" y="209"/>
                  </a:lnTo>
                  <a:lnTo>
                    <a:pt x="327" y="206"/>
                  </a:lnTo>
                  <a:lnTo>
                    <a:pt x="339" y="205"/>
                  </a:lnTo>
                  <a:lnTo>
                    <a:pt x="351" y="206"/>
                  </a:lnTo>
                  <a:lnTo>
                    <a:pt x="354" y="209"/>
                  </a:lnTo>
                  <a:lnTo>
                    <a:pt x="362" y="208"/>
                  </a:lnTo>
                  <a:lnTo>
                    <a:pt x="357" y="198"/>
                  </a:lnTo>
                  <a:lnTo>
                    <a:pt x="363" y="196"/>
                  </a:lnTo>
                  <a:lnTo>
                    <a:pt x="394" y="201"/>
                  </a:lnTo>
                  <a:lnTo>
                    <a:pt x="420" y="203"/>
                  </a:lnTo>
                  <a:lnTo>
                    <a:pt x="439" y="212"/>
                  </a:lnTo>
                  <a:lnTo>
                    <a:pt x="449" y="212"/>
                  </a:lnTo>
                  <a:lnTo>
                    <a:pt x="451" y="221"/>
                  </a:lnTo>
                  <a:lnTo>
                    <a:pt x="459" y="201"/>
                  </a:lnTo>
                  <a:lnTo>
                    <a:pt x="449" y="178"/>
                  </a:lnTo>
                  <a:lnTo>
                    <a:pt x="481" y="171"/>
                  </a:lnTo>
                  <a:lnTo>
                    <a:pt x="485" y="158"/>
                  </a:lnTo>
                  <a:lnTo>
                    <a:pt x="489" y="140"/>
                  </a:lnTo>
                  <a:lnTo>
                    <a:pt x="522" y="142"/>
                  </a:lnTo>
                  <a:lnTo>
                    <a:pt x="527" y="120"/>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59" name="Freeform 244"/>
            <p:cNvSpPr>
              <a:spLocks noChangeAspect="1"/>
            </p:cNvSpPr>
            <p:nvPr/>
          </p:nvSpPr>
          <p:spPr bwMode="auto">
            <a:xfrm>
              <a:off x="11443334" y="3109950"/>
              <a:ext cx="422204" cy="286324"/>
            </a:xfrm>
            <a:custGeom>
              <a:avLst/>
              <a:gdLst/>
              <a:ahLst/>
              <a:cxnLst>
                <a:cxn ang="0">
                  <a:pos x="22" y="66"/>
                </a:cxn>
                <a:cxn ang="0">
                  <a:pos x="27" y="55"/>
                </a:cxn>
                <a:cxn ang="0">
                  <a:pos x="31" y="50"/>
                </a:cxn>
                <a:cxn ang="0">
                  <a:pos x="41" y="52"/>
                </a:cxn>
                <a:cxn ang="0">
                  <a:pos x="53" y="55"/>
                </a:cxn>
                <a:cxn ang="0">
                  <a:pos x="56" y="58"/>
                </a:cxn>
                <a:cxn ang="0">
                  <a:pos x="63" y="66"/>
                </a:cxn>
                <a:cxn ang="0">
                  <a:pos x="68" y="82"/>
                </a:cxn>
                <a:cxn ang="0">
                  <a:pos x="78" y="80"/>
                </a:cxn>
                <a:cxn ang="0">
                  <a:pos x="91" y="82"/>
                </a:cxn>
                <a:cxn ang="0">
                  <a:pos x="109" y="101"/>
                </a:cxn>
                <a:cxn ang="0">
                  <a:pos x="130" y="113"/>
                </a:cxn>
                <a:cxn ang="0">
                  <a:pos x="148" y="125"/>
                </a:cxn>
                <a:cxn ang="0">
                  <a:pos x="155" y="145"/>
                </a:cxn>
                <a:cxn ang="0">
                  <a:pos x="167" y="130"/>
                </a:cxn>
                <a:cxn ang="0">
                  <a:pos x="169" y="114"/>
                </a:cxn>
                <a:cxn ang="0">
                  <a:pos x="162" y="93"/>
                </a:cxn>
                <a:cxn ang="0">
                  <a:pos x="177" y="88"/>
                </a:cxn>
                <a:cxn ang="0">
                  <a:pos x="198" y="92"/>
                </a:cxn>
                <a:cxn ang="0">
                  <a:pos x="229" y="90"/>
                </a:cxn>
                <a:cxn ang="0">
                  <a:pos x="229" y="77"/>
                </a:cxn>
                <a:cxn ang="0">
                  <a:pos x="191" y="77"/>
                </a:cxn>
                <a:cxn ang="0">
                  <a:pos x="172" y="76"/>
                </a:cxn>
                <a:cxn ang="0">
                  <a:pos x="154" y="82"/>
                </a:cxn>
                <a:cxn ang="0">
                  <a:pos x="143" y="80"/>
                </a:cxn>
                <a:cxn ang="0">
                  <a:pos x="134" y="81"/>
                </a:cxn>
                <a:cxn ang="0">
                  <a:pos x="123" y="76"/>
                </a:cxn>
                <a:cxn ang="0">
                  <a:pos x="122" y="71"/>
                </a:cxn>
                <a:cxn ang="0">
                  <a:pos x="121" y="54"/>
                </a:cxn>
                <a:cxn ang="0">
                  <a:pos x="83" y="41"/>
                </a:cxn>
                <a:cxn ang="0">
                  <a:pos x="64" y="29"/>
                </a:cxn>
                <a:cxn ang="0">
                  <a:pos x="42" y="35"/>
                </a:cxn>
                <a:cxn ang="0">
                  <a:pos x="28" y="16"/>
                </a:cxn>
                <a:cxn ang="0">
                  <a:pos x="28" y="0"/>
                </a:cxn>
                <a:cxn ang="0">
                  <a:pos x="16" y="67"/>
                </a:cxn>
              </a:cxnLst>
              <a:rect l="0" t="0" r="r" b="b"/>
              <a:pathLst>
                <a:path w="236" h="146">
                  <a:moveTo>
                    <a:pt x="16" y="67"/>
                  </a:moveTo>
                  <a:lnTo>
                    <a:pt x="22" y="66"/>
                  </a:lnTo>
                  <a:lnTo>
                    <a:pt x="24" y="60"/>
                  </a:lnTo>
                  <a:lnTo>
                    <a:pt x="27" y="55"/>
                  </a:lnTo>
                  <a:lnTo>
                    <a:pt x="33" y="57"/>
                  </a:lnTo>
                  <a:lnTo>
                    <a:pt x="31" y="50"/>
                  </a:lnTo>
                  <a:lnTo>
                    <a:pt x="37" y="47"/>
                  </a:lnTo>
                  <a:lnTo>
                    <a:pt x="41" y="52"/>
                  </a:lnTo>
                  <a:lnTo>
                    <a:pt x="47" y="52"/>
                  </a:lnTo>
                  <a:lnTo>
                    <a:pt x="53" y="55"/>
                  </a:lnTo>
                  <a:lnTo>
                    <a:pt x="56" y="57"/>
                  </a:lnTo>
                  <a:lnTo>
                    <a:pt x="56" y="58"/>
                  </a:lnTo>
                  <a:lnTo>
                    <a:pt x="57" y="63"/>
                  </a:lnTo>
                  <a:lnTo>
                    <a:pt x="63" y="66"/>
                  </a:lnTo>
                  <a:lnTo>
                    <a:pt x="63" y="72"/>
                  </a:lnTo>
                  <a:lnTo>
                    <a:pt x="68" y="82"/>
                  </a:lnTo>
                  <a:lnTo>
                    <a:pt x="75" y="83"/>
                  </a:lnTo>
                  <a:lnTo>
                    <a:pt x="78" y="80"/>
                  </a:lnTo>
                  <a:lnTo>
                    <a:pt x="84" y="76"/>
                  </a:lnTo>
                  <a:lnTo>
                    <a:pt x="91" y="82"/>
                  </a:lnTo>
                  <a:lnTo>
                    <a:pt x="97" y="90"/>
                  </a:lnTo>
                  <a:lnTo>
                    <a:pt x="109" y="101"/>
                  </a:lnTo>
                  <a:lnTo>
                    <a:pt x="129" y="106"/>
                  </a:lnTo>
                  <a:lnTo>
                    <a:pt x="130" y="113"/>
                  </a:lnTo>
                  <a:lnTo>
                    <a:pt x="142" y="118"/>
                  </a:lnTo>
                  <a:lnTo>
                    <a:pt x="148" y="125"/>
                  </a:lnTo>
                  <a:lnTo>
                    <a:pt x="144" y="145"/>
                  </a:lnTo>
                  <a:lnTo>
                    <a:pt x="155" y="145"/>
                  </a:lnTo>
                  <a:lnTo>
                    <a:pt x="163" y="135"/>
                  </a:lnTo>
                  <a:lnTo>
                    <a:pt x="167" y="130"/>
                  </a:lnTo>
                  <a:lnTo>
                    <a:pt x="171" y="124"/>
                  </a:lnTo>
                  <a:lnTo>
                    <a:pt x="169" y="114"/>
                  </a:lnTo>
                  <a:lnTo>
                    <a:pt x="160" y="111"/>
                  </a:lnTo>
                  <a:lnTo>
                    <a:pt x="162" y="93"/>
                  </a:lnTo>
                  <a:lnTo>
                    <a:pt x="170" y="86"/>
                  </a:lnTo>
                  <a:lnTo>
                    <a:pt x="177" y="88"/>
                  </a:lnTo>
                  <a:lnTo>
                    <a:pt x="195" y="85"/>
                  </a:lnTo>
                  <a:lnTo>
                    <a:pt x="198" y="92"/>
                  </a:lnTo>
                  <a:lnTo>
                    <a:pt x="207" y="92"/>
                  </a:lnTo>
                  <a:lnTo>
                    <a:pt x="229" y="90"/>
                  </a:lnTo>
                  <a:lnTo>
                    <a:pt x="235" y="82"/>
                  </a:lnTo>
                  <a:lnTo>
                    <a:pt x="229" y="77"/>
                  </a:lnTo>
                  <a:lnTo>
                    <a:pt x="215" y="77"/>
                  </a:lnTo>
                  <a:lnTo>
                    <a:pt x="191" y="77"/>
                  </a:lnTo>
                  <a:lnTo>
                    <a:pt x="181" y="77"/>
                  </a:lnTo>
                  <a:lnTo>
                    <a:pt x="172" y="76"/>
                  </a:lnTo>
                  <a:lnTo>
                    <a:pt x="156" y="83"/>
                  </a:lnTo>
                  <a:lnTo>
                    <a:pt x="154" y="82"/>
                  </a:lnTo>
                  <a:lnTo>
                    <a:pt x="151" y="78"/>
                  </a:lnTo>
                  <a:lnTo>
                    <a:pt x="143" y="80"/>
                  </a:lnTo>
                  <a:lnTo>
                    <a:pt x="136" y="83"/>
                  </a:lnTo>
                  <a:lnTo>
                    <a:pt x="134" y="81"/>
                  </a:lnTo>
                  <a:lnTo>
                    <a:pt x="132" y="78"/>
                  </a:lnTo>
                  <a:lnTo>
                    <a:pt x="123" y="76"/>
                  </a:lnTo>
                  <a:lnTo>
                    <a:pt x="121" y="75"/>
                  </a:lnTo>
                  <a:lnTo>
                    <a:pt x="122" y="71"/>
                  </a:lnTo>
                  <a:lnTo>
                    <a:pt x="127" y="68"/>
                  </a:lnTo>
                  <a:lnTo>
                    <a:pt x="121" y="54"/>
                  </a:lnTo>
                  <a:lnTo>
                    <a:pt x="111" y="34"/>
                  </a:lnTo>
                  <a:lnTo>
                    <a:pt x="83" y="41"/>
                  </a:lnTo>
                  <a:lnTo>
                    <a:pt x="78" y="34"/>
                  </a:lnTo>
                  <a:lnTo>
                    <a:pt x="64" y="29"/>
                  </a:lnTo>
                  <a:lnTo>
                    <a:pt x="53" y="37"/>
                  </a:lnTo>
                  <a:lnTo>
                    <a:pt x="42" y="35"/>
                  </a:lnTo>
                  <a:lnTo>
                    <a:pt x="29" y="26"/>
                  </a:lnTo>
                  <a:lnTo>
                    <a:pt x="28" y="16"/>
                  </a:lnTo>
                  <a:lnTo>
                    <a:pt x="28" y="8"/>
                  </a:lnTo>
                  <a:lnTo>
                    <a:pt x="28" y="0"/>
                  </a:lnTo>
                  <a:lnTo>
                    <a:pt x="0" y="16"/>
                  </a:lnTo>
                  <a:lnTo>
                    <a:pt x="16" y="67"/>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60" name="Freeform 245"/>
            <p:cNvSpPr>
              <a:spLocks noChangeAspect="1"/>
            </p:cNvSpPr>
            <p:nvPr/>
          </p:nvSpPr>
          <p:spPr bwMode="auto">
            <a:xfrm>
              <a:off x="11385836" y="3201216"/>
              <a:ext cx="325278" cy="250533"/>
            </a:xfrm>
            <a:custGeom>
              <a:avLst/>
              <a:gdLst/>
              <a:ahLst/>
              <a:cxnLst>
                <a:cxn ang="0">
                  <a:pos x="0" y="19"/>
                </a:cxn>
                <a:cxn ang="0">
                  <a:pos x="2" y="35"/>
                </a:cxn>
                <a:cxn ang="0">
                  <a:pos x="11" y="25"/>
                </a:cxn>
                <a:cxn ang="0">
                  <a:pos x="25" y="38"/>
                </a:cxn>
                <a:cxn ang="0">
                  <a:pos x="19" y="46"/>
                </a:cxn>
                <a:cxn ang="0">
                  <a:pos x="3" y="38"/>
                </a:cxn>
                <a:cxn ang="0">
                  <a:pos x="1" y="50"/>
                </a:cxn>
                <a:cxn ang="0">
                  <a:pos x="3" y="56"/>
                </a:cxn>
                <a:cxn ang="0">
                  <a:pos x="11" y="58"/>
                </a:cxn>
                <a:cxn ang="0">
                  <a:pos x="8" y="65"/>
                </a:cxn>
                <a:cxn ang="0">
                  <a:pos x="15" y="70"/>
                </a:cxn>
                <a:cxn ang="0">
                  <a:pos x="15" y="92"/>
                </a:cxn>
                <a:cxn ang="0">
                  <a:pos x="39" y="86"/>
                </a:cxn>
                <a:cxn ang="0">
                  <a:pos x="54" y="79"/>
                </a:cxn>
                <a:cxn ang="0">
                  <a:pos x="85" y="94"/>
                </a:cxn>
                <a:cxn ang="0">
                  <a:pos x="105" y="103"/>
                </a:cxn>
                <a:cxn ang="0">
                  <a:pos x="110" y="108"/>
                </a:cxn>
                <a:cxn ang="0">
                  <a:pos x="111" y="119"/>
                </a:cxn>
                <a:cxn ang="0">
                  <a:pos x="129" y="127"/>
                </a:cxn>
                <a:cxn ang="0">
                  <a:pos x="158" y="97"/>
                </a:cxn>
                <a:cxn ang="0">
                  <a:pos x="176" y="97"/>
                </a:cxn>
                <a:cxn ang="0">
                  <a:pos x="179" y="84"/>
                </a:cxn>
                <a:cxn ang="0">
                  <a:pos x="181" y="79"/>
                </a:cxn>
                <a:cxn ang="0">
                  <a:pos x="175" y="71"/>
                </a:cxn>
                <a:cxn ang="0">
                  <a:pos x="162" y="66"/>
                </a:cxn>
                <a:cxn ang="0">
                  <a:pos x="160" y="59"/>
                </a:cxn>
                <a:cxn ang="0">
                  <a:pos x="141" y="54"/>
                </a:cxn>
                <a:cxn ang="0">
                  <a:pos x="129" y="43"/>
                </a:cxn>
                <a:cxn ang="0">
                  <a:pos x="125" y="36"/>
                </a:cxn>
                <a:cxn ang="0">
                  <a:pos x="116" y="29"/>
                </a:cxn>
                <a:cxn ang="0">
                  <a:pos x="111" y="33"/>
                </a:cxn>
                <a:cxn ang="0">
                  <a:pos x="107" y="36"/>
                </a:cxn>
                <a:cxn ang="0">
                  <a:pos x="100" y="35"/>
                </a:cxn>
                <a:cxn ang="0">
                  <a:pos x="95" y="25"/>
                </a:cxn>
                <a:cxn ang="0">
                  <a:pos x="95" y="19"/>
                </a:cxn>
                <a:cxn ang="0">
                  <a:pos x="89" y="16"/>
                </a:cxn>
                <a:cxn ang="0">
                  <a:pos x="87" y="10"/>
                </a:cxn>
                <a:cxn ang="0">
                  <a:pos x="79" y="5"/>
                </a:cxn>
                <a:cxn ang="0">
                  <a:pos x="73" y="5"/>
                </a:cxn>
                <a:cxn ang="0">
                  <a:pos x="69" y="0"/>
                </a:cxn>
                <a:cxn ang="0">
                  <a:pos x="63" y="3"/>
                </a:cxn>
                <a:cxn ang="0">
                  <a:pos x="65" y="10"/>
                </a:cxn>
                <a:cxn ang="0">
                  <a:pos x="62" y="9"/>
                </a:cxn>
                <a:cxn ang="0">
                  <a:pos x="59" y="8"/>
                </a:cxn>
                <a:cxn ang="0">
                  <a:pos x="54" y="19"/>
                </a:cxn>
                <a:cxn ang="0">
                  <a:pos x="47" y="20"/>
                </a:cxn>
                <a:cxn ang="0">
                  <a:pos x="39" y="18"/>
                </a:cxn>
                <a:cxn ang="0">
                  <a:pos x="34" y="23"/>
                </a:cxn>
                <a:cxn ang="0">
                  <a:pos x="28" y="19"/>
                </a:cxn>
                <a:cxn ang="0">
                  <a:pos x="20" y="14"/>
                </a:cxn>
                <a:cxn ang="0">
                  <a:pos x="0" y="19"/>
                </a:cxn>
              </a:cxnLst>
              <a:rect l="0" t="0" r="r" b="b"/>
              <a:pathLst>
                <a:path w="182" h="128">
                  <a:moveTo>
                    <a:pt x="0" y="19"/>
                  </a:moveTo>
                  <a:lnTo>
                    <a:pt x="2" y="35"/>
                  </a:lnTo>
                  <a:lnTo>
                    <a:pt x="11" y="25"/>
                  </a:lnTo>
                  <a:lnTo>
                    <a:pt x="25" y="38"/>
                  </a:lnTo>
                  <a:lnTo>
                    <a:pt x="19" y="46"/>
                  </a:lnTo>
                  <a:lnTo>
                    <a:pt x="3" y="38"/>
                  </a:lnTo>
                  <a:lnTo>
                    <a:pt x="1" y="50"/>
                  </a:lnTo>
                  <a:lnTo>
                    <a:pt x="3" y="56"/>
                  </a:lnTo>
                  <a:lnTo>
                    <a:pt x="11" y="58"/>
                  </a:lnTo>
                  <a:lnTo>
                    <a:pt x="8" y="65"/>
                  </a:lnTo>
                  <a:lnTo>
                    <a:pt x="15" y="70"/>
                  </a:lnTo>
                  <a:lnTo>
                    <a:pt x="15" y="92"/>
                  </a:lnTo>
                  <a:lnTo>
                    <a:pt x="39" y="86"/>
                  </a:lnTo>
                  <a:lnTo>
                    <a:pt x="54" y="79"/>
                  </a:lnTo>
                  <a:lnTo>
                    <a:pt x="85" y="94"/>
                  </a:lnTo>
                  <a:lnTo>
                    <a:pt x="105" y="103"/>
                  </a:lnTo>
                  <a:lnTo>
                    <a:pt x="110" y="108"/>
                  </a:lnTo>
                  <a:lnTo>
                    <a:pt x="111" y="119"/>
                  </a:lnTo>
                  <a:lnTo>
                    <a:pt x="129" y="127"/>
                  </a:lnTo>
                  <a:lnTo>
                    <a:pt x="158" y="97"/>
                  </a:lnTo>
                  <a:lnTo>
                    <a:pt x="176" y="97"/>
                  </a:lnTo>
                  <a:lnTo>
                    <a:pt x="179" y="84"/>
                  </a:lnTo>
                  <a:lnTo>
                    <a:pt x="181" y="79"/>
                  </a:lnTo>
                  <a:lnTo>
                    <a:pt x="175" y="71"/>
                  </a:lnTo>
                  <a:lnTo>
                    <a:pt x="162" y="66"/>
                  </a:lnTo>
                  <a:lnTo>
                    <a:pt x="160" y="59"/>
                  </a:lnTo>
                  <a:lnTo>
                    <a:pt x="141" y="54"/>
                  </a:lnTo>
                  <a:lnTo>
                    <a:pt x="129" y="43"/>
                  </a:lnTo>
                  <a:lnTo>
                    <a:pt x="125" y="36"/>
                  </a:lnTo>
                  <a:lnTo>
                    <a:pt x="116" y="29"/>
                  </a:lnTo>
                  <a:lnTo>
                    <a:pt x="111" y="33"/>
                  </a:lnTo>
                  <a:lnTo>
                    <a:pt x="107" y="36"/>
                  </a:lnTo>
                  <a:lnTo>
                    <a:pt x="100" y="35"/>
                  </a:lnTo>
                  <a:lnTo>
                    <a:pt x="95" y="25"/>
                  </a:lnTo>
                  <a:lnTo>
                    <a:pt x="95" y="19"/>
                  </a:lnTo>
                  <a:lnTo>
                    <a:pt x="89" y="16"/>
                  </a:lnTo>
                  <a:lnTo>
                    <a:pt x="87" y="10"/>
                  </a:lnTo>
                  <a:lnTo>
                    <a:pt x="79" y="5"/>
                  </a:lnTo>
                  <a:lnTo>
                    <a:pt x="73" y="5"/>
                  </a:lnTo>
                  <a:lnTo>
                    <a:pt x="69" y="0"/>
                  </a:lnTo>
                  <a:lnTo>
                    <a:pt x="63" y="3"/>
                  </a:lnTo>
                  <a:lnTo>
                    <a:pt x="65" y="10"/>
                  </a:lnTo>
                  <a:lnTo>
                    <a:pt x="62" y="9"/>
                  </a:lnTo>
                  <a:lnTo>
                    <a:pt x="59" y="8"/>
                  </a:lnTo>
                  <a:lnTo>
                    <a:pt x="54" y="19"/>
                  </a:lnTo>
                  <a:lnTo>
                    <a:pt x="47" y="20"/>
                  </a:lnTo>
                  <a:lnTo>
                    <a:pt x="39" y="18"/>
                  </a:lnTo>
                  <a:lnTo>
                    <a:pt x="34" y="23"/>
                  </a:lnTo>
                  <a:lnTo>
                    <a:pt x="28" y="19"/>
                  </a:lnTo>
                  <a:lnTo>
                    <a:pt x="20" y="14"/>
                  </a:lnTo>
                  <a:lnTo>
                    <a:pt x="0" y="19"/>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61" name="Freeform 246"/>
            <p:cNvSpPr>
              <a:spLocks noChangeAspect="1"/>
            </p:cNvSpPr>
            <p:nvPr/>
          </p:nvSpPr>
          <p:spPr bwMode="auto">
            <a:xfrm>
              <a:off x="11747255" y="3197637"/>
              <a:ext cx="271065" cy="130635"/>
            </a:xfrm>
            <a:custGeom>
              <a:avLst/>
              <a:gdLst/>
              <a:ahLst/>
              <a:cxnLst>
                <a:cxn ang="0">
                  <a:pos x="38" y="47"/>
                </a:cxn>
                <a:cxn ang="0">
                  <a:pos x="28" y="47"/>
                </a:cxn>
                <a:cxn ang="0">
                  <a:pos x="6" y="49"/>
                </a:cxn>
                <a:cxn ang="0">
                  <a:pos x="0" y="56"/>
                </a:cxn>
                <a:cxn ang="0">
                  <a:pos x="6" y="60"/>
                </a:cxn>
                <a:cxn ang="0">
                  <a:pos x="10" y="62"/>
                </a:cxn>
                <a:cxn ang="0">
                  <a:pos x="40" y="61"/>
                </a:cxn>
                <a:cxn ang="0">
                  <a:pos x="60" y="61"/>
                </a:cxn>
                <a:cxn ang="0">
                  <a:pos x="70" y="66"/>
                </a:cxn>
                <a:cxn ang="0">
                  <a:pos x="73" y="57"/>
                </a:cxn>
                <a:cxn ang="0">
                  <a:pos x="82" y="56"/>
                </a:cxn>
                <a:cxn ang="0">
                  <a:pos x="94" y="54"/>
                </a:cxn>
                <a:cxn ang="0">
                  <a:pos x="104" y="52"/>
                </a:cxn>
                <a:cxn ang="0">
                  <a:pos x="123" y="41"/>
                </a:cxn>
                <a:cxn ang="0">
                  <a:pos x="143" y="31"/>
                </a:cxn>
                <a:cxn ang="0">
                  <a:pos x="150" y="25"/>
                </a:cxn>
                <a:cxn ang="0">
                  <a:pos x="148" y="16"/>
                </a:cxn>
                <a:cxn ang="0">
                  <a:pos x="138" y="16"/>
                </a:cxn>
                <a:cxn ang="0">
                  <a:pos x="129" y="11"/>
                </a:cxn>
                <a:cxn ang="0">
                  <a:pos x="118" y="7"/>
                </a:cxn>
                <a:cxn ang="0">
                  <a:pos x="93" y="5"/>
                </a:cxn>
                <a:cxn ang="0">
                  <a:pos x="62" y="0"/>
                </a:cxn>
                <a:cxn ang="0">
                  <a:pos x="56" y="2"/>
                </a:cxn>
                <a:cxn ang="0">
                  <a:pos x="58" y="7"/>
                </a:cxn>
                <a:cxn ang="0">
                  <a:pos x="61" y="12"/>
                </a:cxn>
                <a:cxn ang="0">
                  <a:pos x="53" y="13"/>
                </a:cxn>
                <a:cxn ang="0">
                  <a:pos x="50" y="10"/>
                </a:cxn>
                <a:cxn ang="0">
                  <a:pos x="39" y="9"/>
                </a:cxn>
                <a:cxn ang="0">
                  <a:pos x="26" y="10"/>
                </a:cxn>
                <a:cxn ang="0">
                  <a:pos x="32" y="13"/>
                </a:cxn>
                <a:cxn ang="0">
                  <a:pos x="32" y="17"/>
                </a:cxn>
                <a:cxn ang="0">
                  <a:pos x="29" y="22"/>
                </a:cxn>
                <a:cxn ang="0">
                  <a:pos x="29" y="29"/>
                </a:cxn>
                <a:cxn ang="0">
                  <a:pos x="33" y="32"/>
                </a:cxn>
                <a:cxn ang="0">
                  <a:pos x="53" y="32"/>
                </a:cxn>
                <a:cxn ang="0">
                  <a:pos x="59" y="32"/>
                </a:cxn>
                <a:cxn ang="0">
                  <a:pos x="65" y="38"/>
                </a:cxn>
                <a:cxn ang="0">
                  <a:pos x="58" y="46"/>
                </a:cxn>
                <a:cxn ang="0">
                  <a:pos x="52" y="46"/>
                </a:cxn>
                <a:cxn ang="0">
                  <a:pos x="45" y="45"/>
                </a:cxn>
                <a:cxn ang="0">
                  <a:pos x="42" y="46"/>
                </a:cxn>
                <a:cxn ang="0">
                  <a:pos x="38" y="47"/>
                </a:cxn>
              </a:cxnLst>
              <a:rect l="0" t="0" r="r" b="b"/>
              <a:pathLst>
                <a:path w="151" h="67">
                  <a:moveTo>
                    <a:pt x="38" y="47"/>
                  </a:moveTo>
                  <a:lnTo>
                    <a:pt x="28" y="47"/>
                  </a:lnTo>
                  <a:lnTo>
                    <a:pt x="6" y="49"/>
                  </a:lnTo>
                  <a:lnTo>
                    <a:pt x="0" y="56"/>
                  </a:lnTo>
                  <a:lnTo>
                    <a:pt x="6" y="60"/>
                  </a:lnTo>
                  <a:lnTo>
                    <a:pt x="10" y="62"/>
                  </a:lnTo>
                  <a:lnTo>
                    <a:pt x="40" y="61"/>
                  </a:lnTo>
                  <a:lnTo>
                    <a:pt x="60" y="61"/>
                  </a:lnTo>
                  <a:lnTo>
                    <a:pt x="70" y="66"/>
                  </a:lnTo>
                  <a:lnTo>
                    <a:pt x="73" y="57"/>
                  </a:lnTo>
                  <a:lnTo>
                    <a:pt x="82" y="56"/>
                  </a:lnTo>
                  <a:lnTo>
                    <a:pt x="94" y="54"/>
                  </a:lnTo>
                  <a:lnTo>
                    <a:pt x="104" y="52"/>
                  </a:lnTo>
                  <a:lnTo>
                    <a:pt x="123" y="41"/>
                  </a:lnTo>
                  <a:lnTo>
                    <a:pt x="143" y="31"/>
                  </a:lnTo>
                  <a:lnTo>
                    <a:pt x="150" y="25"/>
                  </a:lnTo>
                  <a:lnTo>
                    <a:pt x="148" y="16"/>
                  </a:lnTo>
                  <a:lnTo>
                    <a:pt x="138" y="16"/>
                  </a:lnTo>
                  <a:lnTo>
                    <a:pt x="129" y="11"/>
                  </a:lnTo>
                  <a:lnTo>
                    <a:pt x="118" y="7"/>
                  </a:lnTo>
                  <a:lnTo>
                    <a:pt x="93" y="5"/>
                  </a:lnTo>
                  <a:lnTo>
                    <a:pt x="62" y="0"/>
                  </a:lnTo>
                  <a:lnTo>
                    <a:pt x="56" y="2"/>
                  </a:lnTo>
                  <a:lnTo>
                    <a:pt x="58" y="7"/>
                  </a:lnTo>
                  <a:lnTo>
                    <a:pt x="61" y="12"/>
                  </a:lnTo>
                  <a:lnTo>
                    <a:pt x="53" y="13"/>
                  </a:lnTo>
                  <a:lnTo>
                    <a:pt x="50" y="10"/>
                  </a:lnTo>
                  <a:lnTo>
                    <a:pt x="39" y="9"/>
                  </a:lnTo>
                  <a:lnTo>
                    <a:pt x="26" y="10"/>
                  </a:lnTo>
                  <a:lnTo>
                    <a:pt x="32" y="13"/>
                  </a:lnTo>
                  <a:lnTo>
                    <a:pt x="32" y="17"/>
                  </a:lnTo>
                  <a:lnTo>
                    <a:pt x="29" y="22"/>
                  </a:lnTo>
                  <a:lnTo>
                    <a:pt x="29" y="29"/>
                  </a:lnTo>
                  <a:lnTo>
                    <a:pt x="33" y="32"/>
                  </a:lnTo>
                  <a:lnTo>
                    <a:pt x="53" y="32"/>
                  </a:lnTo>
                  <a:lnTo>
                    <a:pt x="59" y="32"/>
                  </a:lnTo>
                  <a:lnTo>
                    <a:pt x="65" y="38"/>
                  </a:lnTo>
                  <a:lnTo>
                    <a:pt x="58" y="46"/>
                  </a:lnTo>
                  <a:lnTo>
                    <a:pt x="52" y="46"/>
                  </a:lnTo>
                  <a:lnTo>
                    <a:pt x="45" y="45"/>
                  </a:lnTo>
                  <a:lnTo>
                    <a:pt x="42" y="46"/>
                  </a:lnTo>
                  <a:lnTo>
                    <a:pt x="38" y="47"/>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sp>
          <p:nvSpPr>
            <p:cNvPr id="962" name="Freeform 247"/>
            <p:cNvSpPr>
              <a:spLocks noChangeAspect="1"/>
            </p:cNvSpPr>
            <p:nvPr/>
          </p:nvSpPr>
          <p:spPr bwMode="auto">
            <a:xfrm>
              <a:off x="11722613" y="3276376"/>
              <a:ext cx="174138" cy="132425"/>
            </a:xfrm>
            <a:custGeom>
              <a:avLst/>
              <a:gdLst/>
              <a:ahLst/>
              <a:cxnLst>
                <a:cxn ang="0">
                  <a:pos x="0" y="57"/>
                </a:cxn>
                <a:cxn ang="0">
                  <a:pos x="1" y="59"/>
                </a:cxn>
                <a:cxn ang="0">
                  <a:pos x="9" y="60"/>
                </a:cxn>
                <a:cxn ang="0">
                  <a:pos x="25" y="61"/>
                </a:cxn>
                <a:cxn ang="0">
                  <a:pos x="45" y="40"/>
                </a:cxn>
                <a:cxn ang="0">
                  <a:pos x="50" y="53"/>
                </a:cxn>
                <a:cxn ang="0">
                  <a:pos x="56" y="67"/>
                </a:cxn>
                <a:cxn ang="0">
                  <a:pos x="69" y="62"/>
                </a:cxn>
                <a:cxn ang="0">
                  <a:pos x="82" y="56"/>
                </a:cxn>
                <a:cxn ang="0">
                  <a:pos x="96" y="60"/>
                </a:cxn>
                <a:cxn ang="0">
                  <a:pos x="96" y="41"/>
                </a:cxn>
                <a:cxn ang="0">
                  <a:pos x="87" y="37"/>
                </a:cxn>
                <a:cxn ang="0">
                  <a:pos x="81" y="38"/>
                </a:cxn>
                <a:cxn ang="0">
                  <a:pos x="85" y="25"/>
                </a:cxn>
                <a:cxn ang="0">
                  <a:pos x="73" y="22"/>
                </a:cxn>
                <a:cxn ang="0">
                  <a:pos x="65" y="21"/>
                </a:cxn>
                <a:cxn ang="0">
                  <a:pos x="50" y="21"/>
                </a:cxn>
                <a:cxn ang="0">
                  <a:pos x="40" y="21"/>
                </a:cxn>
                <a:cxn ang="0">
                  <a:pos x="27" y="21"/>
                </a:cxn>
                <a:cxn ang="0">
                  <a:pos x="16" y="19"/>
                </a:cxn>
                <a:cxn ang="0">
                  <a:pos x="15" y="17"/>
                </a:cxn>
                <a:cxn ang="0">
                  <a:pos x="17" y="13"/>
                </a:cxn>
                <a:cxn ang="0">
                  <a:pos x="21" y="9"/>
                </a:cxn>
                <a:cxn ang="0">
                  <a:pos x="40" y="6"/>
                </a:cxn>
                <a:cxn ang="0">
                  <a:pos x="39" y="0"/>
                </a:cxn>
                <a:cxn ang="0">
                  <a:pos x="25" y="2"/>
                </a:cxn>
                <a:cxn ang="0">
                  <a:pos x="13" y="1"/>
                </a:cxn>
                <a:cxn ang="0">
                  <a:pos x="6" y="8"/>
                </a:cxn>
                <a:cxn ang="0">
                  <a:pos x="3" y="21"/>
                </a:cxn>
                <a:cxn ang="0">
                  <a:pos x="4" y="25"/>
                </a:cxn>
                <a:cxn ang="0">
                  <a:pos x="2" y="26"/>
                </a:cxn>
                <a:cxn ang="0">
                  <a:pos x="11" y="28"/>
                </a:cxn>
                <a:cxn ang="0">
                  <a:pos x="15" y="36"/>
                </a:cxn>
                <a:cxn ang="0">
                  <a:pos x="13" y="45"/>
                </a:cxn>
                <a:cxn ang="0">
                  <a:pos x="10" y="46"/>
                </a:cxn>
                <a:cxn ang="0">
                  <a:pos x="8" y="49"/>
                </a:cxn>
                <a:cxn ang="0">
                  <a:pos x="0" y="57"/>
                </a:cxn>
              </a:cxnLst>
              <a:rect l="0" t="0" r="r" b="b"/>
              <a:pathLst>
                <a:path w="97" h="68">
                  <a:moveTo>
                    <a:pt x="0" y="57"/>
                  </a:moveTo>
                  <a:lnTo>
                    <a:pt x="1" y="59"/>
                  </a:lnTo>
                  <a:lnTo>
                    <a:pt x="9" y="60"/>
                  </a:lnTo>
                  <a:lnTo>
                    <a:pt x="25" y="61"/>
                  </a:lnTo>
                  <a:lnTo>
                    <a:pt x="45" y="40"/>
                  </a:lnTo>
                  <a:lnTo>
                    <a:pt x="50" y="53"/>
                  </a:lnTo>
                  <a:lnTo>
                    <a:pt x="56" y="67"/>
                  </a:lnTo>
                  <a:lnTo>
                    <a:pt x="69" y="62"/>
                  </a:lnTo>
                  <a:lnTo>
                    <a:pt x="82" y="56"/>
                  </a:lnTo>
                  <a:lnTo>
                    <a:pt x="96" y="60"/>
                  </a:lnTo>
                  <a:lnTo>
                    <a:pt x="96" y="41"/>
                  </a:lnTo>
                  <a:lnTo>
                    <a:pt x="87" y="37"/>
                  </a:lnTo>
                  <a:lnTo>
                    <a:pt x="81" y="38"/>
                  </a:lnTo>
                  <a:lnTo>
                    <a:pt x="85" y="25"/>
                  </a:lnTo>
                  <a:lnTo>
                    <a:pt x="73" y="22"/>
                  </a:lnTo>
                  <a:lnTo>
                    <a:pt x="65" y="21"/>
                  </a:lnTo>
                  <a:lnTo>
                    <a:pt x="50" y="21"/>
                  </a:lnTo>
                  <a:lnTo>
                    <a:pt x="40" y="21"/>
                  </a:lnTo>
                  <a:lnTo>
                    <a:pt x="27" y="21"/>
                  </a:lnTo>
                  <a:lnTo>
                    <a:pt x="16" y="19"/>
                  </a:lnTo>
                  <a:lnTo>
                    <a:pt x="15" y="17"/>
                  </a:lnTo>
                  <a:lnTo>
                    <a:pt x="17" y="13"/>
                  </a:lnTo>
                  <a:lnTo>
                    <a:pt x="21" y="9"/>
                  </a:lnTo>
                  <a:lnTo>
                    <a:pt x="40" y="6"/>
                  </a:lnTo>
                  <a:lnTo>
                    <a:pt x="39" y="0"/>
                  </a:lnTo>
                  <a:lnTo>
                    <a:pt x="25" y="2"/>
                  </a:lnTo>
                  <a:lnTo>
                    <a:pt x="13" y="1"/>
                  </a:lnTo>
                  <a:lnTo>
                    <a:pt x="6" y="8"/>
                  </a:lnTo>
                  <a:lnTo>
                    <a:pt x="3" y="21"/>
                  </a:lnTo>
                  <a:lnTo>
                    <a:pt x="4" y="25"/>
                  </a:lnTo>
                  <a:lnTo>
                    <a:pt x="2" y="26"/>
                  </a:lnTo>
                  <a:lnTo>
                    <a:pt x="11" y="28"/>
                  </a:lnTo>
                  <a:lnTo>
                    <a:pt x="15" y="36"/>
                  </a:lnTo>
                  <a:lnTo>
                    <a:pt x="13" y="45"/>
                  </a:lnTo>
                  <a:lnTo>
                    <a:pt x="10" y="46"/>
                  </a:lnTo>
                  <a:lnTo>
                    <a:pt x="8" y="49"/>
                  </a:lnTo>
                  <a:lnTo>
                    <a:pt x="0" y="57"/>
                  </a:lnTo>
                </a:path>
              </a:pathLst>
            </a:custGeom>
            <a:solidFill>
              <a:schemeClr val="bg1">
                <a:lumMod val="95000"/>
              </a:schemeClr>
            </a:solidFill>
            <a:ln w="9525" cap="flat" cmpd="sng">
              <a:solidFill>
                <a:schemeClr val="bg1"/>
              </a:solidFill>
              <a:prstDash val="solid"/>
              <a:round/>
              <a:headEnd type="none" w="med" len="med"/>
              <a:tailEnd type="none" w="med" len="med"/>
            </a:ln>
            <a:effectLst/>
          </p:spPr>
          <p:txBody>
            <a:bodyPr lIns="72000" tIns="72000" rIns="72000" bIns="72000"/>
            <a:lstStyle/>
            <a:p>
              <a:endParaRPr lang="en-US"/>
            </a:p>
          </p:txBody>
        </p:sp>
      </p:grpSp>
      <p:sp>
        <p:nvSpPr>
          <p:cNvPr id="3" name="Sous-titre 2"/>
          <p:cNvSpPr txBox="1">
            <a:spLocks/>
          </p:cNvSpPr>
          <p:nvPr/>
        </p:nvSpPr>
        <p:spPr>
          <a:xfrm>
            <a:off x="1763688" y="1029744"/>
            <a:ext cx="7200800" cy="4910677"/>
          </a:xfrm>
          <a:prstGeom prst="rect">
            <a:avLst/>
          </a:prstGeom>
        </p:spPr>
        <p:txBody>
          <a:bodyPr lIns="91435" tIns="45718" rIns="91435" bIns="45718"/>
          <a:lstStyle>
            <a:lvl1pPr marL="457200" indent="-457200" algn="l" defTabSz="914400" rtl="0" eaLnBrk="1" latinLnBrk="0" hangingPunct="1">
              <a:spcBef>
                <a:spcPct val="20000"/>
              </a:spcBef>
              <a:buFont typeface="Arial" panose="020B0604020202020204" pitchFamily="34" charset="0"/>
              <a:buChar char="•"/>
              <a:defRPr sz="2400" kern="1200">
                <a:solidFill>
                  <a:schemeClr val="accent5"/>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spcBef>
                <a:spcPts val="300"/>
              </a:spcBef>
              <a:buNone/>
            </a:pPr>
            <a:r>
              <a:rPr lang="en-GB" sz="1500" dirty="0" smtClean="0">
                <a:solidFill>
                  <a:srgbClr val="002060"/>
                </a:solidFill>
                <a:cs typeface="Arial" pitchFamily="34" charset="0"/>
              </a:rPr>
              <a:t>ITU-R Visions Group</a:t>
            </a:r>
          </a:p>
          <a:p>
            <a:pPr marL="0" indent="0">
              <a:spcBef>
                <a:spcPts val="300"/>
              </a:spcBef>
              <a:buNone/>
            </a:pPr>
            <a:r>
              <a:rPr lang="en-GB" sz="1500" dirty="0" smtClean="0">
                <a:solidFill>
                  <a:srgbClr val="002060"/>
                </a:solidFill>
                <a:cs typeface="Arial" pitchFamily="34" charset="0"/>
              </a:rPr>
              <a:t>EU</a:t>
            </a:r>
          </a:p>
          <a:p>
            <a:pPr marL="717514" lvl="1" indent="-266687" algn="l">
              <a:spcBef>
                <a:spcPts val="0"/>
              </a:spcBef>
              <a:buFont typeface="Arial" pitchFamily="34" charset="0"/>
              <a:buChar char="•"/>
            </a:pPr>
            <a:r>
              <a:rPr lang="en-GB" sz="1300" dirty="0" smtClean="0">
                <a:solidFill>
                  <a:srgbClr val="002060"/>
                </a:solidFill>
                <a:cs typeface="Arial" pitchFamily="34" charset="0"/>
              </a:rPr>
              <a:t>Framework Program 7, e.g. METIS and 5GNow projects</a:t>
            </a:r>
          </a:p>
          <a:p>
            <a:pPr marL="717514" lvl="1" indent="-266687" algn="l">
              <a:spcBef>
                <a:spcPts val="0"/>
              </a:spcBef>
              <a:buFont typeface="Arial" pitchFamily="34" charset="0"/>
              <a:buChar char="•"/>
            </a:pPr>
            <a:r>
              <a:rPr lang="en-GB" sz="1300" dirty="0" smtClean="0">
                <a:solidFill>
                  <a:srgbClr val="002060"/>
                </a:solidFill>
                <a:cs typeface="Arial" pitchFamily="34" charset="0"/>
              </a:rPr>
              <a:t>5G PPP in Horizon 2020</a:t>
            </a:r>
          </a:p>
          <a:p>
            <a:pPr marL="0" indent="0">
              <a:spcBef>
                <a:spcPts val="300"/>
              </a:spcBef>
              <a:buNone/>
            </a:pPr>
            <a:r>
              <a:rPr lang="en-GB" sz="1500" dirty="0" smtClean="0">
                <a:solidFill>
                  <a:srgbClr val="002060"/>
                </a:solidFill>
                <a:cs typeface="Arial" pitchFamily="34" charset="0"/>
              </a:rPr>
              <a:t>Germany – 5G Lab Germany at TU Dresden	</a:t>
            </a:r>
          </a:p>
          <a:p>
            <a:pPr marL="0" indent="0">
              <a:spcBef>
                <a:spcPts val="300"/>
              </a:spcBef>
              <a:buNone/>
            </a:pPr>
            <a:r>
              <a:rPr lang="en-GB" sz="1500" dirty="0" smtClean="0">
                <a:solidFill>
                  <a:srgbClr val="002060"/>
                </a:solidFill>
                <a:cs typeface="Arial" pitchFamily="34" charset="0"/>
              </a:rPr>
              <a:t>UK – 5G Innovation Centre (5GIC) at University of Surrey</a:t>
            </a:r>
          </a:p>
          <a:p>
            <a:pPr marL="0" indent="0">
              <a:spcBef>
                <a:spcPts val="300"/>
              </a:spcBef>
              <a:buNone/>
            </a:pPr>
            <a:r>
              <a:rPr lang="en-GB" sz="1500" dirty="0" smtClean="0">
                <a:solidFill>
                  <a:srgbClr val="002060"/>
                </a:solidFill>
                <a:cs typeface="Arial" pitchFamily="34" charset="0"/>
              </a:rPr>
              <a:t>US</a:t>
            </a:r>
          </a:p>
          <a:p>
            <a:pPr marL="717514" lvl="1" indent="-266687" algn="l">
              <a:spcBef>
                <a:spcPts val="0"/>
              </a:spcBef>
              <a:buFont typeface="Arial" pitchFamily="34" charset="0"/>
              <a:buChar char="•"/>
            </a:pPr>
            <a:r>
              <a:rPr lang="en-GB" sz="1300" dirty="0" smtClean="0">
                <a:solidFill>
                  <a:srgbClr val="002060"/>
                </a:solidFill>
                <a:cs typeface="Arial" pitchFamily="34" charset="0"/>
              </a:rPr>
              <a:t>Intel Strategic Research Alliance (ISRA)</a:t>
            </a:r>
          </a:p>
          <a:p>
            <a:pPr marL="717514" lvl="1" indent="-266687" algn="l">
              <a:spcBef>
                <a:spcPts val="0"/>
              </a:spcBef>
              <a:buFont typeface="Arial" pitchFamily="34" charset="0"/>
              <a:buChar char="•"/>
            </a:pPr>
            <a:r>
              <a:rPr lang="en-GB" sz="1300" dirty="0" smtClean="0">
                <a:solidFill>
                  <a:srgbClr val="002060"/>
                </a:solidFill>
                <a:cs typeface="Arial" pitchFamily="34" charset="0"/>
              </a:rPr>
              <a:t>NYU Wireless Research </a:t>
            </a:r>
            <a:r>
              <a:rPr lang="en-GB" sz="1300" dirty="0" err="1" smtClean="0">
                <a:solidFill>
                  <a:srgbClr val="002060"/>
                </a:solidFill>
                <a:cs typeface="Arial" pitchFamily="34" charset="0"/>
              </a:rPr>
              <a:t>Center</a:t>
            </a:r>
            <a:endParaRPr lang="en-GB" sz="1300" dirty="0" smtClean="0">
              <a:solidFill>
                <a:srgbClr val="002060"/>
              </a:solidFill>
              <a:cs typeface="Arial" pitchFamily="34" charset="0"/>
            </a:endParaRPr>
          </a:p>
          <a:p>
            <a:pPr marL="717514" lvl="1" indent="-266687" algn="l">
              <a:spcBef>
                <a:spcPts val="0"/>
              </a:spcBef>
              <a:buFont typeface="Arial" pitchFamily="34" charset="0"/>
              <a:buChar char="•"/>
            </a:pPr>
            <a:r>
              <a:rPr lang="en-GB" sz="1300" dirty="0" smtClean="0">
                <a:solidFill>
                  <a:srgbClr val="002060"/>
                </a:solidFill>
                <a:cs typeface="Arial" pitchFamily="34" charset="0"/>
              </a:rPr>
              <a:t>4G Americas, </a:t>
            </a:r>
            <a:r>
              <a:rPr lang="en-GB" sz="1300" dirty="0" err="1" smtClean="0">
                <a:solidFill>
                  <a:srgbClr val="002060"/>
                </a:solidFill>
                <a:cs typeface="Arial" pitchFamily="34" charset="0"/>
              </a:rPr>
              <a:t>MoU</a:t>
            </a:r>
            <a:r>
              <a:rPr lang="en-GB" sz="1300" dirty="0" smtClean="0">
                <a:solidFill>
                  <a:srgbClr val="002060"/>
                </a:solidFill>
                <a:cs typeface="Arial" pitchFamily="34" charset="0"/>
              </a:rPr>
              <a:t>              -                    signed</a:t>
            </a:r>
          </a:p>
          <a:p>
            <a:pPr marL="0" indent="0">
              <a:spcBef>
                <a:spcPts val="300"/>
              </a:spcBef>
              <a:buNone/>
            </a:pPr>
            <a:r>
              <a:rPr lang="en-GB" sz="1500" dirty="0" smtClean="0">
                <a:solidFill>
                  <a:srgbClr val="002060"/>
                </a:solidFill>
                <a:cs typeface="Arial" pitchFamily="34" charset="0"/>
              </a:rPr>
              <a:t>China</a:t>
            </a:r>
          </a:p>
          <a:p>
            <a:pPr marL="717514" lvl="1" indent="-266687" algn="l">
              <a:spcBef>
                <a:spcPts val="0"/>
              </a:spcBef>
              <a:buFont typeface="Arial" pitchFamily="34" charset="0"/>
              <a:buChar char="•"/>
            </a:pPr>
            <a:r>
              <a:rPr lang="en-GB" sz="1300" dirty="0" smtClean="0">
                <a:solidFill>
                  <a:srgbClr val="002060"/>
                </a:solidFill>
                <a:cs typeface="Arial" pitchFamily="34" charset="0"/>
              </a:rPr>
              <a:t>863 Research Program</a:t>
            </a:r>
          </a:p>
          <a:p>
            <a:pPr marL="717514" lvl="1" indent="-266687" algn="l">
              <a:spcBef>
                <a:spcPts val="0"/>
              </a:spcBef>
              <a:buFont typeface="Arial" pitchFamily="34" charset="0"/>
              <a:buChar char="•"/>
            </a:pPr>
            <a:r>
              <a:rPr lang="en-GB" sz="1300" dirty="0" smtClean="0">
                <a:solidFill>
                  <a:srgbClr val="002060"/>
                </a:solidFill>
                <a:cs typeface="Arial" pitchFamily="34" charset="0"/>
              </a:rPr>
              <a:t>Future Forum</a:t>
            </a:r>
          </a:p>
          <a:p>
            <a:pPr marL="717514" lvl="1" indent="-266687" algn="l">
              <a:spcBef>
                <a:spcPts val="0"/>
              </a:spcBef>
              <a:buFont typeface="Arial" pitchFamily="34" charset="0"/>
              <a:buChar char="•"/>
            </a:pPr>
            <a:r>
              <a:rPr lang="en-GB" sz="1300" dirty="0" smtClean="0">
                <a:solidFill>
                  <a:srgbClr val="002060"/>
                </a:solidFill>
                <a:cs typeface="Arial" pitchFamily="34" charset="0"/>
              </a:rPr>
              <a:t>IMT-2020 (5G) Promotion Group, </a:t>
            </a:r>
            <a:r>
              <a:rPr lang="en-GB" sz="1300" dirty="0" err="1" smtClean="0">
                <a:solidFill>
                  <a:srgbClr val="002060"/>
                </a:solidFill>
                <a:cs typeface="Arial" pitchFamily="34" charset="0"/>
              </a:rPr>
              <a:t>MoU</a:t>
            </a:r>
            <a:r>
              <a:rPr lang="en-GB" sz="1300" dirty="0" smtClean="0">
                <a:solidFill>
                  <a:srgbClr val="002060"/>
                </a:solidFill>
                <a:cs typeface="Arial" pitchFamily="34" charset="0"/>
              </a:rPr>
              <a:t>              -                           signed</a:t>
            </a:r>
          </a:p>
          <a:p>
            <a:pPr marL="0" indent="0">
              <a:spcBef>
                <a:spcPts val="300"/>
              </a:spcBef>
              <a:buNone/>
            </a:pPr>
            <a:r>
              <a:rPr lang="en-US" sz="1500" dirty="0" smtClean="0">
                <a:solidFill>
                  <a:srgbClr val="002060"/>
                </a:solidFill>
                <a:cs typeface="Arial" pitchFamily="34" charset="0"/>
              </a:rPr>
              <a:t>Japan – The 5G Mobile Communications Promotion Forum, </a:t>
            </a:r>
            <a:r>
              <a:rPr lang="en-US" sz="1500" dirty="0" err="1" smtClean="0">
                <a:solidFill>
                  <a:srgbClr val="002060"/>
                </a:solidFill>
                <a:cs typeface="Arial" pitchFamily="34" charset="0"/>
              </a:rPr>
              <a:t>MoU</a:t>
            </a:r>
            <a:r>
              <a:rPr lang="en-US" sz="1500" dirty="0" smtClean="0">
                <a:solidFill>
                  <a:srgbClr val="002060"/>
                </a:solidFill>
                <a:cs typeface="Arial" pitchFamily="34" charset="0"/>
              </a:rPr>
              <a:t>            -                    signed </a:t>
            </a:r>
            <a:endParaRPr lang="en-GB" sz="1500" dirty="0" smtClean="0">
              <a:solidFill>
                <a:srgbClr val="002060"/>
              </a:solidFill>
              <a:cs typeface="Arial" pitchFamily="34" charset="0"/>
            </a:endParaRPr>
          </a:p>
          <a:p>
            <a:pPr marL="0" indent="0">
              <a:spcBef>
                <a:spcPts val="300"/>
              </a:spcBef>
              <a:buNone/>
            </a:pPr>
            <a:r>
              <a:rPr lang="en-GB" sz="1500" dirty="0" smtClean="0">
                <a:solidFill>
                  <a:srgbClr val="002060"/>
                </a:solidFill>
                <a:cs typeface="Arial" pitchFamily="34" charset="0"/>
              </a:rPr>
              <a:t>Korea – 5G Forum, </a:t>
            </a:r>
            <a:r>
              <a:rPr lang="en-GB" sz="1500" dirty="0" err="1" smtClean="0">
                <a:solidFill>
                  <a:srgbClr val="002060"/>
                </a:solidFill>
                <a:cs typeface="Arial" pitchFamily="34" charset="0"/>
              </a:rPr>
              <a:t>MoU</a:t>
            </a:r>
            <a:r>
              <a:rPr lang="en-GB" sz="1500" dirty="0" smtClean="0">
                <a:solidFill>
                  <a:srgbClr val="002060"/>
                </a:solidFill>
                <a:cs typeface="Arial" pitchFamily="34" charset="0"/>
              </a:rPr>
              <a:t>            -                             signed</a:t>
            </a:r>
          </a:p>
          <a:p>
            <a:pPr marL="0" indent="0">
              <a:spcBef>
                <a:spcPts val="300"/>
              </a:spcBef>
              <a:buNone/>
            </a:pPr>
            <a:r>
              <a:rPr lang="en-GB" sz="1500" dirty="0" smtClean="0">
                <a:solidFill>
                  <a:srgbClr val="002060"/>
                </a:solidFill>
                <a:cs typeface="Arial" pitchFamily="34" charset="0"/>
              </a:rPr>
              <a:t>Taiwan – TAICS, Ministry of Science and Technology, Ministry of Economic Affairs</a:t>
            </a:r>
          </a:p>
          <a:p>
            <a:pPr marL="0" indent="0">
              <a:spcBef>
                <a:spcPts val="300"/>
              </a:spcBef>
              <a:buNone/>
            </a:pPr>
            <a:r>
              <a:rPr lang="en-GB" sz="1500" dirty="0" smtClean="0">
                <a:solidFill>
                  <a:srgbClr val="002060"/>
                </a:solidFill>
                <a:cs typeface="Arial" pitchFamily="34" charset="0"/>
              </a:rPr>
              <a:t>Russia – 5GRUS by Russia’s </a:t>
            </a:r>
            <a:r>
              <a:rPr lang="en-GB" sz="1500" dirty="0" err="1" smtClean="0">
                <a:solidFill>
                  <a:srgbClr val="002060"/>
                </a:solidFill>
                <a:cs typeface="Arial" pitchFamily="34" charset="0"/>
              </a:rPr>
              <a:t>Icom</a:t>
            </a:r>
            <a:r>
              <a:rPr lang="en-GB" sz="1500" dirty="0" smtClean="0">
                <a:solidFill>
                  <a:srgbClr val="002060"/>
                </a:solidFill>
                <a:cs typeface="Arial" pitchFamily="34" charset="0"/>
              </a:rPr>
              <a:t>-Invest</a:t>
            </a:r>
          </a:p>
          <a:p>
            <a:pPr marL="0" indent="0">
              <a:spcBef>
                <a:spcPts val="300"/>
              </a:spcBef>
              <a:buNone/>
            </a:pPr>
            <a:r>
              <a:rPr lang="en-GB" sz="1500" dirty="0" smtClean="0">
                <a:solidFill>
                  <a:srgbClr val="002060"/>
                </a:solidFill>
                <a:cs typeface="Arial" pitchFamily="34" charset="0"/>
              </a:rPr>
              <a:t>CJK White Paper</a:t>
            </a:r>
          </a:p>
          <a:p>
            <a:pPr marL="0" indent="0">
              <a:spcBef>
                <a:spcPts val="300"/>
              </a:spcBef>
              <a:buNone/>
            </a:pPr>
            <a:r>
              <a:rPr lang="en-GB" sz="1500" dirty="0" smtClean="0">
                <a:solidFill>
                  <a:srgbClr val="002060"/>
                </a:solidFill>
                <a:cs typeface="Arial" pitchFamily="34" charset="0"/>
              </a:rPr>
              <a:t>NGMN – White paper on future requirements</a:t>
            </a:r>
          </a:p>
        </p:txBody>
      </p:sp>
      <p:sp>
        <p:nvSpPr>
          <p:cNvPr id="5" name="Espace réservé du numéro de diapositive 4"/>
          <p:cNvSpPr>
            <a:spLocks noGrp="1"/>
          </p:cNvSpPr>
          <p:nvPr>
            <p:ph type="sldNum" sz="quarter" idx="4294967295"/>
          </p:nvPr>
        </p:nvSpPr>
        <p:spPr>
          <a:xfrm>
            <a:off x="6553200" y="6356351"/>
            <a:ext cx="2133600" cy="365125"/>
          </a:xfrm>
          <a:noFill/>
        </p:spPr>
        <p:txBody>
          <a:bodyPr/>
          <a:lstStyle/>
          <a:p>
            <a:fld id="{C43BAD7C-254B-4E94-9BA8-FDC282365B5B}" type="slidenum">
              <a:rPr lang="en-GB" smtClean="0"/>
              <a:pPr/>
              <a:t>8</a:t>
            </a:fld>
            <a:endParaRPr lang="en-GB"/>
          </a:p>
        </p:txBody>
      </p:sp>
      <p:sp>
        <p:nvSpPr>
          <p:cNvPr id="6" name="Espace réservé du pied de page 5"/>
          <p:cNvSpPr>
            <a:spLocks noGrp="1"/>
          </p:cNvSpPr>
          <p:nvPr>
            <p:ph type="ftr" sz="quarter" idx="4294967295"/>
          </p:nvPr>
        </p:nvSpPr>
        <p:spPr>
          <a:xfrm>
            <a:off x="3124201" y="6356351"/>
            <a:ext cx="2895600" cy="365125"/>
          </a:xfrm>
        </p:spPr>
        <p:txBody>
          <a:bodyPr/>
          <a:lstStyle/>
          <a:p>
            <a:endParaRPr lang="en-GB"/>
          </a:p>
        </p:txBody>
      </p:sp>
      <p:pic>
        <p:nvPicPr>
          <p:cNvPr id="7" name="Picture 2" descr="D:\Mohr\Arbeitsverzeichnis\Präsentationen\IPWC 2014\Flaggen\800px-Flag_of_the_United_Kingdom_svg.png"/>
          <p:cNvPicPr>
            <a:picLocks noChangeAspect="1" noChangeArrowheads="1"/>
          </p:cNvPicPr>
          <p:nvPr/>
        </p:nvPicPr>
        <p:blipFill>
          <a:blip r:embed="rId2" cstate="print"/>
          <a:srcRect/>
          <a:stretch>
            <a:fillRect/>
          </a:stretch>
        </p:blipFill>
        <p:spPr bwMode="auto">
          <a:xfrm>
            <a:off x="1265913" y="2268898"/>
            <a:ext cx="378000" cy="252000"/>
          </a:xfrm>
          <a:prstGeom prst="rect">
            <a:avLst/>
          </a:prstGeom>
          <a:noFill/>
        </p:spPr>
      </p:pic>
      <p:pic>
        <p:nvPicPr>
          <p:cNvPr id="8" name="Picture 3" descr="D:\Mohr\Arbeitsverzeichnis\Präsentationen\IPWC 2014\Flaggen\800px-Flag_of_the_United_States_svg.png"/>
          <p:cNvPicPr>
            <a:picLocks noChangeAspect="1" noChangeArrowheads="1"/>
          </p:cNvPicPr>
          <p:nvPr/>
        </p:nvPicPr>
        <p:blipFill>
          <a:blip r:embed="rId3" cstate="print"/>
          <a:srcRect/>
          <a:stretch>
            <a:fillRect/>
          </a:stretch>
        </p:blipFill>
        <p:spPr bwMode="auto">
          <a:xfrm>
            <a:off x="1261079" y="2543460"/>
            <a:ext cx="378000" cy="252000"/>
          </a:xfrm>
          <a:prstGeom prst="rect">
            <a:avLst/>
          </a:prstGeom>
          <a:noFill/>
        </p:spPr>
      </p:pic>
      <p:pic>
        <p:nvPicPr>
          <p:cNvPr id="9" name="Picture 4" descr="D:\Mohr\Arbeitsverzeichnis\Präsentationen\IPWC 2014\Flaggen\800px-Flag_of_the_People's_Republic_of_China_svg.png"/>
          <p:cNvPicPr>
            <a:picLocks noChangeAspect="1" noChangeArrowheads="1"/>
          </p:cNvPicPr>
          <p:nvPr/>
        </p:nvPicPr>
        <p:blipFill>
          <a:blip r:embed="rId4" cstate="print"/>
          <a:srcRect/>
          <a:stretch>
            <a:fillRect/>
          </a:stretch>
        </p:blipFill>
        <p:spPr bwMode="auto">
          <a:xfrm>
            <a:off x="1265913" y="3404934"/>
            <a:ext cx="378000" cy="252000"/>
          </a:xfrm>
          <a:prstGeom prst="rect">
            <a:avLst/>
          </a:prstGeom>
          <a:noFill/>
        </p:spPr>
      </p:pic>
      <p:pic>
        <p:nvPicPr>
          <p:cNvPr id="10" name="Picture 5" descr="D:\Mohr\Arbeitsverzeichnis\Präsentationen\IPWC 2014\Flaggen\800px-Flag_of_the_Republic_of_China_svg.png"/>
          <p:cNvPicPr>
            <a:picLocks noChangeAspect="1" noChangeArrowheads="1"/>
          </p:cNvPicPr>
          <p:nvPr/>
        </p:nvPicPr>
        <p:blipFill>
          <a:blip r:embed="rId5" cstate="print"/>
          <a:srcRect/>
          <a:stretch>
            <a:fillRect/>
          </a:stretch>
        </p:blipFill>
        <p:spPr bwMode="auto">
          <a:xfrm>
            <a:off x="1258876" y="4773402"/>
            <a:ext cx="378000" cy="252000"/>
          </a:xfrm>
          <a:prstGeom prst="rect">
            <a:avLst/>
          </a:prstGeom>
          <a:noFill/>
        </p:spPr>
      </p:pic>
      <p:pic>
        <p:nvPicPr>
          <p:cNvPr id="14" name="Picture 13" descr="EUFlag2"/>
          <p:cNvPicPr>
            <a:picLocks noChangeAspect="1" noChangeArrowheads="1"/>
          </p:cNvPicPr>
          <p:nvPr/>
        </p:nvPicPr>
        <p:blipFill>
          <a:blip r:embed="rId6" cstate="print"/>
          <a:srcRect/>
          <a:stretch>
            <a:fillRect/>
          </a:stretch>
        </p:blipFill>
        <p:spPr bwMode="auto">
          <a:xfrm>
            <a:off x="1265916" y="1347703"/>
            <a:ext cx="378000" cy="252000"/>
          </a:xfrm>
          <a:prstGeom prst="rect">
            <a:avLst/>
          </a:prstGeom>
          <a:noFill/>
          <a:ln w="9525">
            <a:noFill/>
            <a:miter lim="800000"/>
            <a:headEnd/>
            <a:tailEnd/>
          </a:ln>
        </p:spPr>
      </p:pic>
      <p:pic>
        <p:nvPicPr>
          <p:cNvPr id="15" name="Picture 10" descr="Datei:NGMN Logo.svg">
            <a:hlinkClick r:id="rId7"/>
          </p:cNvPr>
          <p:cNvPicPr>
            <a:picLocks noChangeAspect="1" noChangeArrowheads="1"/>
          </p:cNvPicPr>
          <p:nvPr/>
        </p:nvPicPr>
        <p:blipFill>
          <a:blip r:embed="rId8" cstate="print"/>
          <a:srcRect/>
          <a:stretch>
            <a:fillRect/>
          </a:stretch>
        </p:blipFill>
        <p:spPr bwMode="auto">
          <a:xfrm>
            <a:off x="1216064" y="5553616"/>
            <a:ext cx="523875" cy="331089"/>
          </a:xfrm>
          <a:prstGeom prst="rect">
            <a:avLst/>
          </a:prstGeom>
          <a:noFill/>
        </p:spPr>
      </p:pic>
      <p:sp>
        <p:nvSpPr>
          <p:cNvPr id="17" name="Titre 1"/>
          <p:cNvSpPr>
            <a:spLocks noGrp="1"/>
          </p:cNvSpPr>
          <p:nvPr>
            <p:ph type="ctrTitle"/>
          </p:nvPr>
        </p:nvSpPr>
        <p:spPr>
          <a:xfrm>
            <a:off x="1187624" y="260648"/>
            <a:ext cx="7056000" cy="792088"/>
          </a:xfrm>
          <a:ln>
            <a:solidFill>
              <a:srgbClr val="002060"/>
            </a:solidFill>
          </a:ln>
        </p:spPr>
        <p:txBody>
          <a:bodyPr/>
          <a:lstStyle/>
          <a:p>
            <a:pPr algn="ctr"/>
            <a:r>
              <a:rPr lang="en-GB" sz="2600" noProof="1" smtClean="0">
                <a:solidFill>
                  <a:srgbClr val="002060"/>
                </a:solidFill>
              </a:rPr>
              <a:t>International activities on 5G getting momentum</a:t>
            </a:r>
            <a:endParaRPr lang="en-GB" sz="2600" dirty="0" smtClean="0">
              <a:solidFill>
                <a:srgbClr val="002060"/>
              </a:solidFill>
            </a:endParaRPr>
          </a:p>
        </p:txBody>
      </p:sp>
      <p:sp>
        <p:nvSpPr>
          <p:cNvPr id="16" name="TextBox 15"/>
          <p:cNvSpPr txBox="1"/>
          <p:nvPr/>
        </p:nvSpPr>
        <p:spPr>
          <a:xfrm>
            <a:off x="1306661" y="5801145"/>
            <a:ext cx="7657827" cy="792521"/>
          </a:xfrm>
          <a:prstGeom prst="rect">
            <a:avLst/>
          </a:prstGeom>
          <a:noFill/>
        </p:spPr>
        <p:txBody>
          <a:bodyPr wrap="square" lIns="91435" tIns="45718" rIns="91435" bIns="45718" rtlCol="0">
            <a:spAutoFit/>
          </a:bodyPr>
          <a:lstStyle/>
          <a:p>
            <a:pPr marL="450827" indent="-450827">
              <a:spcBef>
                <a:spcPts val="300"/>
              </a:spcBef>
              <a:buFont typeface="Arial" panose="020B0604020202020204" pitchFamily="34" charset="0"/>
              <a:buChar char="•"/>
            </a:pPr>
            <a:r>
              <a:rPr lang="en-GB" sz="1500" dirty="0" smtClean="0">
                <a:solidFill>
                  <a:srgbClr val="002060"/>
                </a:solidFill>
                <a:cs typeface="Arial" pitchFamily="34" charset="0"/>
              </a:rPr>
              <a:t>Company internal research</a:t>
            </a:r>
          </a:p>
          <a:p>
            <a:pPr marL="450827" indent="-450827">
              <a:spcBef>
                <a:spcPts val="300"/>
              </a:spcBef>
              <a:buFont typeface="Arial" panose="020B0604020202020204" pitchFamily="34" charset="0"/>
              <a:buChar char="•"/>
            </a:pPr>
            <a:r>
              <a:rPr lang="en-GB" sz="1500" dirty="0" smtClean="0">
                <a:solidFill>
                  <a:srgbClr val="002060"/>
                </a:solidFill>
                <a:cs typeface="Arial" pitchFamily="34" charset="0"/>
              </a:rPr>
              <a:t>Multilateral </a:t>
            </a:r>
            <a:r>
              <a:rPr lang="en-GB" sz="1500" dirty="0" err="1" smtClean="0">
                <a:solidFill>
                  <a:srgbClr val="002060"/>
                </a:solidFill>
                <a:cs typeface="Arial" pitchFamily="34" charset="0"/>
              </a:rPr>
              <a:t>MoU</a:t>
            </a:r>
            <a:r>
              <a:rPr lang="en-GB" sz="1500" dirty="0" smtClean="0">
                <a:solidFill>
                  <a:srgbClr val="002060"/>
                </a:solidFill>
                <a:cs typeface="Arial" pitchFamily="34" charset="0"/>
              </a:rPr>
              <a:t> on a series of Global 5G Event signed on October 20, 2015 in Lisbon</a:t>
            </a:r>
          </a:p>
          <a:p>
            <a:pPr marL="717514" lvl="1" indent="-266687" defTabSz="914400">
              <a:buFont typeface="Arial" pitchFamily="34" charset="0"/>
              <a:buChar char="•"/>
            </a:pPr>
            <a:r>
              <a:rPr lang="en-GB" sz="1300" dirty="0" smtClean="0">
                <a:solidFill>
                  <a:srgbClr val="002060"/>
                </a:solidFill>
                <a:cs typeface="Arial" pitchFamily="34" charset="0"/>
              </a:rPr>
              <a:t>Two events per year, rotation between continents</a:t>
            </a:r>
          </a:p>
        </p:txBody>
      </p:sp>
      <p:sp>
        <p:nvSpPr>
          <p:cNvPr id="20" name="Espace réservé de la date 3"/>
          <p:cNvSpPr txBox="1">
            <a:spLocks/>
          </p:cNvSpPr>
          <p:nvPr/>
        </p:nvSpPr>
        <p:spPr>
          <a:xfrm>
            <a:off x="1187624" y="6376244"/>
            <a:ext cx="2133600" cy="365125"/>
          </a:xfrm>
          <a:prstGeom prst="rect">
            <a:avLst/>
          </a:prstGeom>
        </p:spPr>
        <p:txBody>
          <a:bodyPr lIns="91435" tIns="45718" rIns="91435" bIns="45718" anchor="ctr"/>
          <a:lstStyle/>
          <a:p>
            <a:pPr>
              <a:defRPr/>
            </a:pPr>
            <a:fld id="{3A2457D5-21A3-4FB2-AB80-9404183B7CCC}" type="datetime1">
              <a:rPr lang="en-GB" sz="1200" smtClean="0">
                <a:solidFill>
                  <a:schemeClr val="tx1">
                    <a:tint val="75000"/>
                  </a:schemeClr>
                </a:solidFill>
              </a:rPr>
              <a:pPr>
                <a:defRPr/>
              </a:pPr>
              <a:t>20/01/2016</a:t>
            </a:fld>
            <a:endParaRPr lang="en-GB" sz="1200" dirty="0">
              <a:solidFill>
                <a:schemeClr val="tx1">
                  <a:tint val="75000"/>
                </a:schemeClr>
              </a:solidFill>
            </a:endParaRPr>
          </a:p>
        </p:txBody>
      </p:sp>
      <p:grpSp>
        <p:nvGrpSpPr>
          <p:cNvPr id="4" name="Group 21"/>
          <p:cNvGrpSpPr>
            <a:grpSpLocks noChangeAspect="1"/>
          </p:cNvGrpSpPr>
          <p:nvPr/>
        </p:nvGrpSpPr>
        <p:grpSpPr>
          <a:xfrm>
            <a:off x="1254038" y="4221230"/>
            <a:ext cx="378000" cy="252000"/>
            <a:chOff x="1218413" y="4139455"/>
            <a:chExt cx="473267" cy="316907"/>
          </a:xfrm>
        </p:grpSpPr>
        <p:pic>
          <p:nvPicPr>
            <p:cNvPr id="11" name="Picture 6" descr="D:\Mohr\Arbeitsverzeichnis\Präsentationen\IPWC 2014\Flaggen\800px-Flag_of_Japan_svg.png"/>
            <p:cNvPicPr>
              <a:picLocks noChangeAspect="1" noChangeArrowheads="1"/>
            </p:cNvPicPr>
            <p:nvPr/>
          </p:nvPicPr>
          <p:blipFill>
            <a:blip r:embed="rId9" cstate="print"/>
            <a:srcRect/>
            <a:stretch>
              <a:fillRect/>
            </a:stretch>
          </p:blipFill>
          <p:spPr bwMode="auto">
            <a:xfrm>
              <a:off x="1218413" y="4149080"/>
              <a:ext cx="457200" cy="304610"/>
            </a:xfrm>
            <a:prstGeom prst="rect">
              <a:avLst/>
            </a:prstGeom>
            <a:noFill/>
            <a:ln w="3175">
              <a:noFill/>
            </a:ln>
          </p:spPr>
        </p:pic>
        <p:sp>
          <p:nvSpPr>
            <p:cNvPr id="18" name="Rectangle 17"/>
            <p:cNvSpPr/>
            <p:nvPr/>
          </p:nvSpPr>
          <p:spPr>
            <a:xfrm>
              <a:off x="1221132" y="4139455"/>
              <a:ext cx="470548" cy="31690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2"/>
          <p:cNvGrpSpPr>
            <a:grpSpLocks noChangeAspect="1"/>
          </p:cNvGrpSpPr>
          <p:nvPr/>
        </p:nvGrpSpPr>
        <p:grpSpPr>
          <a:xfrm>
            <a:off x="1247001" y="4497245"/>
            <a:ext cx="378000" cy="252000"/>
            <a:chOff x="1211376" y="4509120"/>
            <a:chExt cx="480304" cy="321719"/>
          </a:xfrm>
        </p:grpSpPr>
        <p:pic>
          <p:nvPicPr>
            <p:cNvPr id="12" name="Picture 7" descr="D:\Mohr\Arbeitsverzeichnis\Präsentationen\IPWC 2014\Flaggen\800px-Flag_of_South_Korea_svg.png"/>
            <p:cNvPicPr>
              <a:picLocks noChangeAspect="1" noChangeArrowheads="1"/>
            </p:cNvPicPr>
            <p:nvPr/>
          </p:nvPicPr>
          <p:blipFill>
            <a:blip r:embed="rId10" cstate="print"/>
            <a:srcRect/>
            <a:stretch>
              <a:fillRect/>
            </a:stretch>
          </p:blipFill>
          <p:spPr bwMode="auto">
            <a:xfrm>
              <a:off x="1211376" y="4509120"/>
              <a:ext cx="478836" cy="321719"/>
            </a:xfrm>
            <a:prstGeom prst="rect">
              <a:avLst/>
            </a:prstGeom>
            <a:noFill/>
            <a:ln>
              <a:noFill/>
            </a:ln>
          </p:spPr>
        </p:pic>
        <p:sp>
          <p:nvSpPr>
            <p:cNvPr id="19" name="Rectangle 18"/>
            <p:cNvSpPr/>
            <p:nvPr/>
          </p:nvSpPr>
          <p:spPr>
            <a:xfrm>
              <a:off x="1221132" y="4509120"/>
              <a:ext cx="470548" cy="31690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3"/>
          <p:cNvGrpSpPr>
            <a:grpSpLocks noChangeAspect="1"/>
          </p:cNvGrpSpPr>
          <p:nvPr/>
        </p:nvGrpSpPr>
        <p:grpSpPr>
          <a:xfrm>
            <a:off x="1259632" y="5048801"/>
            <a:ext cx="378000" cy="252000"/>
            <a:chOff x="1211507" y="5224567"/>
            <a:chExt cx="481998" cy="323834"/>
          </a:xfrm>
        </p:grpSpPr>
        <p:pic>
          <p:nvPicPr>
            <p:cNvPr id="13" name="Picture 8" descr="D:\Mohr\Arbeitsverzeichnis\Präsentationen\IPWC 2014\Flaggen\800px-Flag_of_Russia_svg.png"/>
            <p:cNvPicPr>
              <a:picLocks noChangeAspect="1" noChangeArrowheads="1"/>
            </p:cNvPicPr>
            <p:nvPr/>
          </p:nvPicPr>
          <p:blipFill>
            <a:blip r:embed="rId11" cstate="print"/>
            <a:srcRect/>
            <a:stretch>
              <a:fillRect/>
            </a:stretch>
          </p:blipFill>
          <p:spPr bwMode="auto">
            <a:xfrm>
              <a:off x="1218415" y="5229199"/>
              <a:ext cx="475090" cy="319202"/>
            </a:xfrm>
            <a:prstGeom prst="rect">
              <a:avLst/>
            </a:prstGeom>
            <a:noFill/>
            <a:ln>
              <a:noFill/>
            </a:ln>
          </p:spPr>
        </p:pic>
        <p:sp>
          <p:nvSpPr>
            <p:cNvPr id="21" name="Rectangle 20"/>
            <p:cNvSpPr/>
            <p:nvPr/>
          </p:nvSpPr>
          <p:spPr>
            <a:xfrm>
              <a:off x="1211507" y="5224567"/>
              <a:ext cx="470548" cy="31690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3" name="Picture 2"/>
          <p:cNvPicPr>
            <a:picLocks noChangeAspect="1" noChangeArrowheads="1"/>
          </p:cNvPicPr>
          <p:nvPr/>
        </p:nvPicPr>
        <p:blipFill>
          <a:blip r:embed="rId12" cstate="print"/>
          <a:srcRect/>
          <a:stretch>
            <a:fillRect/>
          </a:stretch>
        </p:blipFill>
        <p:spPr bwMode="auto">
          <a:xfrm>
            <a:off x="1308490" y="1029744"/>
            <a:ext cx="316190" cy="316190"/>
          </a:xfrm>
          <a:prstGeom prst="rect">
            <a:avLst/>
          </a:prstGeom>
          <a:solidFill>
            <a:schemeClr val="tx2"/>
          </a:solidFill>
          <a:ln w="9525">
            <a:noFill/>
            <a:miter lim="800000"/>
            <a:headEnd/>
            <a:tailEnd/>
          </a:ln>
        </p:spPr>
      </p:pic>
      <p:sp>
        <p:nvSpPr>
          <p:cNvPr id="24" name="TextBox 19"/>
          <p:cNvSpPr txBox="1">
            <a:spLocks noChangeArrowheads="1"/>
          </p:cNvSpPr>
          <p:nvPr/>
        </p:nvSpPr>
        <p:spPr bwMode="auto">
          <a:xfrm>
            <a:off x="1441790" y="6580837"/>
            <a:ext cx="2127384" cy="232535"/>
          </a:xfrm>
          <a:prstGeom prst="rect">
            <a:avLst/>
          </a:prstGeom>
          <a:noFill/>
          <a:ln w="9525">
            <a:noFill/>
            <a:miter lim="800000"/>
            <a:headEnd/>
            <a:tailEnd/>
          </a:ln>
        </p:spPr>
        <p:txBody>
          <a:bodyPr wrap="none" lIns="77886" tIns="38943" rIns="77886" bIns="38943">
            <a:spAutoFit/>
          </a:bodyPr>
          <a:lstStyle/>
          <a:p>
            <a:r>
              <a:rPr lang="en-GB" sz="1000" dirty="0" smtClean="0">
                <a:solidFill>
                  <a:srgbClr val="002060"/>
                </a:solidFill>
              </a:rPr>
              <a:t>Source: 5G Infrastructure Association.</a:t>
            </a:r>
            <a:endParaRPr lang="en-GB" sz="1000" dirty="0">
              <a:solidFill>
                <a:srgbClr val="002060"/>
              </a:solidFill>
            </a:endParaRPr>
          </a:p>
        </p:txBody>
      </p:sp>
      <p:pic>
        <p:nvPicPr>
          <p:cNvPr id="19458" name="Picture 2" descr="File:Flag of Germany.svg">
            <a:hlinkClick r:id="rId13"/>
          </p:cNvPr>
          <p:cNvPicPr>
            <a:picLocks noChangeAspect="1" noChangeArrowheads="1"/>
          </p:cNvPicPr>
          <p:nvPr/>
        </p:nvPicPr>
        <p:blipFill>
          <a:blip r:embed="rId14" cstate="print"/>
          <a:srcRect/>
          <a:stretch>
            <a:fillRect/>
          </a:stretch>
        </p:blipFill>
        <p:spPr bwMode="auto">
          <a:xfrm>
            <a:off x="1265563" y="1969356"/>
            <a:ext cx="378000" cy="252000"/>
          </a:xfrm>
          <a:prstGeom prst="rect">
            <a:avLst/>
          </a:prstGeom>
          <a:noFill/>
        </p:spPr>
      </p:pic>
      <p:pic>
        <p:nvPicPr>
          <p:cNvPr id="272" name="그림 1"/>
          <p:cNvPicPr>
            <a:picLocks noChangeAspect="1"/>
          </p:cNvPicPr>
          <p:nvPr/>
        </p:nvPicPr>
        <p:blipFill>
          <a:blip r:embed="rId15" cstate="print"/>
          <a:stretch>
            <a:fillRect/>
          </a:stretch>
        </p:blipFill>
        <p:spPr bwMode="auto">
          <a:xfrm>
            <a:off x="5773145" y="3992846"/>
            <a:ext cx="935420" cy="324000"/>
          </a:xfrm>
          <a:prstGeom prst="rect">
            <a:avLst/>
          </a:prstGeom>
          <a:noFill/>
        </p:spPr>
      </p:pic>
      <p:pic>
        <p:nvPicPr>
          <p:cNvPr id="273" name="図 2"/>
          <p:cNvPicPr>
            <a:picLocks noChangeAspect="1"/>
          </p:cNvPicPr>
          <p:nvPr/>
        </p:nvPicPr>
        <p:blipFill>
          <a:blip r:embed="rId16" cstate="print"/>
          <a:srcRect/>
          <a:stretch>
            <a:fillRect/>
          </a:stretch>
        </p:blipFill>
        <p:spPr bwMode="auto">
          <a:xfrm>
            <a:off x="7464954" y="4256713"/>
            <a:ext cx="781316" cy="324000"/>
          </a:xfrm>
          <a:prstGeom prst="rect">
            <a:avLst/>
          </a:prstGeom>
          <a:noFill/>
          <a:ln w="9525">
            <a:noFill/>
            <a:miter lim="800000"/>
            <a:headEnd/>
            <a:tailEnd/>
          </a:ln>
        </p:spPr>
      </p:pic>
      <p:pic>
        <p:nvPicPr>
          <p:cNvPr id="274" name="그림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332984" y="4533627"/>
            <a:ext cx="1073032" cy="288000"/>
          </a:xfrm>
          <a:prstGeom prst="rect">
            <a:avLst/>
          </a:prstGeom>
        </p:spPr>
      </p:pic>
      <p:pic>
        <p:nvPicPr>
          <p:cNvPr id="275" name="Picture 2" descr="4G Americas">
            <a:hlinkClick r:id="rId18"/>
          </p:cNvPr>
          <p:cNvPicPr>
            <a:picLocks noChangeAspect="1" noChangeArrowheads="1"/>
          </p:cNvPicPr>
          <p:nvPr/>
        </p:nvPicPr>
        <p:blipFill>
          <a:blip r:embed="rId19" cstate="print"/>
          <a:srcRect/>
          <a:stretch>
            <a:fillRect/>
          </a:stretch>
        </p:blipFill>
        <p:spPr bwMode="auto">
          <a:xfrm>
            <a:off x="4427984" y="3212976"/>
            <a:ext cx="673580" cy="324000"/>
          </a:xfrm>
          <a:prstGeom prst="rect">
            <a:avLst/>
          </a:prstGeom>
          <a:noFill/>
        </p:spPr>
      </p:pic>
      <p:pic>
        <p:nvPicPr>
          <p:cNvPr id="1026" name="Picture 2" descr="D:\Mohr\EU and National Framework Programs\7. Rahmenprogramm der EU\JTI or PPP\Meeting with Commission 2012\WG Horizon 2020\5G PPP logos\5G PPP large logos\5G PPP LBB\5G PPP.jpg"/>
          <p:cNvPicPr>
            <a:picLocks noChangeAspect="1" noChangeArrowheads="1"/>
          </p:cNvPicPr>
          <p:nvPr/>
        </p:nvPicPr>
        <p:blipFill>
          <a:blip r:embed="rId20" cstate="print"/>
          <a:srcRect/>
          <a:stretch>
            <a:fillRect/>
          </a:stretch>
        </p:blipFill>
        <p:spPr bwMode="auto">
          <a:xfrm>
            <a:off x="3876428" y="3201102"/>
            <a:ext cx="410870" cy="318821"/>
          </a:xfrm>
          <a:prstGeom prst="rect">
            <a:avLst/>
          </a:prstGeom>
          <a:noFill/>
        </p:spPr>
      </p:pic>
      <p:pic>
        <p:nvPicPr>
          <p:cNvPr id="277" name="Picture 2" descr="D:\Mohr\EU and National Framework Programs\7. Rahmenprogramm der EU\JTI or PPP\Meeting with Commission 2012\WG Horizon 2020\5G PPP logos\5G PPP large logos\5G PPP LBB\5G PPP.jpg"/>
          <p:cNvPicPr>
            <a:picLocks noChangeAspect="1" noChangeArrowheads="1"/>
          </p:cNvPicPr>
          <p:nvPr/>
        </p:nvPicPr>
        <p:blipFill>
          <a:blip r:embed="rId20" cstate="print"/>
          <a:srcRect/>
          <a:stretch>
            <a:fillRect/>
          </a:stretch>
        </p:blipFill>
        <p:spPr bwMode="auto">
          <a:xfrm>
            <a:off x="3756162" y="4520995"/>
            <a:ext cx="410870" cy="318821"/>
          </a:xfrm>
          <a:prstGeom prst="rect">
            <a:avLst/>
          </a:prstGeom>
          <a:noFill/>
        </p:spPr>
      </p:pic>
      <p:pic>
        <p:nvPicPr>
          <p:cNvPr id="278" name="Picture 2" descr="D:\Mohr\EU and National Framework Programs\7. Rahmenprogramm der EU\JTI or PPP\Meeting with Commission 2012\WG Horizon 2020\5G PPP logos\5G PPP large logos\5G PPP LBB\5G PPP.jpg"/>
          <p:cNvPicPr>
            <a:picLocks noChangeAspect="1" noChangeArrowheads="1"/>
          </p:cNvPicPr>
          <p:nvPr/>
        </p:nvPicPr>
        <p:blipFill>
          <a:blip r:embed="rId20" cstate="print"/>
          <a:srcRect/>
          <a:stretch>
            <a:fillRect/>
          </a:stretch>
        </p:blipFill>
        <p:spPr bwMode="auto">
          <a:xfrm>
            <a:off x="6876256" y="4249675"/>
            <a:ext cx="410870" cy="318821"/>
          </a:xfrm>
          <a:prstGeom prst="rect">
            <a:avLst/>
          </a:prstGeom>
          <a:noFill/>
        </p:spPr>
      </p:pic>
      <p:pic>
        <p:nvPicPr>
          <p:cNvPr id="279" name="Picture 2" descr="D:\Mohr\EU and National Framework Programs\7. Rahmenprogramm der EU\JTI or PPP\Meeting with Commission 2012\WG Horizon 2020\5G PPP logos\5G PPP large logos\5G PPP LBB\5G PPP.jpg"/>
          <p:cNvPicPr>
            <a:picLocks noChangeAspect="1" noChangeArrowheads="1"/>
          </p:cNvPicPr>
          <p:nvPr/>
        </p:nvPicPr>
        <p:blipFill>
          <a:blip r:embed="rId20" cstate="print"/>
          <a:srcRect/>
          <a:stretch>
            <a:fillRect/>
          </a:stretch>
        </p:blipFill>
        <p:spPr bwMode="auto">
          <a:xfrm>
            <a:off x="5208197" y="3998026"/>
            <a:ext cx="410870" cy="318821"/>
          </a:xfrm>
          <a:prstGeom prst="rect">
            <a:avLst/>
          </a:prstGeom>
          <a:noFill/>
        </p:spPr>
      </p:pic>
      <p:pic>
        <p:nvPicPr>
          <p:cNvPr id="280" name="Picture 2" descr="D:\Mohr\EU and National Framework Programs\7. Rahmenprogramm der EU\JTI or PPP\Meeting with Commission 2012\WG Horizon 2020\5G PPP logos\5G PPP large logos\5G PPP LBB\5G PPP.jpg"/>
          <p:cNvPicPr>
            <a:picLocks noChangeAspect="1" noChangeArrowheads="1"/>
          </p:cNvPicPr>
          <p:nvPr/>
        </p:nvPicPr>
        <p:blipFill>
          <a:blip r:embed="rId20" cstate="print"/>
          <a:srcRect/>
          <a:stretch>
            <a:fillRect/>
          </a:stretch>
        </p:blipFill>
        <p:spPr bwMode="auto">
          <a:xfrm>
            <a:off x="5494428" y="6349030"/>
            <a:ext cx="279806" cy="217627"/>
          </a:xfrm>
          <a:prstGeom prst="rect">
            <a:avLst/>
          </a:prstGeom>
          <a:noFill/>
        </p:spPr>
      </p:pic>
      <p:pic>
        <p:nvPicPr>
          <p:cNvPr id="281" name="Picture 2" descr="4G Americas">
            <a:hlinkClick r:id="rId18"/>
          </p:cNvPr>
          <p:cNvPicPr>
            <a:picLocks noChangeAspect="1" noChangeArrowheads="1"/>
          </p:cNvPicPr>
          <p:nvPr/>
        </p:nvPicPr>
        <p:blipFill>
          <a:blip r:embed="rId19" cstate="print"/>
          <a:srcRect/>
          <a:stretch>
            <a:fillRect/>
          </a:stretch>
        </p:blipFill>
        <p:spPr bwMode="auto">
          <a:xfrm>
            <a:off x="7752227" y="6357578"/>
            <a:ext cx="481585" cy="231648"/>
          </a:xfrm>
          <a:prstGeom prst="rect">
            <a:avLst/>
          </a:prstGeom>
          <a:noFill/>
        </p:spPr>
      </p:pic>
      <p:pic>
        <p:nvPicPr>
          <p:cNvPr id="282" name="그림 1"/>
          <p:cNvPicPr>
            <a:picLocks noChangeAspect="1"/>
          </p:cNvPicPr>
          <p:nvPr/>
        </p:nvPicPr>
        <p:blipFill>
          <a:blip r:embed="rId15" cstate="print"/>
          <a:stretch>
            <a:fillRect/>
          </a:stretch>
        </p:blipFill>
        <p:spPr bwMode="auto">
          <a:xfrm>
            <a:off x="5794922" y="6344606"/>
            <a:ext cx="681990" cy="236220"/>
          </a:xfrm>
          <a:prstGeom prst="rect">
            <a:avLst/>
          </a:prstGeom>
          <a:noFill/>
        </p:spPr>
      </p:pic>
      <p:pic>
        <p:nvPicPr>
          <p:cNvPr id="283" name="図 2"/>
          <p:cNvPicPr>
            <a:picLocks noChangeAspect="1"/>
          </p:cNvPicPr>
          <p:nvPr/>
        </p:nvPicPr>
        <p:blipFill>
          <a:blip r:embed="rId16" cstate="print"/>
          <a:srcRect/>
          <a:stretch>
            <a:fillRect/>
          </a:stretch>
        </p:blipFill>
        <p:spPr bwMode="auto">
          <a:xfrm>
            <a:off x="6515459" y="6393619"/>
            <a:ext cx="460534" cy="190976"/>
          </a:xfrm>
          <a:prstGeom prst="rect">
            <a:avLst/>
          </a:prstGeom>
          <a:noFill/>
          <a:ln w="9525">
            <a:noFill/>
            <a:miter lim="800000"/>
            <a:headEnd/>
            <a:tailEnd/>
          </a:ln>
        </p:spPr>
      </p:pic>
      <p:pic>
        <p:nvPicPr>
          <p:cNvPr id="284" name="그림 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025851" y="6380622"/>
            <a:ext cx="672116" cy="180395"/>
          </a:xfrm>
          <a:prstGeom prst="rect">
            <a:avLst/>
          </a:prstGeom>
        </p:spPr>
      </p:pic>
    </p:spTree>
    <p:extLst>
      <p:ext uri="{BB962C8B-B14F-4D97-AF65-F5344CB8AC3E}">
        <p14:creationId xmlns:p14="http://schemas.microsoft.com/office/powerpoint/2010/main" val="1964552307"/>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1179984" y="6381328"/>
            <a:ext cx="2133600" cy="365125"/>
          </a:xfrm>
        </p:spPr>
        <p:txBody>
          <a:bodyPr/>
          <a:lstStyle/>
          <a:p>
            <a:fld id="{3A2457D5-21A3-4FB2-AB80-9404183B7CCC}" type="datetime1">
              <a:rPr lang="en-GB" smtClean="0"/>
              <a:pPr/>
              <a:t>20/01/2016</a:t>
            </a:fld>
            <a:endParaRPr lang="en-GB" dirty="0"/>
          </a:p>
        </p:txBody>
      </p:sp>
      <p:sp>
        <p:nvSpPr>
          <p:cNvPr id="5" name="Espace réservé du pied de page 4"/>
          <p:cNvSpPr>
            <a:spLocks noGrp="1"/>
          </p:cNvSpPr>
          <p:nvPr>
            <p:ph type="ftr" sz="quarter" idx="11"/>
          </p:nvPr>
        </p:nvSpPr>
        <p:spPr>
          <a:xfrm>
            <a:off x="3116560" y="6356350"/>
            <a:ext cx="2895600" cy="365125"/>
          </a:xfrm>
        </p:spPr>
        <p:txBody>
          <a:bodyPr/>
          <a:lstStyle/>
          <a:p>
            <a:endParaRPr lang="en-GB"/>
          </a:p>
        </p:txBody>
      </p:sp>
      <p:sp>
        <p:nvSpPr>
          <p:cNvPr id="6" name="Espace réservé du numéro de diapositive 5"/>
          <p:cNvSpPr>
            <a:spLocks noGrp="1"/>
          </p:cNvSpPr>
          <p:nvPr>
            <p:ph type="sldNum" sz="quarter" idx="12"/>
          </p:nvPr>
        </p:nvSpPr>
        <p:spPr/>
        <p:txBody>
          <a:bodyPr/>
          <a:lstStyle/>
          <a:p>
            <a:fld id="{07403425-B7E0-46C9-8668-1D222311AF4A}" type="slidenum">
              <a:rPr lang="en-GB" smtClean="0"/>
              <a:pPr/>
              <a:t>9</a:t>
            </a:fld>
            <a:endParaRPr lang="en-GB"/>
          </a:p>
        </p:txBody>
      </p:sp>
      <p:sp>
        <p:nvSpPr>
          <p:cNvPr id="7" name="Titre 6"/>
          <p:cNvSpPr txBox="1">
            <a:spLocks/>
          </p:cNvSpPr>
          <p:nvPr/>
        </p:nvSpPr>
        <p:spPr>
          <a:xfrm>
            <a:off x="1187624" y="260648"/>
            <a:ext cx="7056784" cy="792088"/>
          </a:xfrm>
          <a:prstGeom prst="rect">
            <a:avLst/>
          </a:prstGeom>
          <a:ln>
            <a:solidFill>
              <a:srgbClr val="002060"/>
            </a:solidFill>
          </a:ln>
        </p:spPr>
        <p:txBody>
          <a:bodyPr/>
          <a:lstStyle/>
          <a:p>
            <a:pPr algn="ctr">
              <a:spcBef>
                <a:spcPct val="0"/>
              </a:spcBef>
              <a:defRPr/>
            </a:pPr>
            <a:r>
              <a:rPr lang="en-GB" sz="2600" b="1" dirty="0" smtClean="0">
                <a:solidFill>
                  <a:srgbClr val="002060"/>
                </a:solidFill>
              </a:rPr>
              <a:t>Horizon 2020 5G PPP</a:t>
            </a:r>
          </a:p>
          <a:p>
            <a:pPr algn="ctr">
              <a:spcBef>
                <a:spcPct val="0"/>
              </a:spcBef>
              <a:defRPr/>
            </a:pPr>
            <a:r>
              <a:rPr lang="en-GB" sz="2600" b="1" dirty="0" smtClean="0">
                <a:solidFill>
                  <a:srgbClr val="002060"/>
                </a:solidFill>
              </a:rPr>
              <a:t>Call 1 selected projects</a:t>
            </a:r>
            <a:endParaRPr lang="en-GB" sz="3200" b="1" dirty="0">
              <a:solidFill>
                <a:srgbClr val="002060"/>
              </a:solidFill>
            </a:endParaRPr>
          </a:p>
        </p:txBody>
      </p:sp>
      <p:sp>
        <p:nvSpPr>
          <p:cNvPr id="19" name="TextBox 19"/>
          <p:cNvSpPr txBox="1">
            <a:spLocks noChangeArrowheads="1"/>
          </p:cNvSpPr>
          <p:nvPr/>
        </p:nvSpPr>
        <p:spPr bwMode="auto">
          <a:xfrm>
            <a:off x="1458965" y="6580837"/>
            <a:ext cx="1091853" cy="232539"/>
          </a:xfrm>
          <a:prstGeom prst="rect">
            <a:avLst/>
          </a:prstGeom>
          <a:noFill/>
          <a:ln w="9525">
            <a:noFill/>
            <a:miter lim="800000"/>
            <a:headEnd/>
            <a:tailEnd/>
          </a:ln>
        </p:spPr>
        <p:txBody>
          <a:bodyPr wrap="none" lIns="77890" tIns="38945" rIns="77890" bIns="38945">
            <a:spAutoFit/>
          </a:bodyPr>
          <a:lstStyle/>
          <a:p>
            <a:r>
              <a:rPr lang="en-GB" sz="1000" dirty="0" smtClean="0">
                <a:solidFill>
                  <a:srgbClr val="002060"/>
                </a:solidFill>
                <a:latin typeface="+mj-lt"/>
              </a:rPr>
              <a:t>Source: EURO-5G.</a:t>
            </a:r>
            <a:endParaRPr lang="en-GB" sz="1000" dirty="0">
              <a:solidFill>
                <a:srgbClr val="002060"/>
              </a:solidFill>
              <a:latin typeface="+mj-lt"/>
            </a:endParaRPr>
          </a:p>
        </p:txBody>
      </p:sp>
      <p:sp>
        <p:nvSpPr>
          <p:cNvPr id="20" name="Rounded Rectangle 19"/>
          <p:cNvSpPr/>
          <p:nvPr/>
        </p:nvSpPr>
        <p:spPr>
          <a:xfrm>
            <a:off x="5447213" y="6021288"/>
            <a:ext cx="1476672" cy="576064"/>
          </a:xfrm>
          <a:prstGeom prst="round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smtClean="0">
                <a:solidFill>
                  <a:schemeClr val="tx1"/>
                </a:solidFill>
              </a:rPr>
              <a:t>Euro-5G</a:t>
            </a:r>
          </a:p>
          <a:p>
            <a:pPr algn="ctr"/>
            <a:r>
              <a:rPr lang="en-GB" sz="1000" smtClean="0">
                <a:solidFill>
                  <a:schemeClr val="tx1"/>
                </a:solidFill>
              </a:rPr>
              <a:t>5G PPP Coordination and Support Action</a:t>
            </a:r>
            <a:endParaRPr lang="en-GB" sz="1000">
              <a:solidFill>
                <a:schemeClr val="tx1"/>
              </a:solidFill>
            </a:endParaRPr>
          </a:p>
        </p:txBody>
      </p:sp>
      <p:grpSp>
        <p:nvGrpSpPr>
          <p:cNvPr id="8" name="Group 7"/>
          <p:cNvGrpSpPr/>
          <p:nvPr/>
        </p:nvGrpSpPr>
        <p:grpSpPr>
          <a:xfrm>
            <a:off x="4969181" y="1495817"/>
            <a:ext cx="3748532" cy="4453463"/>
            <a:chOff x="4969181" y="1495817"/>
            <a:chExt cx="3748532" cy="4453463"/>
          </a:xfrm>
        </p:grpSpPr>
        <p:sp>
          <p:nvSpPr>
            <p:cNvPr id="36" name="Rounded Rectangle 35"/>
            <p:cNvSpPr/>
            <p:nvPr/>
          </p:nvSpPr>
          <p:spPr>
            <a:xfrm>
              <a:off x="4980298" y="4797910"/>
              <a:ext cx="2736304" cy="64807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5G-Xhaul</a:t>
              </a:r>
            </a:p>
            <a:p>
              <a:pPr algn="ctr"/>
              <a:r>
                <a:rPr lang="en-GB" sz="1000" dirty="0" smtClean="0">
                  <a:solidFill>
                    <a:schemeClr val="tx1"/>
                  </a:solidFill>
                </a:rPr>
                <a:t>Dynamically Reconfigurable Optical-Wireless Backhaul/</a:t>
              </a:r>
              <a:r>
                <a:rPr lang="en-GB" sz="1000" dirty="0" err="1" smtClean="0">
                  <a:solidFill>
                    <a:schemeClr val="tx1"/>
                  </a:solidFill>
                </a:rPr>
                <a:t>Fronthaul</a:t>
              </a:r>
              <a:r>
                <a:rPr lang="en-GB" sz="1000" dirty="0" smtClean="0">
                  <a:solidFill>
                    <a:schemeClr val="tx1"/>
                  </a:solidFill>
                </a:rPr>
                <a:t> with Cognitive Control Plane for Small Cells and Cloud-RANs</a:t>
              </a:r>
              <a:endParaRPr lang="en-GB" sz="1000" dirty="0">
                <a:solidFill>
                  <a:schemeClr val="tx1"/>
                </a:solidFill>
              </a:endParaRPr>
            </a:p>
          </p:txBody>
        </p:sp>
        <p:sp>
          <p:nvSpPr>
            <p:cNvPr id="35" name="Rounded Rectangle 34"/>
            <p:cNvSpPr/>
            <p:nvPr/>
          </p:nvSpPr>
          <p:spPr>
            <a:xfrm>
              <a:off x="4969181" y="5445224"/>
              <a:ext cx="2736304" cy="50405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err="1" smtClean="0">
                  <a:solidFill>
                    <a:schemeClr val="tx1"/>
                  </a:solidFill>
                </a:rPr>
                <a:t>Crosshaul</a:t>
              </a:r>
              <a:endParaRPr lang="en-GB" sz="1200" b="1" dirty="0" smtClean="0">
                <a:solidFill>
                  <a:schemeClr val="tx1"/>
                </a:solidFill>
              </a:endParaRPr>
            </a:p>
            <a:p>
              <a:pPr algn="ctr"/>
              <a:r>
                <a:rPr lang="en-GB" sz="1000" dirty="0" smtClean="0">
                  <a:solidFill>
                    <a:schemeClr val="tx1"/>
                  </a:solidFill>
                </a:rPr>
                <a:t>The 5G Integrated </a:t>
              </a:r>
              <a:r>
                <a:rPr lang="en-GB" sz="1000" dirty="0" err="1" smtClean="0">
                  <a:solidFill>
                    <a:schemeClr val="tx1"/>
                  </a:solidFill>
                </a:rPr>
                <a:t>fronthaul</a:t>
              </a:r>
              <a:r>
                <a:rPr lang="en-GB" sz="1000" dirty="0" smtClean="0">
                  <a:solidFill>
                    <a:schemeClr val="tx1"/>
                  </a:solidFill>
                </a:rPr>
                <a:t>/backhaul</a:t>
              </a:r>
              <a:endParaRPr lang="en-GB" sz="1000" dirty="0">
                <a:solidFill>
                  <a:schemeClr val="tx1"/>
                </a:solidFill>
              </a:endParaRPr>
            </a:p>
          </p:txBody>
        </p:sp>
        <p:sp>
          <p:nvSpPr>
            <p:cNvPr id="38" name="Rounded Rectangle 37"/>
            <p:cNvSpPr/>
            <p:nvPr/>
          </p:nvSpPr>
          <p:spPr>
            <a:xfrm>
              <a:off x="6982554" y="1569800"/>
              <a:ext cx="288032" cy="14401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endParaRPr>
            </a:p>
          </p:txBody>
        </p:sp>
        <p:sp>
          <p:nvSpPr>
            <p:cNvPr id="41" name="TextBox 40"/>
            <p:cNvSpPr txBox="1"/>
            <p:nvPr/>
          </p:nvSpPr>
          <p:spPr>
            <a:xfrm>
              <a:off x="7270586" y="1495817"/>
              <a:ext cx="1447127" cy="276999"/>
            </a:xfrm>
            <a:prstGeom prst="rect">
              <a:avLst/>
            </a:prstGeom>
            <a:noFill/>
          </p:spPr>
          <p:txBody>
            <a:bodyPr wrap="none" rtlCol="0">
              <a:spAutoFit/>
            </a:bodyPr>
            <a:lstStyle/>
            <a:p>
              <a:r>
                <a:rPr lang="en-GB" sz="1200" dirty="0" err="1" smtClean="0"/>
                <a:t>Fronthaul</a:t>
              </a:r>
              <a:r>
                <a:rPr lang="en-GB" sz="1200" dirty="0" smtClean="0"/>
                <a:t>/Backhaul</a:t>
              </a:r>
              <a:endParaRPr lang="en-GB" sz="1200" dirty="0"/>
            </a:p>
          </p:txBody>
        </p:sp>
      </p:grpSp>
      <p:grpSp>
        <p:nvGrpSpPr>
          <p:cNvPr id="2" name="Group 1"/>
          <p:cNvGrpSpPr/>
          <p:nvPr/>
        </p:nvGrpSpPr>
        <p:grpSpPr>
          <a:xfrm>
            <a:off x="765358" y="1196752"/>
            <a:ext cx="7979678" cy="5040560"/>
            <a:chOff x="1906946" y="1196752"/>
            <a:chExt cx="7979678" cy="5040560"/>
          </a:xfrm>
        </p:grpSpPr>
        <p:sp>
          <p:nvSpPr>
            <p:cNvPr id="18" name="Rounded Rectangle 17"/>
            <p:cNvSpPr/>
            <p:nvPr/>
          </p:nvSpPr>
          <p:spPr>
            <a:xfrm>
              <a:off x="6444208" y="3644266"/>
              <a:ext cx="2016224" cy="648072"/>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smtClean="0">
                  <a:solidFill>
                    <a:schemeClr val="tx1"/>
                  </a:solidFill>
                </a:rPr>
                <a:t>5G-Norma</a:t>
              </a:r>
            </a:p>
            <a:p>
              <a:pPr algn="ctr"/>
              <a:r>
                <a:rPr lang="en-GB" sz="1100" smtClean="0">
                  <a:solidFill>
                    <a:schemeClr val="tx1"/>
                  </a:solidFill>
                </a:rPr>
                <a:t>5G NOvel Radio Multiservice adaptive network Architecture</a:t>
              </a:r>
              <a:endParaRPr lang="en-GB" sz="1100">
                <a:solidFill>
                  <a:schemeClr val="tx1"/>
                </a:solidFill>
              </a:endParaRPr>
            </a:p>
          </p:txBody>
        </p:sp>
        <p:sp>
          <p:nvSpPr>
            <p:cNvPr id="29" name="Rounded Rectangle 28"/>
            <p:cNvSpPr/>
            <p:nvPr/>
          </p:nvSpPr>
          <p:spPr>
            <a:xfrm>
              <a:off x="1906946" y="4005064"/>
              <a:ext cx="2232248" cy="648072"/>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METIS-II</a:t>
              </a:r>
            </a:p>
            <a:p>
              <a:pPr algn="ctr"/>
              <a:r>
                <a:rPr lang="en-GB" sz="1000" dirty="0" smtClean="0">
                  <a:solidFill>
                    <a:schemeClr val="tx1"/>
                  </a:solidFill>
                </a:rPr>
                <a:t>Mobile and wireless communications Enablers for Twenty-twenty (2020) Information Society-II</a:t>
              </a:r>
              <a:endParaRPr lang="en-GB" sz="1000" dirty="0">
                <a:solidFill>
                  <a:schemeClr val="tx1"/>
                </a:solidFill>
              </a:endParaRPr>
            </a:p>
          </p:txBody>
        </p:sp>
        <p:sp>
          <p:nvSpPr>
            <p:cNvPr id="32" name="Rounded Rectangle 31"/>
            <p:cNvSpPr/>
            <p:nvPr/>
          </p:nvSpPr>
          <p:spPr>
            <a:xfrm>
              <a:off x="4079818" y="3645024"/>
              <a:ext cx="2364389" cy="648072"/>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COHERENT</a:t>
              </a:r>
            </a:p>
            <a:p>
              <a:pPr algn="ctr"/>
              <a:r>
                <a:rPr lang="en-GB" sz="1000" dirty="0" smtClean="0">
                  <a:solidFill>
                    <a:schemeClr val="tx1"/>
                  </a:solidFill>
                </a:rPr>
                <a:t>Coordinated control and spectrum management for 5G heterogeneous radio access networks</a:t>
              </a:r>
              <a:endParaRPr lang="en-GB" sz="1000" dirty="0">
                <a:solidFill>
                  <a:schemeClr val="tx1"/>
                </a:solidFill>
              </a:endParaRPr>
            </a:p>
          </p:txBody>
        </p:sp>
        <p:sp>
          <p:nvSpPr>
            <p:cNvPr id="25" name="Rounded Rectangle 24"/>
            <p:cNvSpPr/>
            <p:nvPr/>
          </p:nvSpPr>
          <p:spPr>
            <a:xfrm>
              <a:off x="4067945" y="4293096"/>
              <a:ext cx="2376263" cy="576064"/>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smtClean="0">
                  <a:solidFill>
                    <a:schemeClr val="tx1"/>
                  </a:solidFill>
                </a:rPr>
                <a:t>SPEED-5G</a:t>
              </a:r>
            </a:p>
            <a:p>
              <a:pPr algn="ctr"/>
              <a:r>
                <a:rPr lang="en-GB" sz="1000" smtClean="0">
                  <a:solidFill>
                    <a:schemeClr val="tx1"/>
                  </a:solidFill>
                </a:rPr>
                <a:t>quality of Service Provision and capacity Expansion through Extended-DSA for 5G</a:t>
              </a:r>
              <a:endParaRPr lang="en-GB" sz="1000">
                <a:solidFill>
                  <a:schemeClr val="tx1"/>
                </a:solidFill>
              </a:endParaRPr>
            </a:p>
          </p:txBody>
        </p:sp>
        <p:sp>
          <p:nvSpPr>
            <p:cNvPr id="28" name="Rounded Rectangle 27"/>
            <p:cNvSpPr/>
            <p:nvPr/>
          </p:nvSpPr>
          <p:spPr>
            <a:xfrm>
              <a:off x="1918063" y="5733256"/>
              <a:ext cx="3096344" cy="504056"/>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err="1" smtClean="0">
                  <a:solidFill>
                    <a:schemeClr val="tx1"/>
                  </a:solidFill>
                </a:rPr>
                <a:t>mmMAGIC</a:t>
              </a:r>
              <a:endParaRPr lang="en-GB" sz="1200" b="1" dirty="0" smtClean="0">
                <a:solidFill>
                  <a:schemeClr val="tx1"/>
                </a:solidFill>
              </a:endParaRPr>
            </a:p>
            <a:p>
              <a:pPr algn="ctr"/>
              <a:r>
                <a:rPr lang="en-GB" sz="1000" dirty="0" smtClean="0">
                  <a:solidFill>
                    <a:schemeClr val="tx1"/>
                  </a:solidFill>
                </a:rPr>
                <a:t>Millimetre-Wave Based Mobile Radio Access Network for Fifth Generation Integrated Communications</a:t>
              </a:r>
              <a:endParaRPr lang="en-GB" sz="1000" dirty="0">
                <a:solidFill>
                  <a:schemeClr val="tx1"/>
                </a:solidFill>
              </a:endParaRPr>
            </a:p>
          </p:txBody>
        </p:sp>
        <p:sp>
          <p:nvSpPr>
            <p:cNvPr id="39" name="Rounded Rectangle 38"/>
            <p:cNvSpPr/>
            <p:nvPr/>
          </p:nvSpPr>
          <p:spPr>
            <a:xfrm>
              <a:off x="8124142" y="1279119"/>
              <a:ext cx="288032" cy="144016"/>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endParaRPr>
            </a:p>
          </p:txBody>
        </p:sp>
        <p:sp>
          <p:nvSpPr>
            <p:cNvPr id="40" name="TextBox 39"/>
            <p:cNvSpPr txBox="1"/>
            <p:nvPr/>
          </p:nvSpPr>
          <p:spPr>
            <a:xfrm>
              <a:off x="8404039" y="1196752"/>
              <a:ext cx="1482585" cy="276999"/>
            </a:xfrm>
            <a:prstGeom prst="rect">
              <a:avLst/>
            </a:prstGeom>
            <a:noFill/>
          </p:spPr>
          <p:txBody>
            <a:bodyPr wrap="none" rtlCol="0">
              <a:spAutoFit/>
            </a:bodyPr>
            <a:lstStyle/>
            <a:p>
              <a:r>
                <a:rPr lang="en-GB" sz="1200" dirty="0" smtClean="0"/>
                <a:t>Radio-related cluster</a:t>
              </a:r>
              <a:endParaRPr lang="en-GB" sz="1200" dirty="0"/>
            </a:p>
          </p:txBody>
        </p:sp>
        <p:sp>
          <p:nvSpPr>
            <p:cNvPr id="31" name="Rounded Rectangle 30"/>
            <p:cNvSpPr/>
            <p:nvPr/>
          </p:nvSpPr>
          <p:spPr>
            <a:xfrm>
              <a:off x="1918062" y="4869160"/>
              <a:ext cx="3085985" cy="648072"/>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FANTASTIC-5G</a:t>
              </a:r>
            </a:p>
            <a:p>
              <a:pPr algn="ctr"/>
              <a:r>
                <a:rPr lang="en-GB" sz="1000" dirty="0" smtClean="0">
                  <a:solidFill>
                    <a:schemeClr val="tx1"/>
                  </a:solidFill>
                </a:rPr>
                <a:t>Flexible Air </a:t>
              </a:r>
              <a:r>
                <a:rPr lang="en-GB" sz="1000" dirty="0" err="1" smtClean="0">
                  <a:solidFill>
                    <a:schemeClr val="tx1"/>
                  </a:solidFill>
                </a:rPr>
                <a:t>iNTerfAce</a:t>
              </a:r>
              <a:r>
                <a:rPr lang="en-GB" sz="1000" dirty="0" smtClean="0">
                  <a:solidFill>
                    <a:schemeClr val="tx1"/>
                  </a:solidFill>
                </a:rPr>
                <a:t> for Scalable service delivery </a:t>
              </a:r>
              <a:r>
                <a:rPr lang="en-GB" sz="1000" dirty="0" err="1" smtClean="0">
                  <a:solidFill>
                    <a:schemeClr val="tx1"/>
                  </a:solidFill>
                </a:rPr>
                <a:t>wiThin</a:t>
              </a:r>
              <a:r>
                <a:rPr lang="en-GB" sz="1000" dirty="0" smtClean="0">
                  <a:solidFill>
                    <a:schemeClr val="tx1"/>
                  </a:solidFill>
                </a:rPr>
                <a:t> </a:t>
              </a:r>
              <a:r>
                <a:rPr lang="en-GB" sz="1000" dirty="0" err="1" smtClean="0">
                  <a:solidFill>
                    <a:schemeClr val="tx1"/>
                  </a:solidFill>
                </a:rPr>
                <a:t>wIreless</a:t>
              </a:r>
              <a:r>
                <a:rPr lang="en-GB" sz="1000" dirty="0" smtClean="0">
                  <a:solidFill>
                    <a:schemeClr val="tx1"/>
                  </a:solidFill>
                </a:rPr>
                <a:t> Communication networks of the 5th Generation</a:t>
              </a:r>
              <a:endParaRPr lang="en-GB" sz="1000" dirty="0">
                <a:solidFill>
                  <a:schemeClr val="tx1"/>
                </a:solidFill>
              </a:endParaRPr>
            </a:p>
          </p:txBody>
        </p:sp>
      </p:grpSp>
      <p:grpSp>
        <p:nvGrpSpPr>
          <p:cNvPr id="9" name="Group 8"/>
          <p:cNvGrpSpPr/>
          <p:nvPr/>
        </p:nvGrpSpPr>
        <p:grpSpPr>
          <a:xfrm>
            <a:off x="3696029" y="1783849"/>
            <a:ext cx="5406149" cy="4441588"/>
            <a:chOff x="3696029" y="1783849"/>
            <a:chExt cx="5406149" cy="4441588"/>
          </a:xfrm>
        </p:grpSpPr>
        <p:sp>
          <p:nvSpPr>
            <p:cNvPr id="30" name="Rounded Rectangle 29"/>
            <p:cNvSpPr/>
            <p:nvPr/>
          </p:nvSpPr>
          <p:spPr>
            <a:xfrm>
              <a:off x="3696029" y="5073309"/>
              <a:ext cx="1283512" cy="1152128"/>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Flex5Gware</a:t>
              </a:r>
            </a:p>
            <a:p>
              <a:pPr algn="ctr"/>
              <a:r>
                <a:rPr lang="en-GB" sz="1000" dirty="0" smtClean="0">
                  <a:solidFill>
                    <a:schemeClr val="tx1"/>
                  </a:solidFill>
                </a:rPr>
                <a:t>Flexible and efficient hardware/software platforms for 5G network elements and devices</a:t>
              </a:r>
              <a:endParaRPr lang="en-GB" sz="1000" dirty="0">
                <a:solidFill>
                  <a:schemeClr val="tx1"/>
                </a:solidFill>
              </a:endParaRPr>
            </a:p>
          </p:txBody>
        </p:sp>
        <p:sp>
          <p:nvSpPr>
            <p:cNvPr id="42" name="Rounded Rectangle 41"/>
            <p:cNvSpPr/>
            <p:nvPr/>
          </p:nvSpPr>
          <p:spPr>
            <a:xfrm>
              <a:off x="6982554" y="1856254"/>
              <a:ext cx="288032" cy="1440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endParaRPr>
            </a:p>
          </p:txBody>
        </p:sp>
        <p:sp>
          <p:nvSpPr>
            <p:cNvPr id="46" name="TextBox 45"/>
            <p:cNvSpPr txBox="1"/>
            <p:nvPr/>
          </p:nvSpPr>
          <p:spPr>
            <a:xfrm>
              <a:off x="7270586" y="1783849"/>
              <a:ext cx="1831592" cy="276999"/>
            </a:xfrm>
            <a:prstGeom prst="rect">
              <a:avLst/>
            </a:prstGeom>
            <a:noFill/>
          </p:spPr>
          <p:txBody>
            <a:bodyPr wrap="none" rtlCol="0">
              <a:spAutoFit/>
            </a:bodyPr>
            <a:lstStyle/>
            <a:p>
              <a:r>
                <a:rPr lang="en-GB" sz="1200" dirty="0" smtClean="0"/>
                <a:t>Hardware implementation</a:t>
              </a:r>
              <a:endParaRPr lang="en-GB" sz="1200" dirty="0"/>
            </a:p>
          </p:txBody>
        </p:sp>
      </p:grpSp>
      <p:grpSp>
        <p:nvGrpSpPr>
          <p:cNvPr id="10" name="Group 9"/>
          <p:cNvGrpSpPr/>
          <p:nvPr/>
        </p:nvGrpSpPr>
        <p:grpSpPr>
          <a:xfrm>
            <a:off x="107504" y="1856699"/>
            <a:ext cx="8653875" cy="1500293"/>
            <a:chOff x="107504" y="1856699"/>
            <a:chExt cx="8653875" cy="1500293"/>
          </a:xfrm>
        </p:grpSpPr>
        <p:sp>
          <p:nvSpPr>
            <p:cNvPr id="23" name="Rounded Rectangle 22"/>
            <p:cNvSpPr/>
            <p:nvPr/>
          </p:nvSpPr>
          <p:spPr>
            <a:xfrm>
              <a:off x="2051720" y="2708920"/>
              <a:ext cx="1152128" cy="64807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5GEx</a:t>
              </a:r>
            </a:p>
            <a:p>
              <a:pPr algn="ctr"/>
              <a:r>
                <a:rPr lang="en-GB" sz="1000" dirty="0">
                  <a:solidFill>
                    <a:schemeClr val="bg1"/>
                  </a:solidFill>
                </a:rPr>
                <a:t>5G Exchange</a:t>
              </a:r>
            </a:p>
          </p:txBody>
        </p:sp>
        <p:sp>
          <p:nvSpPr>
            <p:cNvPr id="33" name="Rounded Rectangle 32"/>
            <p:cNvSpPr/>
            <p:nvPr/>
          </p:nvSpPr>
          <p:spPr>
            <a:xfrm>
              <a:off x="107504" y="1856699"/>
              <a:ext cx="2232248" cy="720079"/>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smtClean="0">
                  <a:solidFill>
                    <a:schemeClr val="bg1"/>
                  </a:solidFill>
                </a:rPr>
                <a:t>CogNet</a:t>
              </a:r>
            </a:p>
            <a:p>
              <a:pPr algn="ctr"/>
              <a:r>
                <a:rPr lang="en-GB" sz="1000" smtClean="0">
                  <a:solidFill>
                    <a:schemeClr val="bg1"/>
                  </a:solidFill>
                </a:rPr>
                <a:t>Building an Intelligent System of Insights and Action for 5G Network Management</a:t>
              </a:r>
              <a:endParaRPr lang="en-GB" sz="1000">
                <a:solidFill>
                  <a:schemeClr val="bg1"/>
                </a:solidFill>
              </a:endParaRPr>
            </a:p>
          </p:txBody>
        </p:sp>
        <p:sp>
          <p:nvSpPr>
            <p:cNvPr id="27" name="Rounded Rectangle 26"/>
            <p:cNvSpPr/>
            <p:nvPr/>
          </p:nvSpPr>
          <p:spPr>
            <a:xfrm>
              <a:off x="2267744" y="1856699"/>
              <a:ext cx="2304256" cy="72008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smtClean="0">
                  <a:solidFill>
                    <a:schemeClr val="bg1"/>
                  </a:solidFill>
                </a:rPr>
                <a:t>SELFNET</a:t>
              </a:r>
            </a:p>
            <a:p>
              <a:pPr algn="ctr"/>
              <a:r>
                <a:rPr lang="en-GB" sz="1000" smtClean="0">
                  <a:solidFill>
                    <a:schemeClr val="bg1"/>
                  </a:solidFill>
                </a:rPr>
                <a:t>Framework for SELF-organized network management in virtualized and software defined NETworks</a:t>
              </a:r>
              <a:endParaRPr lang="en-GB" sz="1000">
                <a:solidFill>
                  <a:schemeClr val="bg1"/>
                </a:solidFill>
              </a:endParaRPr>
            </a:p>
          </p:txBody>
        </p:sp>
        <p:sp>
          <p:nvSpPr>
            <p:cNvPr id="44" name="Rounded Rectangle 43"/>
            <p:cNvSpPr/>
            <p:nvPr/>
          </p:nvSpPr>
          <p:spPr>
            <a:xfrm>
              <a:off x="6982554" y="2144286"/>
              <a:ext cx="288032" cy="14401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bg1"/>
                </a:solidFill>
              </a:endParaRPr>
            </a:p>
          </p:txBody>
        </p:sp>
        <p:sp>
          <p:nvSpPr>
            <p:cNvPr id="47" name="TextBox 46"/>
            <p:cNvSpPr txBox="1"/>
            <p:nvPr/>
          </p:nvSpPr>
          <p:spPr>
            <a:xfrm>
              <a:off x="7270586" y="2071881"/>
              <a:ext cx="1490793" cy="276999"/>
            </a:xfrm>
            <a:prstGeom prst="rect">
              <a:avLst/>
            </a:prstGeom>
            <a:noFill/>
          </p:spPr>
          <p:txBody>
            <a:bodyPr wrap="none" rtlCol="0">
              <a:spAutoFit/>
            </a:bodyPr>
            <a:lstStyle/>
            <a:p>
              <a:r>
                <a:rPr lang="en-GB" sz="1200" dirty="0" smtClean="0"/>
                <a:t>Network automation</a:t>
              </a:r>
              <a:endParaRPr lang="en-GB" sz="1200" dirty="0"/>
            </a:p>
          </p:txBody>
        </p:sp>
      </p:grpSp>
      <p:grpSp>
        <p:nvGrpSpPr>
          <p:cNvPr id="11" name="Group 10"/>
          <p:cNvGrpSpPr/>
          <p:nvPr/>
        </p:nvGrpSpPr>
        <p:grpSpPr>
          <a:xfrm>
            <a:off x="827584" y="2304405"/>
            <a:ext cx="7925561" cy="2492747"/>
            <a:chOff x="827584" y="2304405"/>
            <a:chExt cx="7925561" cy="2492747"/>
          </a:xfrm>
        </p:grpSpPr>
        <p:sp>
          <p:nvSpPr>
            <p:cNvPr id="21" name="Rounded Rectangle 20"/>
            <p:cNvSpPr/>
            <p:nvPr/>
          </p:nvSpPr>
          <p:spPr>
            <a:xfrm>
              <a:off x="3203848" y="2720794"/>
              <a:ext cx="2088232" cy="63619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err="1">
                  <a:solidFill>
                    <a:schemeClr val="tx1"/>
                  </a:solidFill>
                </a:rPr>
                <a:t>VirtuWind</a:t>
              </a:r>
              <a:endParaRPr lang="en-GB" sz="1200" b="1" dirty="0">
                <a:solidFill>
                  <a:schemeClr val="tx1"/>
                </a:solidFill>
              </a:endParaRPr>
            </a:p>
            <a:p>
              <a:pPr algn="ctr"/>
              <a:r>
                <a:rPr lang="en-GB" sz="1000" dirty="0">
                  <a:solidFill>
                    <a:schemeClr val="tx1"/>
                  </a:solidFill>
                </a:rPr>
                <a:t>Virtual and programmable industrial network prototype deployed in operational Wind park</a:t>
              </a:r>
            </a:p>
          </p:txBody>
        </p:sp>
        <p:sp>
          <p:nvSpPr>
            <p:cNvPr id="22" name="Rounded Rectangle 21"/>
            <p:cNvSpPr/>
            <p:nvPr/>
          </p:nvSpPr>
          <p:spPr>
            <a:xfrm>
              <a:off x="5185205" y="2780928"/>
              <a:ext cx="1763817" cy="81735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SONATA</a:t>
              </a:r>
            </a:p>
            <a:p>
              <a:pPr algn="ctr"/>
              <a:r>
                <a:rPr lang="en-GB" sz="1000" dirty="0">
                  <a:solidFill>
                    <a:schemeClr val="tx1"/>
                  </a:solidFill>
                </a:rPr>
                <a:t>Service Programming and Orchestration for Virtualized Software Networks</a:t>
              </a:r>
            </a:p>
          </p:txBody>
        </p:sp>
        <p:sp>
          <p:nvSpPr>
            <p:cNvPr id="24" name="Rounded Rectangle 23"/>
            <p:cNvSpPr/>
            <p:nvPr/>
          </p:nvSpPr>
          <p:spPr>
            <a:xfrm>
              <a:off x="827584" y="2708920"/>
              <a:ext cx="1296144" cy="93610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smtClean="0">
                  <a:solidFill>
                    <a:schemeClr val="tx1"/>
                  </a:solidFill>
                </a:rPr>
                <a:t>SUPERFLUIDITY</a:t>
              </a:r>
            </a:p>
            <a:p>
              <a:pPr algn="ctr"/>
              <a:r>
                <a:rPr lang="en-GB" sz="1000" smtClean="0">
                  <a:solidFill>
                    <a:schemeClr val="tx1"/>
                  </a:solidFill>
                </a:rPr>
                <a:t>Superfluidity: a super-fluid, cloud-native, converged edge system</a:t>
              </a:r>
              <a:endParaRPr lang="en-GB" sz="1000">
                <a:solidFill>
                  <a:schemeClr val="tx1"/>
                </a:solidFill>
              </a:endParaRPr>
            </a:p>
          </p:txBody>
        </p:sp>
        <p:sp>
          <p:nvSpPr>
            <p:cNvPr id="26" name="Rounded Rectangle 25"/>
            <p:cNvSpPr/>
            <p:nvPr/>
          </p:nvSpPr>
          <p:spPr>
            <a:xfrm>
              <a:off x="5520737" y="4293096"/>
              <a:ext cx="1944216" cy="50405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SESAME</a:t>
              </a:r>
            </a:p>
            <a:p>
              <a:pPr algn="ctr"/>
              <a:r>
                <a:rPr lang="en-GB" sz="1000" dirty="0" smtClean="0">
                  <a:solidFill>
                    <a:schemeClr val="tx1"/>
                  </a:solidFill>
                </a:rPr>
                <a:t>Small </a:t>
              </a:r>
              <a:r>
                <a:rPr lang="en-GB" sz="1000" dirty="0" err="1" smtClean="0">
                  <a:solidFill>
                    <a:schemeClr val="tx1"/>
                  </a:solidFill>
                </a:rPr>
                <a:t>cEllS</a:t>
              </a:r>
              <a:r>
                <a:rPr lang="en-GB" sz="1000" dirty="0" smtClean="0">
                  <a:solidFill>
                    <a:schemeClr val="tx1"/>
                  </a:solidFill>
                </a:rPr>
                <a:t> </a:t>
              </a:r>
              <a:r>
                <a:rPr lang="en-GB" sz="1000" dirty="0" err="1" smtClean="0">
                  <a:solidFill>
                    <a:schemeClr val="tx1"/>
                  </a:solidFill>
                </a:rPr>
                <a:t>coordinAtion</a:t>
              </a:r>
              <a:r>
                <a:rPr lang="en-GB" sz="1000" dirty="0" smtClean="0">
                  <a:solidFill>
                    <a:schemeClr val="tx1"/>
                  </a:solidFill>
                </a:rPr>
                <a:t> for Multi-tenancy and Edge services</a:t>
              </a:r>
              <a:endParaRPr lang="en-GB" sz="1000" dirty="0">
                <a:solidFill>
                  <a:schemeClr val="tx1"/>
                </a:solidFill>
              </a:endParaRPr>
            </a:p>
          </p:txBody>
        </p:sp>
        <p:sp>
          <p:nvSpPr>
            <p:cNvPr id="43" name="Rounded Rectangle 42"/>
            <p:cNvSpPr/>
            <p:nvPr/>
          </p:nvSpPr>
          <p:spPr>
            <a:xfrm>
              <a:off x="6982554" y="2410703"/>
              <a:ext cx="288032" cy="14401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endParaRPr>
            </a:p>
          </p:txBody>
        </p:sp>
        <p:sp>
          <p:nvSpPr>
            <p:cNvPr id="3" name="TextBox 2"/>
            <p:cNvSpPr txBox="1"/>
            <p:nvPr/>
          </p:nvSpPr>
          <p:spPr>
            <a:xfrm>
              <a:off x="7284153" y="2304405"/>
              <a:ext cx="1468992" cy="374461"/>
            </a:xfrm>
            <a:prstGeom prst="rect">
              <a:avLst/>
            </a:prstGeom>
            <a:noFill/>
          </p:spPr>
          <p:txBody>
            <a:bodyPr wrap="none" rtlCol="0">
              <a:spAutoFit/>
            </a:bodyPr>
            <a:lstStyle/>
            <a:p>
              <a:pPr>
                <a:lnSpc>
                  <a:spcPts val="1100"/>
                </a:lnSpc>
              </a:pPr>
              <a:r>
                <a:rPr lang="en-GB" sz="1200" dirty="0"/>
                <a:t>SDN, NFV, Cloud </a:t>
              </a:r>
              <a:r>
                <a:rPr lang="en-GB" sz="1200" dirty="0" smtClean="0"/>
                <a:t>and</a:t>
              </a:r>
            </a:p>
            <a:p>
              <a:pPr>
                <a:lnSpc>
                  <a:spcPts val="1100"/>
                </a:lnSpc>
              </a:pPr>
              <a:r>
                <a:rPr lang="en-GB" sz="1200" dirty="0" smtClean="0"/>
                <a:t>Virtualisation</a:t>
              </a:r>
              <a:endParaRPr lang="en-GB" sz="1200" dirty="0"/>
            </a:p>
          </p:txBody>
        </p:sp>
      </p:grpSp>
      <p:grpSp>
        <p:nvGrpSpPr>
          <p:cNvPr id="12" name="Group 11"/>
          <p:cNvGrpSpPr/>
          <p:nvPr/>
        </p:nvGrpSpPr>
        <p:grpSpPr>
          <a:xfrm>
            <a:off x="2460018" y="1340768"/>
            <a:ext cx="5496974" cy="1584176"/>
            <a:chOff x="2460018" y="1340768"/>
            <a:chExt cx="5496974" cy="1584176"/>
          </a:xfrm>
        </p:grpSpPr>
        <p:sp>
          <p:nvSpPr>
            <p:cNvPr id="34" name="Rounded Rectangle 33"/>
            <p:cNvSpPr/>
            <p:nvPr/>
          </p:nvSpPr>
          <p:spPr>
            <a:xfrm>
              <a:off x="4572000" y="1856699"/>
              <a:ext cx="2232248" cy="720080"/>
            </a:xfrm>
            <a:prstGeom prst="round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CHARISMA</a:t>
              </a:r>
            </a:p>
            <a:p>
              <a:pPr algn="ctr"/>
              <a:r>
                <a:rPr lang="en-GB" sz="1000" dirty="0" smtClean="0">
                  <a:solidFill>
                    <a:schemeClr val="tx1"/>
                  </a:solidFill>
                </a:rPr>
                <a:t>Converged Heterogeneous Advanced 5G Cloud-RAN Architecture for Intelligent and Secure Media Access</a:t>
              </a:r>
              <a:endParaRPr lang="en-GB" sz="1000" dirty="0">
                <a:solidFill>
                  <a:schemeClr val="tx1"/>
                </a:solidFill>
              </a:endParaRPr>
            </a:p>
          </p:txBody>
        </p:sp>
        <p:sp>
          <p:nvSpPr>
            <p:cNvPr id="37" name="Rounded Rectangle 36"/>
            <p:cNvSpPr/>
            <p:nvPr/>
          </p:nvSpPr>
          <p:spPr>
            <a:xfrm>
              <a:off x="2460018" y="1340768"/>
              <a:ext cx="1944216" cy="504056"/>
            </a:xfrm>
            <a:prstGeom prst="round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5G Ensure</a:t>
              </a:r>
            </a:p>
            <a:p>
              <a:pPr algn="ctr"/>
              <a:r>
                <a:rPr lang="en-GB" sz="1000" dirty="0" smtClean="0">
                  <a:solidFill>
                    <a:schemeClr val="tx1"/>
                  </a:solidFill>
                </a:rPr>
                <a:t>Security</a:t>
              </a:r>
            </a:p>
            <a:p>
              <a:pPr algn="ctr"/>
              <a:r>
                <a:rPr lang="en-GB" sz="1000" dirty="0" smtClean="0">
                  <a:solidFill>
                    <a:schemeClr val="tx1"/>
                  </a:solidFill>
                </a:rPr>
                <a:t> (Will be added later)</a:t>
              </a:r>
              <a:endParaRPr lang="en-GB" sz="1000" dirty="0">
                <a:solidFill>
                  <a:schemeClr val="tx1"/>
                </a:solidFill>
              </a:endParaRPr>
            </a:p>
          </p:txBody>
        </p:sp>
        <p:sp>
          <p:nvSpPr>
            <p:cNvPr id="45" name="Rounded Rectangle 44"/>
            <p:cNvSpPr/>
            <p:nvPr/>
          </p:nvSpPr>
          <p:spPr>
            <a:xfrm>
              <a:off x="6982554" y="2708920"/>
              <a:ext cx="288032" cy="144016"/>
            </a:xfrm>
            <a:prstGeom prst="round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endParaRPr>
            </a:p>
          </p:txBody>
        </p:sp>
        <p:sp>
          <p:nvSpPr>
            <p:cNvPr id="48" name="TextBox 47"/>
            <p:cNvSpPr txBox="1"/>
            <p:nvPr/>
          </p:nvSpPr>
          <p:spPr>
            <a:xfrm>
              <a:off x="7270586" y="2647945"/>
              <a:ext cx="686406" cy="276999"/>
            </a:xfrm>
            <a:prstGeom prst="rect">
              <a:avLst/>
            </a:prstGeom>
            <a:noFill/>
          </p:spPr>
          <p:txBody>
            <a:bodyPr wrap="none" rtlCol="0">
              <a:spAutoFit/>
            </a:bodyPr>
            <a:lstStyle/>
            <a:p>
              <a:r>
                <a:rPr lang="en-GB" sz="1200" dirty="0" smtClean="0"/>
                <a:t>Security</a:t>
              </a:r>
              <a:endParaRPr lang="en-GB" sz="1200" dirty="0"/>
            </a:p>
          </p:txBody>
        </p:sp>
      </p:grpSp>
    </p:spTree>
    <p:extLst>
      <p:ext uri="{BB962C8B-B14F-4D97-AF65-F5344CB8AC3E}">
        <p14:creationId xmlns:p14="http://schemas.microsoft.com/office/powerpoint/2010/main" val="29508901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ircle(in)">
                                      <p:cBhvr>
                                        <p:cTn id="29" dur="2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heme/theme1.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12937</TotalTime>
  <Words>1925</Words>
  <Application>Microsoft Office PowerPoint</Application>
  <PresentationFormat>On-screen Show (4:3)</PresentationFormat>
  <Paragraphs>343</Paragraphs>
  <Slides>17</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Courier New</vt:lpstr>
      <vt:lpstr>Wingdings</vt:lpstr>
      <vt:lpstr>ヒラギノ角ゴ Pro W3</vt:lpstr>
      <vt:lpstr>1_Conception personnalisée</vt:lpstr>
      <vt:lpstr>Thème Office</vt:lpstr>
      <vt:lpstr>PowerPoint Presentation</vt:lpstr>
      <vt:lpstr>PowerPoint Presentation</vt:lpstr>
      <vt:lpstr>5G PPP in Horizon 2020 of the EU</vt:lpstr>
      <vt:lpstr>PowerPoint Presentation</vt:lpstr>
      <vt:lpstr>Governance model – Basic approach  Project Implementation </vt:lpstr>
      <vt:lpstr>5G PPP Vision and Requirements 5G new service capabilities</vt:lpstr>
      <vt:lpstr>5G PPP Vision and Requirements   5G will have disruptive capabilities</vt:lpstr>
      <vt:lpstr>International activities on 5G getting momentum</vt:lpstr>
      <vt:lpstr>PowerPoint Presentation</vt:lpstr>
      <vt:lpstr>Vertical sectors</vt:lpstr>
      <vt:lpstr>Vertical sectors Main technical requirements</vt:lpstr>
      <vt:lpstr>Horizon 2020 5G PPP Call 2 objectives 154 million € Funding including joint calls</vt:lpstr>
      <vt:lpstr>5G PPP Vision and Requirements  5G roadmap</vt:lpstr>
      <vt:lpstr>3GPP tentative time plan on 5G standardisation</vt:lpstr>
      <vt:lpstr>PowerPoint Presentation</vt:lpstr>
      <vt:lpstr>Networking opportunities</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interinnov</dc:creator>
  <cp:lastModifiedBy>Mohr, Werner (Nokia - DE/Munich)</cp:lastModifiedBy>
  <cp:revision>159</cp:revision>
  <dcterms:created xsi:type="dcterms:W3CDTF">2014-06-02T09:56:34Z</dcterms:created>
  <dcterms:modified xsi:type="dcterms:W3CDTF">2016-01-20T17:52:58Z</dcterms:modified>
</cp:coreProperties>
</file>