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0" r:id="rId2"/>
    <p:sldMasterId id="2147483841" r:id="rId3"/>
    <p:sldMasterId id="2147483869" r:id="rId4"/>
    <p:sldMasterId id="2147483879" r:id="rId5"/>
  </p:sldMasterIdLst>
  <p:notesMasterIdLst>
    <p:notesMasterId r:id="rId13"/>
  </p:notesMasterIdLst>
  <p:handoutMasterIdLst>
    <p:handoutMasterId r:id="rId14"/>
  </p:handoutMasterIdLst>
  <p:sldIdLst>
    <p:sldId id="285" r:id="rId6"/>
    <p:sldId id="12503" r:id="rId7"/>
    <p:sldId id="12504" r:id="rId8"/>
    <p:sldId id="361" r:id="rId9"/>
    <p:sldId id="12505" r:id="rId10"/>
    <p:sldId id="12498" r:id="rId11"/>
    <p:sldId id="124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31C324-2079-11C9-F226-B544BB9BFC82}" name="MAZZONE Chiara (CNECT-EXT)" initials="MC(E" userId="S::Chiara.MAZZONE@ext.ec.europa.eu::700e0238-0e74-4534-8910-1b968c770a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EA2"/>
    <a:srgbClr val="02448C"/>
    <a:srgbClr val="A4C2E4"/>
    <a:srgbClr val="86AAF2"/>
    <a:srgbClr val="00C5C0"/>
    <a:srgbClr val="F8E18C"/>
    <a:srgbClr val="DCDBF1"/>
    <a:srgbClr val="08B7C4"/>
    <a:srgbClr val="4B1FAD"/>
    <a:srgbClr val="A89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7" autoAdjust="0"/>
    <p:restoredTop sz="88338" autoAdjust="0"/>
  </p:normalViewPr>
  <p:slideViewPr>
    <p:cSldViewPr snapToGrid="0">
      <p:cViewPr varScale="1">
        <p:scale>
          <a:sx n="102" d="100"/>
          <a:sy n="102" d="100"/>
        </p:scale>
        <p:origin x="936" y="96"/>
      </p:cViewPr>
      <p:guideLst>
        <p:guide orient="horz" pos="2092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7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26398-1C20-4B8B-896B-E56FED6EEE7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40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26398-1C20-4B8B-896B-E56FED6EEE7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00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8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26398-1C20-4B8B-896B-E56FED6EEE7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4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26398-1C20-4B8B-896B-E56FED6EEE7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76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528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2342451" y="1628801"/>
            <a:ext cx="4320480" cy="4497363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Item 1</a:t>
            </a:r>
          </a:p>
          <a:p>
            <a:pPr lvl="0"/>
            <a:r>
              <a:rPr lang="fr-FR" dirty="0" err="1"/>
              <a:t>Etc</a:t>
            </a:r>
            <a:endParaRPr lang="fr-FR" dirty="0"/>
          </a:p>
          <a:p>
            <a:pPr lvl="1"/>
            <a:r>
              <a:rPr lang="fr-FR" dirty="0"/>
              <a:t>Item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lvl="2"/>
            <a:r>
              <a:rPr lang="fr-FR" dirty="0"/>
              <a:t>Item 3</a:t>
            </a:r>
          </a:p>
          <a:p>
            <a:pPr lvl="2"/>
            <a:r>
              <a:rPr lang="fr-FR" dirty="0" err="1"/>
              <a:t>Etc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867631" y="1628801"/>
            <a:ext cx="3854219" cy="4497363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Item 1</a:t>
            </a:r>
          </a:p>
          <a:p>
            <a:pPr lvl="0"/>
            <a:r>
              <a:rPr lang="fr-FR" dirty="0" err="1"/>
              <a:t>Etc</a:t>
            </a:r>
            <a:endParaRPr lang="fr-FR" dirty="0"/>
          </a:p>
          <a:p>
            <a:pPr lvl="1"/>
            <a:r>
              <a:rPr lang="fr-FR" dirty="0"/>
              <a:t>Item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lvl="2"/>
            <a:r>
              <a:rPr lang="fr-FR" dirty="0"/>
              <a:t>Item 3</a:t>
            </a:r>
          </a:p>
          <a:p>
            <a:pPr lvl="2"/>
            <a:r>
              <a:rPr lang="fr-FR" dirty="0" err="1"/>
              <a:t>Etc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691643" y="332656"/>
            <a:ext cx="7680853" cy="5040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pic>
        <p:nvPicPr>
          <p:cNvPr id="8" name="Picture 7" descr="A picture containing text, clipart&#10;&#10;Description automatically generated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242359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1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5F53-DCC0-4B1D-B235-7C57EDE13339}" type="datetime1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6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02832-0BB7-AE4E-8AA5-41BD2D12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2FD442-81E0-C746-941B-71C216E8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07CD2-D19E-1844-9501-AEAC1E8B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A7E8D7-F332-7844-AEEE-152D31E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62B61-90E2-D043-937E-203B694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06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6A1A-FBB9-4D49-974B-3B526700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36385-DF1B-D943-ABE6-1AD56C79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ABB12-42A5-0B46-A742-4DA88074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B25DD-8B77-1040-B866-28A3D115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C5FEB2-3FBE-0843-A09B-40E790B9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456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B8795-CA45-B74D-BD76-5CE341E5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36BE3-D3A4-4B4D-AC07-1AB13CB7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FBCA3-EBE3-4341-95E5-3985AA8B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758CE-42C9-D746-ADBF-920CAF83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DD77E-241F-A746-833F-2096D3BC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8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23156-CF30-C54D-9BFD-708CC8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0038D-ECA0-C74D-9632-7BE14D07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EAED47-85CF-314C-94A8-C72552E2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5E6FFC-12F8-4F41-BB0A-90F1C95B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61D73-ABD7-8842-BB75-AA30AF84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CA21A-2862-D24B-B1D4-A42864A1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803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F55FA-4011-BC42-946A-5EEDBD5F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2C5AD-3841-1F47-8244-DD0FFB9B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E8DAE4-346E-4248-9176-0E9A150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5207C-F787-1B4E-9762-CAA251EC1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65D56-1E0E-C642-A141-A6A3A3EA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A60C02-0B81-0B40-AC2F-13356847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18E2F0-94CB-BF48-BD9F-ACDB1B32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2B79B4-1180-044D-8439-812AE62E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081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E0EFD-9A6E-914D-81C9-7CB3385A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63D14C-17A1-6C47-80CE-F522C22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A262C2-DAD8-D344-A9A5-85B83291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AD9B4B-B95B-F04D-9FF6-CFA64F7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5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AEADD1-AD2D-AC43-AE5B-D9E00C2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AD206A-A12C-574A-9345-1829E2E9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930A0-8287-B141-A054-7B5A6BA2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06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49575-7985-A546-AC8E-ABE71FEA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56B82-0422-EB43-ACCD-CD6745E1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1D3D8-2C7C-4945-8142-635EA7B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D59804-DFEB-BF4E-AF57-C5D08563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C1A68-86DC-E843-BEAD-AB353C4B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855A4-79D0-0546-964A-5A5A219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518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9AB7-9B6A-DD46-86D8-CC33C88E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B320D1-E33C-2740-B9F3-897E03AA2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CB7B30-283B-074E-B632-7C10F02E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F39FF1-3B96-8E48-82FE-86D5A3A8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91E5F-9078-1E4C-BEF7-AE96AB03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099F27-76CC-E545-BAB0-12B72F04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741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68A1E-E17E-BC4B-9037-F220ED81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18A57-3429-E541-B550-A10D92D9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C2C43-17DC-6040-8EC5-58ADC0CB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6DB99-CBA3-2342-B874-A192FFAB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8FC88-A395-E740-BF51-DCDD906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75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7299B1-9AC2-7546-AFB0-5FD047CD6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A05BA2-68D7-884A-8B33-6A3FECC4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C67F7-1F1D-7544-AA9F-F419B50A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0490A-48CA-E340-970A-9FF30BFC29F3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E777A-9DEB-7340-A017-087FAF50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87D10-4990-8244-88A2-7D09AA89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7FFCA-B0B0-E044-B78C-454F9E0F6E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378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07368" y="1484785"/>
            <a:ext cx="11390571" cy="48965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1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0"/>
            <a:r>
              <a:rPr lang="fr-FR" dirty="0" err="1"/>
              <a:t>Etc</a:t>
            </a:r>
            <a:endParaRPr lang="fr-FR" dirty="0"/>
          </a:p>
          <a:p>
            <a:pPr lvl="1"/>
            <a:r>
              <a:rPr lang="fr-FR" dirty="0"/>
              <a:t>Item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lvl="2"/>
            <a:r>
              <a:rPr lang="fr-FR" dirty="0"/>
              <a:t>Item 3</a:t>
            </a:r>
          </a:p>
          <a:p>
            <a:pPr lvl="2"/>
            <a:r>
              <a:rPr lang="fr-FR" dirty="0" err="1"/>
              <a:t>Etc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5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5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70150" y="1628801"/>
            <a:ext cx="5337817" cy="44973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1800" b="1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Item 1</a:t>
            </a:r>
          </a:p>
          <a:p>
            <a:pPr lvl="0"/>
            <a:r>
              <a:rPr lang="fr-FR" dirty="0" err="1"/>
              <a:t>Etc</a:t>
            </a:r>
            <a:endParaRPr lang="fr-FR" dirty="0"/>
          </a:p>
          <a:p>
            <a:pPr lvl="1"/>
            <a:r>
              <a:rPr lang="fr-FR" dirty="0"/>
              <a:t>Item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lvl="2"/>
            <a:r>
              <a:rPr lang="fr-FR" dirty="0"/>
              <a:t>Item 3</a:t>
            </a:r>
          </a:p>
          <a:p>
            <a:pPr lvl="2"/>
            <a:r>
              <a:rPr lang="fr-FR" dirty="0" err="1"/>
              <a:t>Etc</a:t>
            </a:r>
            <a:endParaRPr lang="fr-FR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209BA71-4A0A-AB68-1F1B-FB1992EA83E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40016" y="1643346"/>
            <a:ext cx="5337817" cy="44973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1800" b="1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Item 1</a:t>
            </a:r>
          </a:p>
          <a:p>
            <a:pPr lvl="0"/>
            <a:r>
              <a:rPr lang="fr-FR" dirty="0" err="1"/>
              <a:t>Etc</a:t>
            </a:r>
            <a:endParaRPr lang="fr-FR" dirty="0"/>
          </a:p>
          <a:p>
            <a:pPr lvl="1"/>
            <a:r>
              <a:rPr lang="fr-FR" dirty="0"/>
              <a:t>Item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lvl="2"/>
            <a:r>
              <a:rPr lang="fr-FR" dirty="0"/>
              <a:t>Item 3</a:t>
            </a:r>
          </a:p>
          <a:p>
            <a:pPr lvl="2"/>
            <a:r>
              <a:rPr lang="fr-FR" dirty="0" err="1"/>
              <a:t>Etc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1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4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51384" y="404665"/>
            <a:ext cx="10802416" cy="720080"/>
          </a:xfrm>
          <a:prstGeom prst="rect">
            <a:avLst/>
          </a:prstGeom>
        </p:spPr>
        <p:txBody>
          <a:bodyPr anchor="ctr"/>
          <a:lstStyle>
            <a:lvl1pPr algn="l">
              <a:defRPr sz="3200" b="1" i="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etc.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A939B-DE0E-44E5-A9F5-5A4F61DADB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2492896"/>
            <a:ext cx="10802416" cy="3384376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06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4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919536" y="332656"/>
            <a:ext cx="9878402" cy="5040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 algn="l">
              <a:defRPr sz="3200" b="1" i="0">
                <a:solidFill>
                  <a:srgbClr val="002060"/>
                </a:solidFill>
                <a:latin typeface="Comfortaa" pitchFamily="2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51384" y="1484785"/>
            <a:ext cx="11246555" cy="51845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rgbClr val="002060"/>
                </a:solidFill>
                <a:latin typeface="Comfortaa Medium" pitchFamily="2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rgbClr val="002060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3"/>
                </a:solidFill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0"/>
            <a:r>
              <a:rPr lang="fr-FR" dirty="0" err="1"/>
              <a:t>Etc</a:t>
            </a:r>
            <a:endParaRPr lang="fr-FR" dirty="0"/>
          </a:p>
          <a:p>
            <a:pPr lvl="1"/>
            <a:r>
              <a:rPr lang="fr-FR" dirty="0"/>
              <a:t>Item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lvl="2"/>
            <a:r>
              <a:rPr lang="fr-FR" dirty="0"/>
              <a:t>Item 3</a:t>
            </a:r>
          </a:p>
          <a:p>
            <a:pPr lvl="2"/>
            <a:r>
              <a:rPr lang="fr-FR" dirty="0" err="1"/>
              <a:t>Etc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6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7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 userDrawn="1"/>
        </p:nvSpPr>
        <p:spPr>
          <a:xfrm>
            <a:off x="1583500" y="19238"/>
            <a:ext cx="10363200" cy="10334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2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4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09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1000">
              <a:schemeClr val="bg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 userDrawn="1"/>
        </p:nvSpPr>
        <p:spPr>
          <a:xfrm>
            <a:off x="1583500" y="19238"/>
            <a:ext cx="10363200" cy="10334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F43560-D4C4-2A64-FA80-083149946111}"/>
              </a:ext>
            </a:extLst>
          </p:cNvPr>
          <p:cNvSpPr/>
          <p:nvPr userDrawn="1"/>
        </p:nvSpPr>
        <p:spPr>
          <a:xfrm>
            <a:off x="0" y="19238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CBC99-B75C-EFA6-F523-AECCAE4C93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1262" y="260648"/>
            <a:ext cx="1674236" cy="488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37A8BE-A0C4-90FF-39C5-2DFF7B46B0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1344" y="6381328"/>
            <a:ext cx="488950" cy="31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A2A65-CE2C-FB6A-DCA3-DCDE5398D9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21206" y="6394028"/>
            <a:ext cx="6794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2"/>
            </a:gs>
            <a:gs pos="51000">
              <a:schemeClr val="bg1"/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76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4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55124" y="588896"/>
            <a:ext cx="12095019" cy="1525888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000" dirty="0" smtClean="0"/>
              <a:t>From 5G-PPP to </a:t>
            </a:r>
            <a:br>
              <a:rPr lang="en-US" sz="4000" dirty="0" smtClean="0"/>
            </a:br>
            <a:r>
              <a:rPr lang="en-US" sz="4000" dirty="0" smtClean="0"/>
              <a:t>Smart Networks and Services JU</a:t>
            </a:r>
            <a:r>
              <a:rPr lang="en-US" sz="4800" dirty="0"/>
              <a:t/>
            </a:r>
            <a:br>
              <a:rPr lang="en-US" sz="4800" dirty="0"/>
            </a:br>
            <a:endParaRPr lang="en-IE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00648" y="4361256"/>
            <a:ext cx="8637267" cy="1655762"/>
          </a:xfrm>
        </p:spPr>
        <p:txBody>
          <a:bodyPr/>
          <a:lstStyle/>
          <a:p>
            <a:pPr algn="r">
              <a:buClr>
                <a:srgbClr val="034EA2"/>
              </a:buClr>
            </a:pPr>
            <a:endParaRPr lang="en-GB" sz="2000" i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Clr>
                <a:srgbClr val="034EA2"/>
              </a:buClr>
            </a:pPr>
            <a:r>
              <a:rPr lang="en-GB" sz="2000" i="1" dirty="0">
                <a:solidFill>
                  <a:srgbClr val="FFFFFF"/>
                </a:solidFill>
              </a:rPr>
              <a:t>Peter Stuckmann</a:t>
            </a:r>
          </a:p>
          <a:p>
            <a:pPr>
              <a:spcAft>
                <a:spcPts val="600"/>
              </a:spcAft>
              <a:buClr>
                <a:srgbClr val="034EA2"/>
              </a:buClr>
            </a:pPr>
            <a:r>
              <a:rPr lang="en-GB" sz="2000" i="1" dirty="0">
                <a:solidFill>
                  <a:srgbClr val="FFFFFF"/>
                </a:solidFill>
              </a:rPr>
              <a:t>Head of Unit, Future Connectivity Systems, </a:t>
            </a:r>
            <a:r>
              <a:rPr lang="en-IE" sz="2000" i="1" dirty="0">
                <a:solidFill>
                  <a:srgbClr val="FFFFFF"/>
                </a:solidFill>
              </a:rPr>
              <a:t>DG CONNECT</a:t>
            </a:r>
          </a:p>
          <a:p>
            <a:pPr>
              <a:spcAft>
                <a:spcPts val="600"/>
              </a:spcAft>
              <a:buClr>
                <a:srgbClr val="034EA2"/>
              </a:buClr>
            </a:pPr>
            <a:r>
              <a:rPr lang="en-IE" sz="2000" i="1" dirty="0">
                <a:solidFill>
                  <a:srgbClr val="FFFFFF"/>
                </a:solidFill>
              </a:rPr>
              <a:t>Interim Executive Director, Smart Networks and Services Joint Undertaking</a:t>
            </a:r>
          </a:p>
          <a:p>
            <a:pPr algn="r">
              <a:buClr>
                <a:srgbClr val="034EA2"/>
              </a:buClr>
            </a:pPr>
            <a:endParaRPr lang="en-IE" sz="2000" i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453" y="2538716"/>
            <a:ext cx="8142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Passing the Torch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event</a:t>
            </a:r>
            <a:endParaRPr lang="en-IE" sz="2400" dirty="0">
              <a:solidFill>
                <a:schemeClr val="bg1"/>
              </a:solidFill>
              <a:latin typeface="+mj-lt"/>
            </a:endParaRPr>
          </a:p>
          <a:p>
            <a:endParaRPr lang="en-IE" sz="2400" dirty="0">
              <a:solidFill>
                <a:schemeClr val="bg1"/>
              </a:solidFill>
              <a:latin typeface="+mj-lt"/>
            </a:endParaRPr>
          </a:p>
          <a:p>
            <a:r>
              <a:rPr lang="en-IE" sz="2400" dirty="0">
                <a:solidFill>
                  <a:schemeClr val="bg1"/>
                </a:solidFill>
                <a:latin typeface="+mj-lt"/>
              </a:rPr>
              <a:t>25 May 2023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85" y="5934075"/>
            <a:ext cx="1488027" cy="7015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781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6">
            <a:extLst>
              <a:ext uri="{FF2B5EF4-FFF2-40B4-BE49-F238E27FC236}">
                <a16:creationId xmlns:a16="http://schemas.microsoft.com/office/drawing/2014/main" id="{B75F2CD1-DC02-BD46-B6D9-6ED70A88A624}"/>
              </a:ext>
            </a:extLst>
          </p:cNvPr>
          <p:cNvSpPr txBox="1">
            <a:spLocks/>
          </p:cNvSpPr>
          <p:nvPr/>
        </p:nvSpPr>
        <p:spPr>
          <a:xfrm>
            <a:off x="2320046" y="165795"/>
            <a:ext cx="9633393" cy="522731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D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5G Research – The 5G PPP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D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598BD7E-CB59-C4CE-2510-9D11EA33F086}"/>
              </a:ext>
            </a:extLst>
          </p:cNvPr>
          <p:cNvSpPr/>
          <p:nvPr/>
        </p:nvSpPr>
        <p:spPr>
          <a:xfrm>
            <a:off x="562934" y="3570197"/>
            <a:ext cx="11322967" cy="2188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srgbClr val="FD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FEAA07-9104-41EE-9243-AC3DC101C897}"/>
              </a:ext>
            </a:extLst>
          </p:cNvPr>
          <p:cNvSpPr/>
          <p:nvPr/>
        </p:nvSpPr>
        <p:spPr>
          <a:xfrm>
            <a:off x="483087" y="1124744"/>
            <a:ext cx="3538842" cy="2376264"/>
          </a:xfrm>
          <a:prstGeom prst="roundRect">
            <a:avLst/>
          </a:prstGeom>
          <a:solidFill>
            <a:srgbClr val="7BB9E2"/>
          </a:solidFill>
          <a:ln w="15875">
            <a:noFill/>
          </a:ln>
          <a:effectLst>
            <a:outerShdw blurRad="126479" dist="31259" dir="2620784" sx="99754" sy="99754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srgbClr val="FD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5C7194C-39CE-1792-9EE1-1A0E8DC129B0}"/>
              </a:ext>
            </a:extLst>
          </p:cNvPr>
          <p:cNvSpPr/>
          <p:nvPr/>
        </p:nvSpPr>
        <p:spPr>
          <a:xfrm>
            <a:off x="4277545" y="1124744"/>
            <a:ext cx="3538842" cy="2376264"/>
          </a:xfrm>
          <a:prstGeom prst="roundRect">
            <a:avLst/>
          </a:prstGeom>
          <a:solidFill>
            <a:srgbClr val="FBC57E"/>
          </a:solidFill>
          <a:ln w="15875">
            <a:noFill/>
          </a:ln>
          <a:effectLst>
            <a:outerShdw blurRad="126479" dist="31259" dir="2620784" sx="99754" sy="99754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srgbClr val="FD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EA5BF4-7BB2-F98D-B5E0-D29E5B9F1DF6}"/>
              </a:ext>
            </a:extLst>
          </p:cNvPr>
          <p:cNvSpPr txBox="1"/>
          <p:nvPr/>
        </p:nvSpPr>
        <p:spPr>
          <a:xfrm>
            <a:off x="562934" y="3781248"/>
            <a:ext cx="63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9E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kumimoji="0" lang="en-NL" sz="1400" b="0" i="0" u="none" strike="noStrike" kern="1200" cap="none" spc="0" normalizeH="0" baseline="0" noProof="0" dirty="0">
              <a:ln>
                <a:noFill/>
              </a:ln>
              <a:solidFill>
                <a:srgbClr val="D5DCD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F9EE61-BE83-D3FF-2FFD-45B3C9FB3365}"/>
              </a:ext>
            </a:extLst>
          </p:cNvPr>
          <p:cNvSpPr txBox="1"/>
          <p:nvPr/>
        </p:nvSpPr>
        <p:spPr>
          <a:xfrm>
            <a:off x="2670172" y="3781248"/>
            <a:ext cx="63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9E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kumimoji="0" lang="en-NL" sz="1400" b="0" i="0" u="none" strike="noStrike" kern="1200" cap="none" spc="0" normalizeH="0" baseline="0" noProof="0" dirty="0">
              <a:ln>
                <a:noFill/>
              </a:ln>
              <a:solidFill>
                <a:srgbClr val="D5DCD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8B836C-B4D8-01D5-C1FE-881F0F1890DE}"/>
              </a:ext>
            </a:extLst>
          </p:cNvPr>
          <p:cNvSpPr txBox="1"/>
          <p:nvPr/>
        </p:nvSpPr>
        <p:spPr>
          <a:xfrm>
            <a:off x="4777410" y="3781248"/>
            <a:ext cx="63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9E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kumimoji="0" lang="en-NL" sz="1400" b="0" i="0" u="none" strike="noStrike" kern="1200" cap="none" spc="0" normalizeH="0" baseline="0" noProof="0" dirty="0">
              <a:ln>
                <a:noFill/>
              </a:ln>
              <a:solidFill>
                <a:srgbClr val="D5DCD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D9A672-94D8-0E39-656B-FAA30BBF8A3B}"/>
              </a:ext>
            </a:extLst>
          </p:cNvPr>
          <p:cNvSpPr txBox="1"/>
          <p:nvPr/>
        </p:nvSpPr>
        <p:spPr>
          <a:xfrm>
            <a:off x="6884648" y="3781248"/>
            <a:ext cx="63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9E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kumimoji="0" lang="en-NL" sz="1400" b="0" i="0" u="none" strike="noStrike" kern="1200" cap="none" spc="0" normalizeH="0" baseline="0" noProof="0" dirty="0">
              <a:ln>
                <a:noFill/>
              </a:ln>
              <a:solidFill>
                <a:srgbClr val="D5DCD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A4A606-A6AC-DB29-E934-C2EC32C619CD}"/>
              </a:ext>
            </a:extLst>
          </p:cNvPr>
          <p:cNvSpPr txBox="1"/>
          <p:nvPr/>
        </p:nvSpPr>
        <p:spPr>
          <a:xfrm>
            <a:off x="8991886" y="3781248"/>
            <a:ext cx="63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9E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kumimoji="0" lang="en-NL" sz="1400" b="0" i="0" u="none" strike="noStrike" kern="1200" cap="none" spc="0" normalizeH="0" baseline="0" noProof="0" dirty="0">
              <a:ln>
                <a:noFill/>
              </a:ln>
              <a:solidFill>
                <a:srgbClr val="D5DCD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C252B5-045E-FFCF-C0E0-A365289783BD}"/>
              </a:ext>
            </a:extLst>
          </p:cNvPr>
          <p:cNvSpPr txBox="1"/>
          <p:nvPr/>
        </p:nvSpPr>
        <p:spPr>
          <a:xfrm>
            <a:off x="11099124" y="3781248"/>
            <a:ext cx="63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9E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kumimoji="0" lang="en-NL" sz="1400" b="0" i="0" u="none" strike="noStrike" kern="1200" cap="none" spc="0" normalizeH="0" baseline="0" noProof="0" dirty="0">
              <a:ln>
                <a:noFill/>
              </a:ln>
              <a:solidFill>
                <a:srgbClr val="D5DCD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8880040-D885-EBFF-147C-6621B9E7F000}"/>
              </a:ext>
            </a:extLst>
          </p:cNvPr>
          <p:cNvSpPr/>
          <p:nvPr/>
        </p:nvSpPr>
        <p:spPr>
          <a:xfrm>
            <a:off x="8072002" y="1124744"/>
            <a:ext cx="3538842" cy="2376264"/>
          </a:xfrm>
          <a:prstGeom prst="roundRect">
            <a:avLst/>
          </a:prstGeom>
          <a:solidFill>
            <a:srgbClr val="96A3BC"/>
          </a:solidFill>
          <a:ln w="15875">
            <a:noFill/>
          </a:ln>
          <a:effectLst>
            <a:outerShdw blurRad="126479" dist="31259" dir="2620784" sx="99754" sy="99754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srgbClr val="FD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65" name="Picture 17">
            <a:extLst>
              <a:ext uri="{FF2B5EF4-FFF2-40B4-BE49-F238E27FC236}">
                <a16:creationId xmlns:a16="http://schemas.microsoft.com/office/drawing/2014/main" id="{100F3175-C3B0-284B-8E26-B9AB2ED1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05" y="1719885"/>
            <a:ext cx="2397697" cy="176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E5CBFFF1-F5C6-B176-0DC2-8F58C18D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66" y="1719885"/>
            <a:ext cx="2508397" cy="176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8265CE5-2555-262C-FB78-B69613E96E8D}"/>
              </a:ext>
            </a:extLst>
          </p:cNvPr>
          <p:cNvSpPr txBox="1"/>
          <p:nvPr/>
        </p:nvSpPr>
        <p:spPr>
          <a:xfrm>
            <a:off x="8274544" y="1177200"/>
            <a:ext cx="3190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 3: Large scale trials                                   and innovation infrastructures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400" b="0" i="0" u="none" strike="noStrike" kern="1200" cap="none" spc="0" normalizeH="0" baseline="0" noProof="0" dirty="0">
              <a:ln>
                <a:noFill/>
              </a:ln>
              <a:solidFill>
                <a:srgbClr val="D5DCD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31AFE3-2F13-B4FB-4AB2-DDD3356374BD}"/>
              </a:ext>
            </a:extLst>
          </p:cNvPr>
          <p:cNvSpPr txBox="1"/>
          <p:nvPr/>
        </p:nvSpPr>
        <p:spPr>
          <a:xfrm>
            <a:off x="4431150" y="1189962"/>
            <a:ext cx="33584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 2: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 development &amp; application in vertical industries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52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srgbClr val="D5DCD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D31E44-F93C-321A-7435-311BE09D64DE}"/>
              </a:ext>
            </a:extLst>
          </p:cNvPr>
          <p:cNvSpPr txBox="1"/>
          <p:nvPr/>
        </p:nvSpPr>
        <p:spPr>
          <a:xfrm>
            <a:off x="620157" y="1282527"/>
            <a:ext cx="33997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 1: 5G Core Research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52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marR="0" lvl="0" indent="-25716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5G system design &amp; evaluation aspects</a:t>
            </a:r>
          </a:p>
          <a:p>
            <a:pPr marL="257168" marR="0" lvl="0" indent="-25716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5G air interface innovations</a:t>
            </a:r>
          </a:p>
          <a:p>
            <a:pPr marL="257168" marR="0" lvl="0" indent="-25716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Network management &amp; security innovations</a:t>
            </a:r>
          </a:p>
          <a:p>
            <a:pPr marL="257168" marR="0" lvl="0" indent="-25716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Virtualisation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service deployment innovations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1" i="0" u="none" strike="noStrike" kern="1200" cap="none" spc="0" normalizeH="0" baseline="0" noProof="0" dirty="0">
              <a:ln>
                <a:noFill/>
              </a:ln>
              <a:solidFill>
                <a:srgbClr val="D5DCD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11D6936-57A3-22DC-80F9-C79B09C0E946}"/>
              </a:ext>
            </a:extLst>
          </p:cNvPr>
          <p:cNvSpPr/>
          <p:nvPr/>
        </p:nvSpPr>
        <p:spPr>
          <a:xfrm>
            <a:off x="1928457" y="4178007"/>
            <a:ext cx="8335087" cy="2392129"/>
          </a:xfrm>
          <a:prstGeom prst="roundRect">
            <a:avLst/>
          </a:prstGeom>
          <a:solidFill>
            <a:schemeClr val="bg1">
              <a:alpha val="87000"/>
            </a:schemeClr>
          </a:solidFill>
          <a:ln w="15875">
            <a:noFill/>
          </a:ln>
          <a:effectLst>
            <a:outerShdw blurRad="126479" dist="31259" dir="2620784" sx="99754" sy="99754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srgbClr val="FD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E2977-9CBE-53A1-2309-7D07EE49D555}"/>
              </a:ext>
            </a:extLst>
          </p:cNvPr>
          <p:cNvSpPr txBox="1"/>
          <p:nvPr/>
        </p:nvSpPr>
        <p:spPr>
          <a:xfrm>
            <a:off x="1926904" y="4300076"/>
            <a:ext cx="8336640" cy="224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9E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5G technology leadership in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 with global impact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52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9E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-level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collaboration among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projects (working </a:t>
            </a:r>
            <a:r>
              <a:rPr lang="en-US" sz="1600" b="1" dirty="0">
                <a:solidFill>
                  <a:srgbClr val="252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roups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task </a:t>
            </a:r>
            <a:r>
              <a:rPr lang="en-US" sz="1600" b="1" dirty="0" smtClean="0">
                <a:solidFill>
                  <a:srgbClr val="252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orces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52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Clr>
                <a:srgbClr val="409ED7"/>
              </a:buClr>
              <a:buFont typeface="Arial" panose="020B0604020202020204" pitchFamily="34" charset="0"/>
              <a:buChar char="•"/>
              <a:defRPr/>
            </a:pPr>
            <a:r>
              <a:rPr lang="fr-BE" sz="1600" b="1" dirty="0">
                <a:solidFill>
                  <a:srgbClr val="252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impact on 5G standards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Clr>
                <a:srgbClr val="409ED7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252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platforms for trials and pilots all over Europe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Clr>
                <a:srgbClr val="409ED7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252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community building, stakeholders from many business and academic sectors, good SMEs participation</a:t>
            </a:r>
          </a:p>
          <a:p>
            <a:pPr marL="4000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9E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documentations, scientific publications, white </a:t>
            </a:r>
            <a:r>
              <a:rPr lang="en-US" sz="1600" b="1" dirty="0">
                <a:solidFill>
                  <a:srgbClr val="252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apers,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2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brochures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52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33" y="52266"/>
            <a:ext cx="1617737" cy="9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EB7E042-E414-4EA2-95E7-45E9A65B3AE9}"/>
              </a:ext>
            </a:extLst>
          </p:cNvPr>
          <p:cNvSpPr txBox="1">
            <a:spLocks/>
          </p:cNvSpPr>
          <p:nvPr/>
        </p:nvSpPr>
        <p:spPr>
          <a:xfrm>
            <a:off x="2537079" y="177276"/>
            <a:ext cx="8269705" cy="50800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5DCD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Step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D5DCD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up our ambitions: SNS JU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D5DCD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716C953-779E-459D-9FC4-4ADF68C19B32}"/>
              </a:ext>
            </a:extLst>
          </p:cNvPr>
          <p:cNvSpPr txBox="1"/>
          <p:nvPr/>
        </p:nvSpPr>
        <p:spPr>
          <a:xfrm>
            <a:off x="120073" y="3418580"/>
            <a:ext cx="11998036" cy="33855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035DC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rgbClr val="035DC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Tasks set by Council Regulation (2021/2085)  </a:t>
            </a: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 upfront commitment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€900M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2021-2017 (t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least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involvement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Member States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guidance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35DC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Dedicated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Programme Office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95083BC-4C01-4150-A1C4-8E8AF06BB2D8}"/>
              </a:ext>
            </a:extLst>
          </p:cNvPr>
          <p:cNvSpPr txBox="1"/>
          <p:nvPr/>
        </p:nvSpPr>
        <p:spPr>
          <a:xfrm>
            <a:off x="221672" y="3597464"/>
            <a:ext cx="4511860" cy="830997"/>
          </a:xfrm>
          <a:prstGeom prst="rect">
            <a:avLst/>
          </a:prstGeom>
          <a:solidFill>
            <a:srgbClr val="00C5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Accelerating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5G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Deployment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Connecting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Europe Facility (CEF2)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280B9F9-CDCA-4798-B834-0B4E65AA377D}"/>
              </a:ext>
            </a:extLst>
          </p:cNvPr>
          <p:cNvSpPr txBox="1"/>
          <p:nvPr/>
        </p:nvSpPr>
        <p:spPr>
          <a:xfrm>
            <a:off x="7502915" y="3597464"/>
            <a:ext cx="4494317" cy="830997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6G Vision and R&amp;I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across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broader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chain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Title 2">
            <a:extLst>
              <a:ext uri="{FF2B5EF4-FFF2-40B4-BE49-F238E27FC236}">
                <a16:creationId xmlns:a16="http://schemas.microsoft.com/office/drawing/2014/main" id="{189C1618-9C0D-4C1F-86CE-3DBF261E2B66}"/>
              </a:ext>
            </a:extLst>
          </p:cNvPr>
          <p:cNvSpPr txBox="1">
            <a:spLocks/>
          </p:cNvSpPr>
          <p:nvPr/>
        </p:nvSpPr>
        <p:spPr>
          <a:xfrm>
            <a:off x="322404" y="1566624"/>
            <a:ext cx="11591636" cy="1143000"/>
          </a:xfrm>
          <a:prstGeom prst="rect">
            <a:avLst/>
          </a:prstGeom>
          <a:solidFill>
            <a:srgbClr val="F8E18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5G PPP bridging phase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035DC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Hexa-X flagship + 9 B5G/6G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exploratory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projects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= 65 M€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6A06C1B3-6234-4032-AC2B-DB8FC0FC2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73" y="3558989"/>
            <a:ext cx="2426301" cy="11412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91" name="Down Arrow 1">
            <a:extLst>
              <a:ext uri="{FF2B5EF4-FFF2-40B4-BE49-F238E27FC236}">
                <a16:creationId xmlns:a16="http://schemas.microsoft.com/office/drawing/2014/main" id="{345C53D2-9B7A-4232-918E-8BA1140081A4}"/>
              </a:ext>
            </a:extLst>
          </p:cNvPr>
          <p:cNvSpPr/>
          <p:nvPr/>
        </p:nvSpPr>
        <p:spPr>
          <a:xfrm>
            <a:off x="5853684" y="2636287"/>
            <a:ext cx="484632" cy="763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2" name="Image 3">
            <a:extLst>
              <a:ext uri="{FF2B5EF4-FFF2-40B4-BE49-F238E27FC236}">
                <a16:creationId xmlns:a16="http://schemas.microsoft.com/office/drawing/2014/main" id="{4C9BB667-4A24-4C16-81CC-95D35F96FF3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28" y="1423105"/>
            <a:ext cx="1652189" cy="647354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2223FE92-C065-4DF7-AA79-F893B28B25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84" y="225731"/>
            <a:ext cx="1190448" cy="8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55" t="24631" r="14375" b="3518"/>
          <a:stretch/>
        </p:blipFill>
        <p:spPr>
          <a:xfrm>
            <a:off x="0" y="1147709"/>
            <a:ext cx="12192000" cy="571029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838199" y="133654"/>
            <a:ext cx="99441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0356B1"/>
                </a:solidFill>
                <a:latin typeface="Arial (Headings)"/>
              </a:rPr>
              <a:t>A JOINT UNDERTAKING FOR 6G NETWORKS AND SERVICES</a:t>
            </a: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facilitate and develop industrial leadership in Europe for 5G and 6G networks and services by 2030</a:t>
            </a:r>
            <a:endParaRPr lang="en-GB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D408B-69E6-4886-BE38-8DDDA2EE6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395" y="160040"/>
            <a:ext cx="1603387" cy="7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828EA0-4A28-42FA-AA15-824826CCC0EC}"/>
              </a:ext>
            </a:extLst>
          </p:cNvPr>
          <p:cNvGrpSpPr/>
          <p:nvPr/>
        </p:nvGrpSpPr>
        <p:grpSpPr>
          <a:xfrm>
            <a:off x="838200" y="2755508"/>
            <a:ext cx="10515600" cy="3657196"/>
            <a:chOff x="760296" y="962417"/>
            <a:chExt cx="10515600" cy="3657196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8B55B355-E22E-464C-99FA-0736648E10DA}"/>
                </a:ext>
              </a:extLst>
            </p:cNvPr>
            <p:cNvSpPr txBox="1">
              <a:spLocks/>
            </p:cNvSpPr>
            <p:nvPr/>
          </p:nvSpPr>
          <p:spPr>
            <a:xfrm>
              <a:off x="760296" y="962417"/>
              <a:ext cx="10515600" cy="71508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2AD3C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Thank</a:t>
              </a:r>
              <a:r>
                <a:rPr kumimoji="0" lang="fr-BE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AD3C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 </a:t>
              </a:r>
              <a:r>
                <a:rPr kumimoji="0" lang="fr-BE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2AD3C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you</a:t>
              </a:r>
              <a:r>
                <a:rPr kumimoji="0" lang="fr-BE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AD3C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!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E8D054-F023-4727-8C6C-14D8E7EA7FE5}"/>
                </a:ext>
              </a:extLst>
            </p:cNvPr>
            <p:cNvGrpSpPr/>
            <p:nvPr/>
          </p:nvGrpSpPr>
          <p:grpSpPr>
            <a:xfrm>
              <a:off x="8651274" y="3458237"/>
              <a:ext cx="2587204" cy="1161376"/>
              <a:chOff x="5735497" y="1267597"/>
              <a:chExt cx="4521585" cy="185502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F16E263-0BEF-4E8F-A59A-029F01FD7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4337" y="1267597"/>
                <a:ext cx="3762375" cy="1209676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AF3197-5413-4642-BF8C-15F2A6D73877}"/>
                  </a:ext>
                </a:extLst>
              </p:cNvPr>
              <p:cNvSpPr/>
              <p:nvPr/>
            </p:nvSpPr>
            <p:spPr>
              <a:xfrm>
                <a:off x="5735497" y="2532704"/>
                <a:ext cx="4521585" cy="589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@6G_SNS</a:t>
                </a:r>
                <a:endParaRPr kumimoji="0" lang="fr-B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1C1A63-73CF-4A7F-AE15-83DBCEFB7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574" r="1807" b="11982"/>
            <a:stretch/>
          </p:blipFill>
          <p:spPr>
            <a:xfrm>
              <a:off x="908415" y="2411282"/>
              <a:ext cx="7196017" cy="208070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27CAFD-6398-4EAE-9205-C37E45A56991}"/>
                </a:ext>
              </a:extLst>
            </p:cNvPr>
            <p:cNvSpPr/>
            <p:nvPr/>
          </p:nvSpPr>
          <p:spPr>
            <a:xfrm>
              <a:off x="1052497" y="1980395"/>
              <a:ext cx="694713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9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Visit</a:t>
              </a:r>
              <a:r>
                <a:rPr kumimoji="0" lang="fr-BE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F9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SNS JU </a:t>
              </a:r>
              <a:r>
                <a:rPr kumimoji="0" lang="fr-BE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F9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website</a:t>
              </a:r>
              <a:r>
                <a:rPr kumimoji="0" lang="fr-BE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F9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  <a:r>
                <a:rPr kumimoji="0" lang="fr-BE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https://smart-networks.europa.eu/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FAA2CE-6AF1-4BF2-B982-90A264140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274" y="1910760"/>
              <a:ext cx="2587204" cy="184168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EAABB98-E5D8-4AA9-A458-5A2E13E47D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b="1517"/>
          <a:stretch/>
        </p:blipFill>
        <p:spPr>
          <a:xfrm>
            <a:off x="0" y="849332"/>
            <a:ext cx="12192000" cy="19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837F32-BFA7-9CFF-D522-B170373BC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Backup Slides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8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CBD37DA-2704-4C89-877D-25505B7345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" t="24145" r="14048" b="3898"/>
          <a:stretch/>
        </p:blipFill>
        <p:spPr>
          <a:xfrm>
            <a:off x="0" y="946472"/>
            <a:ext cx="12192000" cy="5911528"/>
          </a:xfrm>
          <a:prstGeom prst="rect">
            <a:avLst/>
          </a:prstGeom>
        </p:spPr>
      </p:pic>
      <p:sp>
        <p:nvSpPr>
          <p:cNvPr id="37" name="Title 2">
            <a:extLst>
              <a:ext uri="{FF2B5EF4-FFF2-40B4-BE49-F238E27FC236}">
                <a16:creationId xmlns:a16="http://schemas.microsoft.com/office/drawing/2014/main" id="{4302FD5C-3F88-45CB-8A43-EFF09FA31D2E}"/>
              </a:ext>
            </a:extLst>
          </p:cNvPr>
          <p:cNvSpPr txBox="1">
            <a:spLocks/>
          </p:cNvSpPr>
          <p:nvPr/>
        </p:nvSpPr>
        <p:spPr>
          <a:xfrm>
            <a:off x="2495090" y="221629"/>
            <a:ext cx="9398191" cy="50800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b="1" dirty="0">
                <a:solidFill>
                  <a:srgbClr val="D5DCDF"/>
                </a:solidFill>
                <a:latin typeface="Calibri" panose="020F0502020204030204" pitchFamily="34" charset="0"/>
              </a:rPr>
              <a:t>Call 2022: Funding and results</a:t>
            </a:r>
            <a:endParaRPr lang="en-IE" sz="3200" b="1" dirty="0">
              <a:solidFill>
                <a:srgbClr val="D5DCD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6GSNS colours">
      <a:dk1>
        <a:srgbClr val="D5DCDF"/>
      </a:dk1>
      <a:lt1>
        <a:srgbClr val="FDFFFF"/>
      </a:lt1>
      <a:dk2>
        <a:srgbClr val="409ED7"/>
      </a:dk2>
      <a:lt2>
        <a:srgbClr val="D5DCDF"/>
      </a:lt2>
      <a:accent1>
        <a:srgbClr val="25235E"/>
      </a:accent1>
      <a:accent2>
        <a:srgbClr val="409ED7"/>
      </a:accent2>
      <a:accent3>
        <a:srgbClr val="337BB8"/>
      </a:accent3>
      <a:accent4>
        <a:srgbClr val="409ED7"/>
      </a:accent4>
      <a:accent5>
        <a:srgbClr val="FDFFFF"/>
      </a:accent5>
      <a:accent6>
        <a:srgbClr val="5A666F"/>
      </a:accent6>
      <a:hlink>
        <a:srgbClr val="25235E"/>
      </a:hlink>
      <a:folHlink>
        <a:srgbClr val="3EA0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ception personnalisée">
  <a:themeElements>
    <a:clrScheme name="6GSNS colours">
      <a:dk1>
        <a:srgbClr val="D5DCDF"/>
      </a:dk1>
      <a:lt1>
        <a:srgbClr val="FDFFFF"/>
      </a:lt1>
      <a:dk2>
        <a:srgbClr val="409ED7"/>
      </a:dk2>
      <a:lt2>
        <a:srgbClr val="D5DCDF"/>
      </a:lt2>
      <a:accent1>
        <a:srgbClr val="25235E"/>
      </a:accent1>
      <a:accent2>
        <a:srgbClr val="409ED7"/>
      </a:accent2>
      <a:accent3>
        <a:srgbClr val="337BB8"/>
      </a:accent3>
      <a:accent4>
        <a:srgbClr val="409ED7"/>
      </a:accent4>
      <a:accent5>
        <a:srgbClr val="FDFFFF"/>
      </a:accent5>
      <a:accent6>
        <a:srgbClr val="5A666F"/>
      </a:accent6>
      <a:hlink>
        <a:srgbClr val="25235E"/>
      </a:hlink>
      <a:folHlink>
        <a:srgbClr val="3EA0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5363</TotalTime>
  <Words>287</Words>
  <Application>Microsoft Office PowerPoint</Application>
  <PresentationFormat>Widescreen</PresentationFormat>
  <Paragraphs>55</Paragraphs>
  <Slides>7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(Headings)</vt:lpstr>
      <vt:lpstr>Calibri</vt:lpstr>
      <vt:lpstr>Calibri Light</vt:lpstr>
      <vt:lpstr>Comfortaa</vt:lpstr>
      <vt:lpstr>Comfortaa Medium</vt:lpstr>
      <vt:lpstr>Times New Roman</vt:lpstr>
      <vt:lpstr>Office Theme</vt:lpstr>
      <vt:lpstr>2_Blank slide</vt:lpstr>
      <vt:lpstr>Conception personnalisée</vt:lpstr>
      <vt:lpstr>Thème Office</vt:lpstr>
      <vt:lpstr>2_Conception personnalisée</vt:lpstr>
      <vt:lpstr> From 5G-PPP to  Smart Networks and Services JU 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MICAS Christian (CNECT)</dc:creator>
  <cp:lastModifiedBy>STUCKMANN Peter (CNECT)</cp:lastModifiedBy>
  <cp:revision>123</cp:revision>
  <dcterms:created xsi:type="dcterms:W3CDTF">2022-02-09T18:44:54Z</dcterms:created>
  <dcterms:modified xsi:type="dcterms:W3CDTF">2023-05-24T17:32:35Z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2023-01-25T14:36:49Z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74e449d2-edd0-4110-acb0-28912d24e978</vt:lpwstr>
  </property>
  <property fmtid="{D5CDD505-2E9C-101B-9397-08002B2CF9AE}" pid="8" name="MSIP_Label_6bd9ddd1-4d20-43f6-abfa-fc3c07406f94_ContentBits">
    <vt:lpwstr>0</vt:lpwstr>
  </property>
</Properties>
</file>