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12475" r:id="rId2"/>
    <p:sldId id="12480" r:id="rId3"/>
    <p:sldId id="12481" r:id="rId4"/>
    <p:sldId id="12482" r:id="rId5"/>
    <p:sldId id="12527" r:id="rId6"/>
    <p:sldId id="12535" r:id="rId7"/>
    <p:sldId id="12546" r:id="rId8"/>
    <p:sldId id="12536" r:id="rId9"/>
    <p:sldId id="12541" r:id="rId10"/>
    <p:sldId id="12424" r:id="rId11"/>
    <p:sldId id="12497" r:id="rId12"/>
    <p:sldId id="12548" r:id="rId13"/>
    <p:sldId id="12539" r:id="rId14"/>
    <p:sldId id="12540" r:id="rId15"/>
    <p:sldId id="12537" r:id="rId16"/>
    <p:sldId id="12538" r:id="rId17"/>
    <p:sldId id="1254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B4859-30E9-1573-7925-273241295491}" name="Darren Perera" initials="DP" userId="S::darren.perera@martel-innovate.com::141d0cf5-3997-49b5-8c9a-f081edd8b7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9E2"/>
    <a:srgbClr val="FBC57E"/>
    <a:srgbClr val="FFAA39"/>
    <a:srgbClr val="96A3BC"/>
    <a:srgbClr val="0096FF"/>
    <a:srgbClr val="4C80BF"/>
    <a:srgbClr val="5287C7"/>
    <a:srgbClr val="4092FF"/>
    <a:srgbClr val="3470C9"/>
    <a:srgbClr val="2B7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9"/>
    <p:restoredTop sz="86803" autoAdjust="0"/>
  </p:normalViewPr>
  <p:slideViewPr>
    <p:cSldViewPr>
      <p:cViewPr varScale="1">
        <p:scale>
          <a:sx n="107" d="100"/>
          <a:sy n="107" d="100"/>
        </p:scale>
        <p:origin x="184" y="240"/>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4ABD5-A39B-4C2A-9C3A-C1163A85FAED}" type="datetimeFigureOut">
              <a:rPr lang="fr-FR" smtClean="0"/>
              <a:pPr/>
              <a:t>25/05/2023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26398-1C20-4B8B-896B-E56FED6EEE7E}" type="slidenum">
              <a:rPr lang="fr-FR" smtClean="0"/>
              <a:pPr/>
              <a:t>‹#›</a:t>
            </a:fld>
            <a:endParaRPr lang="fr-FR"/>
          </a:p>
        </p:txBody>
      </p:sp>
    </p:spTree>
    <p:extLst>
      <p:ext uri="{BB962C8B-B14F-4D97-AF65-F5344CB8AC3E}">
        <p14:creationId xmlns:p14="http://schemas.microsoft.com/office/powerpoint/2010/main" val="69426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8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8626398-1C20-4B8B-896B-E56FED6EEE7E}" type="slidenum">
              <a:rPr lang="fr-FR" smtClean="0"/>
              <a:pPr/>
              <a:t>11</a:t>
            </a:fld>
            <a:endParaRPr lang="fr-FR"/>
          </a:p>
        </p:txBody>
      </p:sp>
    </p:spTree>
    <p:extLst>
      <p:ext uri="{BB962C8B-B14F-4D97-AF65-F5344CB8AC3E}">
        <p14:creationId xmlns:p14="http://schemas.microsoft.com/office/powerpoint/2010/main" val="279315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51384" y="404665"/>
            <a:ext cx="10802416" cy="720080"/>
          </a:xfrm>
          <a:prstGeom prst="rect">
            <a:avLst/>
          </a:prstGeom>
        </p:spPr>
        <p:txBody>
          <a:bodyPr anchor="ctr"/>
          <a:lstStyle>
            <a:lvl1pPr algn="l">
              <a:defRPr sz="3200" b="1" i="0">
                <a:solidFill>
                  <a:schemeClr val="accent1"/>
                </a:solidFill>
                <a:latin typeface="Comfortaa" pitchFamily="2" charset="0"/>
              </a:defRPr>
            </a:lvl1pPr>
          </a:lstStyle>
          <a:p>
            <a:r>
              <a:rPr lang="es-ES" dirty="0" err="1"/>
              <a:t>Title</a:t>
            </a:r>
            <a:r>
              <a:rPr lang="es-ES" dirty="0"/>
              <a:t> etc.</a:t>
            </a:r>
            <a:endParaRPr lang="en-US" dirty="0"/>
          </a:p>
        </p:txBody>
      </p:sp>
      <p:sp>
        <p:nvSpPr>
          <p:cNvPr id="5" name="Text Placeholder 4">
            <a:extLst>
              <a:ext uri="{FF2B5EF4-FFF2-40B4-BE49-F238E27FC236}">
                <a16:creationId xmlns:a16="http://schemas.microsoft.com/office/drawing/2014/main" id="{ACFA939B-DE0E-44E5-A9F5-5A4F61DADBAE}"/>
              </a:ext>
            </a:extLst>
          </p:cNvPr>
          <p:cNvSpPr>
            <a:spLocks noGrp="1"/>
          </p:cNvSpPr>
          <p:nvPr>
            <p:ph type="body" sz="quarter" idx="10" hasCustomPrompt="1"/>
          </p:nvPr>
        </p:nvSpPr>
        <p:spPr>
          <a:xfrm>
            <a:off x="551384" y="2492896"/>
            <a:ext cx="10802416" cy="3384376"/>
          </a:xfrm>
          <a:prstGeom prst="rect">
            <a:avLst/>
          </a:prstGeom>
        </p:spPr>
        <p:txBody>
          <a:bodyPr/>
          <a:lstStyle>
            <a:lvl2pPr marL="742950" indent="-285750">
              <a:buClr>
                <a:schemeClr val="accent3"/>
              </a:buClr>
              <a:buFont typeface="Arial" panose="020B0604020202020204" pitchFamily="34" charset="0"/>
              <a:buChar char="•"/>
              <a:defRPr sz="2000" b="0" i="0">
                <a:solidFill>
                  <a:schemeClr val="accent1"/>
                </a:solidFill>
                <a:latin typeface="Comfortaa" pitchFamily="2" charset="0"/>
              </a:defRPr>
            </a:lvl2pPr>
            <a:lvl3pPr marL="1143000" indent="-228600">
              <a:buClr>
                <a:schemeClr val="accent3"/>
              </a:buClr>
              <a:buFont typeface="Arial" panose="020B0604020202020204" pitchFamily="34" charset="0"/>
              <a:buChar char="•"/>
              <a:defRPr sz="2000" b="0" i="0">
                <a:solidFill>
                  <a:schemeClr val="accent1"/>
                </a:solidFill>
                <a:latin typeface="Comfortaa" pitchFamily="2" charset="0"/>
              </a:defRPr>
            </a:lvl3pPr>
            <a:lvl4pPr marL="1600200" indent="-228600">
              <a:buClr>
                <a:schemeClr val="accent3"/>
              </a:buClr>
              <a:buFont typeface="Arial" panose="020B0604020202020204" pitchFamily="34" charset="0"/>
              <a:buChar char="•"/>
              <a:defRPr sz="2000" b="0" i="0">
                <a:solidFill>
                  <a:schemeClr val="accent1"/>
                </a:solidFill>
                <a:latin typeface="Comfortaa" pitchFamily="2" charset="0"/>
              </a:defRPr>
            </a:lvl4pPr>
            <a:lvl5pPr marL="2057400" indent="-228600">
              <a:buClr>
                <a:schemeClr val="accent3"/>
              </a:buClr>
              <a:buFont typeface="Arial" panose="020B0604020202020204" pitchFamily="34" charset="0"/>
              <a:buChar char="•"/>
              <a:defRPr sz="2000" b="0" i="0">
                <a:solidFill>
                  <a:schemeClr val="accent1"/>
                </a:solidFill>
                <a:latin typeface="Comfortaa" pitchFamily="2" charset="0"/>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528639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56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919536" y="332656"/>
            <a:ext cx="9878402" cy="504056"/>
          </a:xfrm>
          <a:prstGeom prst="rect">
            <a:avLst/>
          </a:prstGeom>
          <a:ln>
            <a:solidFill>
              <a:srgbClr val="002060"/>
            </a:solidFill>
          </a:ln>
        </p:spPr>
        <p:txBody>
          <a:bodyPr/>
          <a:lstStyle>
            <a:lvl1pPr algn="l">
              <a:defRPr sz="3200" b="1" i="0">
                <a:solidFill>
                  <a:srgbClr val="002060"/>
                </a:solidFill>
                <a:latin typeface="Comfortaa" pitchFamily="2" charset="0"/>
              </a:defRPr>
            </a:lvl1pPr>
          </a:lstStyle>
          <a:p>
            <a:r>
              <a:rPr lang="fr-FR" dirty="0" err="1"/>
              <a:t>Title</a:t>
            </a:r>
            <a:r>
              <a:rPr lang="fr-FR" dirty="0"/>
              <a:t> of the slide</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03425-B7E0-46C9-8668-1D222311AF4A}" type="slidenum">
              <a:rPr lang="fr-FR" smtClean="0"/>
              <a:pPr/>
              <a:t>‹#›</a:t>
            </a:fld>
            <a:endParaRPr lang="fr-FR"/>
          </a:p>
        </p:txBody>
      </p:sp>
      <p:sp>
        <p:nvSpPr>
          <p:cNvPr id="7" name="Espace réservé du contenu 2"/>
          <p:cNvSpPr>
            <a:spLocks noGrp="1"/>
          </p:cNvSpPr>
          <p:nvPr>
            <p:ph idx="1" hasCustomPrompt="1"/>
          </p:nvPr>
        </p:nvSpPr>
        <p:spPr>
          <a:xfrm>
            <a:off x="551384" y="1484785"/>
            <a:ext cx="11246555" cy="5184575"/>
          </a:xfrm>
          <a:prstGeom prst="rect">
            <a:avLst/>
          </a:prstGeom>
        </p:spPr>
        <p:txBody>
          <a:bodyPr/>
          <a:lstStyle>
            <a:lvl1pPr marL="342900" indent="-342900">
              <a:buClr>
                <a:schemeClr val="accent3"/>
              </a:buClr>
              <a:buFont typeface="Arial" panose="020B0604020202020204" pitchFamily="34" charset="0"/>
              <a:buChar char="•"/>
              <a:defRPr sz="2000" b="0" i="0">
                <a:solidFill>
                  <a:srgbClr val="002060"/>
                </a:solidFill>
                <a:latin typeface="Comfortaa Medium" pitchFamily="2" charset="0"/>
              </a:defRPr>
            </a:lvl1pPr>
            <a:lvl2pPr marL="742950" indent="-285750">
              <a:buClr>
                <a:schemeClr val="accent3"/>
              </a:buClr>
              <a:buFont typeface="Arial" panose="020B0604020202020204" pitchFamily="34" charset="0"/>
              <a:buChar char="•"/>
              <a:defRPr sz="2000" b="0" i="0">
                <a:solidFill>
                  <a:srgbClr val="002060"/>
                </a:solidFill>
              </a:defRPr>
            </a:lvl2pPr>
            <a:lvl3pPr marL="1143000" indent="-228600">
              <a:buClr>
                <a:schemeClr val="accent3"/>
              </a:buClr>
              <a:buFont typeface="Arial" panose="020B0604020202020204" pitchFamily="34" charset="0"/>
              <a:buChar char="•"/>
              <a:defRPr sz="2000" b="0" i="0">
                <a:solidFill>
                  <a:schemeClr val="accent3"/>
                </a:solidFill>
              </a:defRPr>
            </a:lvl3pPr>
          </a:lstStyle>
          <a:p>
            <a:pPr lvl="0"/>
            <a:r>
              <a:rPr lang="fr-FR" dirty="0"/>
              <a:t>Item 1</a:t>
            </a:r>
          </a:p>
          <a:p>
            <a:pPr lvl="0"/>
            <a:r>
              <a:rPr lang="fr-FR" dirty="0" err="1"/>
              <a:t>Etc</a:t>
            </a:r>
            <a:endParaRPr lang="fr-FR" dirty="0"/>
          </a:p>
          <a:p>
            <a:pPr lvl="1"/>
            <a:r>
              <a:rPr lang="fr-FR" dirty="0"/>
              <a:t>Item 2</a:t>
            </a:r>
          </a:p>
          <a:p>
            <a:pPr lvl="1"/>
            <a:r>
              <a:rPr lang="fr-FR" dirty="0" err="1"/>
              <a:t>Etc</a:t>
            </a:r>
            <a:endParaRPr lang="fr-FR" dirty="0"/>
          </a:p>
          <a:p>
            <a:pPr lvl="2"/>
            <a:r>
              <a:rPr lang="fr-FR" dirty="0"/>
              <a:t>Item 3</a:t>
            </a:r>
          </a:p>
          <a:p>
            <a:pPr lvl="2"/>
            <a:r>
              <a:rPr lang="fr-FR" dirty="0" err="1"/>
              <a:t>Etc</a:t>
            </a:r>
            <a:endParaRPr lang="fr-FR" dirty="0"/>
          </a:p>
        </p:txBody>
      </p:sp>
    </p:spTree>
    <p:extLst>
      <p:ext uri="{BB962C8B-B14F-4D97-AF65-F5344CB8AC3E}">
        <p14:creationId xmlns:p14="http://schemas.microsoft.com/office/powerpoint/2010/main" val="2491798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7" name="Espace réservé du contenu 2"/>
          <p:cNvSpPr>
            <a:spLocks noGrp="1"/>
          </p:cNvSpPr>
          <p:nvPr>
            <p:ph idx="1" hasCustomPrompt="1"/>
          </p:nvPr>
        </p:nvSpPr>
        <p:spPr>
          <a:xfrm>
            <a:off x="407368" y="1484785"/>
            <a:ext cx="11390571" cy="4896543"/>
          </a:xfrm>
          <a:prstGeom prst="rect">
            <a:avLst/>
          </a:prstGeom>
        </p:spPr>
        <p:txBody>
          <a:bodyPr/>
          <a:lstStyle>
            <a:lvl1pPr marL="342900" indent="-342900">
              <a:buClr>
                <a:schemeClr val="accent3"/>
              </a:buClr>
              <a:buFont typeface="Arial" panose="020B0604020202020204" pitchFamily="34" charset="0"/>
              <a:buChar char="•"/>
              <a:defRPr sz="2000" b="0" i="0">
                <a:solidFill>
                  <a:schemeClr val="accent1"/>
                </a:solidFill>
                <a:latin typeface="Comfortaa Medium" pitchFamily="2" charset="0"/>
              </a:defRPr>
            </a:lvl1pPr>
            <a:lvl2pPr marL="742950" indent="-285750">
              <a:buClr>
                <a:schemeClr val="accent3"/>
              </a:buClr>
              <a:buFont typeface="Arial" panose="020B0604020202020204" pitchFamily="34" charset="0"/>
              <a:buChar char="•"/>
              <a:defRPr sz="2000" b="0" i="0">
                <a:solidFill>
                  <a:schemeClr val="accent1"/>
                </a:solidFill>
              </a:defRPr>
            </a:lvl2pPr>
            <a:lvl3pPr marL="1143000" indent="-228600">
              <a:buClr>
                <a:schemeClr val="accent3"/>
              </a:buClr>
              <a:buFont typeface="Arial" panose="020B0604020202020204" pitchFamily="34" charset="0"/>
              <a:buChar char="•"/>
              <a:defRPr sz="2000" b="0" i="0">
                <a:solidFill>
                  <a:schemeClr val="accent1"/>
                </a:solidFill>
              </a:defRPr>
            </a:lvl3pPr>
          </a:lstStyle>
          <a:p>
            <a:pPr lvl="0"/>
            <a:r>
              <a:rPr lang="fr-FR" dirty="0"/>
              <a:t>Item 1</a:t>
            </a:r>
          </a:p>
          <a:p>
            <a:pPr lvl="0"/>
            <a:r>
              <a:rPr lang="fr-FR" dirty="0" err="1"/>
              <a:t>Etc</a:t>
            </a:r>
            <a:endParaRPr lang="fr-FR" dirty="0"/>
          </a:p>
          <a:p>
            <a:pPr lvl="1"/>
            <a:r>
              <a:rPr lang="fr-FR" dirty="0"/>
              <a:t>Item 2</a:t>
            </a:r>
          </a:p>
          <a:p>
            <a:pPr lvl="1"/>
            <a:r>
              <a:rPr lang="fr-FR" dirty="0" err="1"/>
              <a:t>Etc</a:t>
            </a:r>
            <a:endParaRPr lang="fr-FR" dirty="0"/>
          </a:p>
          <a:p>
            <a:pPr lvl="2"/>
            <a:r>
              <a:rPr lang="fr-FR" dirty="0"/>
              <a:t>Item 3</a:t>
            </a:r>
          </a:p>
          <a:p>
            <a:pPr lvl="2"/>
            <a:r>
              <a:rPr lang="fr-FR" dirty="0" err="1"/>
              <a:t>Etc</a:t>
            </a:r>
            <a:endParaRPr lang="fr-FR" dirty="0"/>
          </a:p>
        </p:txBody>
      </p:sp>
    </p:spTree>
    <p:extLst>
      <p:ext uri="{BB962C8B-B14F-4D97-AF65-F5344CB8AC3E}">
        <p14:creationId xmlns:p14="http://schemas.microsoft.com/office/powerpoint/2010/main" val="3225117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gs>
            <a:gs pos="51000">
              <a:schemeClr val="bg1"/>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894720"/>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82" r:id="rId3"/>
    <p:sldLayoutId id="2147483683"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eucnc.eu/programme/special-sessions/convened-session-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eb&#10;&#10;Description automatically generated">
            <a:extLst>
              <a:ext uri="{FF2B5EF4-FFF2-40B4-BE49-F238E27FC236}">
                <a16:creationId xmlns:a16="http://schemas.microsoft.com/office/drawing/2014/main" id="{9C35F810-7DC0-7701-FABC-64677C8BA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029"/>
            <a:ext cx="12192000" cy="3897423"/>
          </a:xfrm>
          <a:prstGeom prst="rect">
            <a:avLst/>
          </a:prstGeom>
        </p:spPr>
      </p:pic>
      <p:sp>
        <p:nvSpPr>
          <p:cNvPr id="2" name="Title 1">
            <a:extLst>
              <a:ext uri="{FF2B5EF4-FFF2-40B4-BE49-F238E27FC236}">
                <a16:creationId xmlns:a16="http://schemas.microsoft.com/office/drawing/2014/main" id="{53E5BD52-5FAE-F6DE-1D82-844F7C217DE3}"/>
              </a:ext>
            </a:extLst>
          </p:cNvPr>
          <p:cNvSpPr txBox="1">
            <a:spLocks/>
          </p:cNvSpPr>
          <p:nvPr/>
        </p:nvSpPr>
        <p:spPr>
          <a:xfrm>
            <a:off x="3684636" y="2636912"/>
            <a:ext cx="7704856" cy="1368425"/>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ln>
                  <a:solidFill>
                    <a:schemeClr val="accent1"/>
                  </a:solidFill>
                </a:ln>
                <a:solidFill>
                  <a:schemeClr val="accent1"/>
                </a:solidFill>
                <a:latin typeface="Comfortaa" pitchFamily="2" charset="0"/>
              </a:rPr>
              <a:t>Passing the torch</a:t>
            </a:r>
          </a:p>
          <a:p>
            <a:pPr algn="l"/>
            <a:r>
              <a:rPr lang="en-US" b="1" dirty="0">
                <a:ln>
                  <a:solidFill>
                    <a:schemeClr val="accent1"/>
                  </a:solidFill>
                </a:ln>
                <a:solidFill>
                  <a:schemeClr val="accent1"/>
                </a:solidFill>
                <a:latin typeface="Comfortaa" pitchFamily="2" charset="0"/>
              </a:rPr>
              <a:t>From 5G PPP </a:t>
            </a:r>
            <a:r>
              <a:rPr lang="en-US" b="1" dirty="0">
                <a:ln>
                  <a:solidFill>
                    <a:schemeClr val="accent1"/>
                  </a:solidFill>
                </a:ln>
                <a:solidFill>
                  <a:schemeClr val="accent1"/>
                </a:solidFill>
                <a:latin typeface="Comfortaa" pitchFamily="2" charset="0"/>
                <a:sym typeface="Wingdings" pitchFamily="2" charset="2"/>
              </a:rPr>
              <a:t>to the SNS JU era</a:t>
            </a:r>
            <a:endParaRPr lang="en-IE" dirty="0"/>
          </a:p>
        </p:txBody>
      </p:sp>
      <p:sp>
        <p:nvSpPr>
          <p:cNvPr id="4" name="Text Placeholder 2">
            <a:extLst>
              <a:ext uri="{FF2B5EF4-FFF2-40B4-BE49-F238E27FC236}">
                <a16:creationId xmlns:a16="http://schemas.microsoft.com/office/drawing/2014/main" id="{86A3FDA3-5535-723C-2AD3-28A84F5A4F5C}"/>
              </a:ext>
            </a:extLst>
          </p:cNvPr>
          <p:cNvSpPr txBox="1">
            <a:spLocks/>
          </p:cNvSpPr>
          <p:nvPr/>
        </p:nvSpPr>
        <p:spPr>
          <a:xfrm>
            <a:off x="3537569" y="5661248"/>
            <a:ext cx="8607103" cy="576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IE" sz="1800" b="1" dirty="0">
                <a:solidFill>
                  <a:schemeClr val="accent3"/>
                </a:solidFill>
                <a:latin typeface="Comfortaa Medium" pitchFamily="2" charset="0"/>
              </a:rPr>
              <a:t>The Voice of European Industry and Research for Next Generation Networks and Services</a:t>
            </a:r>
            <a:endParaRPr lang="en-IE" sz="1400" dirty="0">
              <a:solidFill>
                <a:schemeClr val="accent3"/>
              </a:solidFill>
              <a:latin typeface="Comfortaa Medium" pitchFamily="2" charset="0"/>
            </a:endParaRPr>
          </a:p>
        </p:txBody>
      </p:sp>
      <p:pic>
        <p:nvPicPr>
          <p:cNvPr id="6" name="Picture 5" descr="A picture containing text, tableware, plate, dishware&#10;&#10;Description automatically generated">
            <a:extLst>
              <a:ext uri="{FF2B5EF4-FFF2-40B4-BE49-F238E27FC236}">
                <a16:creationId xmlns:a16="http://schemas.microsoft.com/office/drawing/2014/main" id="{AB99635E-E4CB-ACE9-D0C4-08736BFE6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15" y="2520553"/>
            <a:ext cx="2456206" cy="1484784"/>
          </a:xfrm>
          <a:prstGeom prst="rect">
            <a:avLst/>
          </a:prstGeom>
        </p:spPr>
      </p:pic>
      <p:sp>
        <p:nvSpPr>
          <p:cNvPr id="3" name="Rectangle 2">
            <a:extLst>
              <a:ext uri="{FF2B5EF4-FFF2-40B4-BE49-F238E27FC236}">
                <a16:creationId xmlns:a16="http://schemas.microsoft.com/office/drawing/2014/main" id="{8125B57F-16ED-EF4C-09B0-33499986ED52}"/>
              </a:ext>
            </a:extLst>
          </p:cNvPr>
          <p:cNvSpPr/>
          <p:nvPr/>
        </p:nvSpPr>
        <p:spPr>
          <a:xfrm>
            <a:off x="0" y="6237312"/>
            <a:ext cx="12144672" cy="62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webinar is being recorded – The video and presentations will be shared after the webinar</a:t>
            </a:r>
          </a:p>
        </p:txBody>
      </p:sp>
    </p:spTree>
    <p:extLst>
      <p:ext uri="{BB962C8B-B14F-4D97-AF65-F5344CB8AC3E}">
        <p14:creationId xmlns:p14="http://schemas.microsoft.com/office/powerpoint/2010/main" val="3026746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C16356-4C12-7740-AF9B-F9F9DDBCA85B}"/>
              </a:ext>
            </a:extLst>
          </p:cNvPr>
          <p:cNvSpPr>
            <a:spLocks noGrp="1"/>
          </p:cNvSpPr>
          <p:nvPr>
            <p:ph type="sldNum" sz="quarter" idx="4294967295"/>
          </p:nvPr>
        </p:nvSpPr>
        <p:spPr>
          <a:xfrm>
            <a:off x="0" y="0"/>
            <a:ext cx="0" cy="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03425-B7E0-46C9-8668-1D222311AF4A}" type="slidenum">
              <a:rPr lang="fr-FR" smtClean="0"/>
              <a:pPr/>
              <a:t>10</a:t>
            </a:fld>
            <a:endParaRPr lang="fr-FR"/>
          </a:p>
        </p:txBody>
      </p:sp>
      <p:sp>
        <p:nvSpPr>
          <p:cNvPr id="7" name="Title 6">
            <a:extLst>
              <a:ext uri="{FF2B5EF4-FFF2-40B4-BE49-F238E27FC236}">
                <a16:creationId xmlns:a16="http://schemas.microsoft.com/office/drawing/2014/main" id="{056AE938-766F-6043-8443-B7DC912CAA54}"/>
              </a:ext>
            </a:extLst>
          </p:cNvPr>
          <p:cNvSpPr>
            <a:spLocks noGrp="1"/>
          </p:cNvSpPr>
          <p:nvPr>
            <p:ph type="title" idx="4294967295"/>
          </p:nvPr>
        </p:nvSpPr>
        <p:spPr>
          <a:xfrm>
            <a:off x="1343472" y="252501"/>
            <a:ext cx="10515600" cy="782638"/>
          </a:xfrm>
          <a:prstGeom prst="rect">
            <a:avLst/>
          </a:prstGeom>
          <a:ln>
            <a:noFill/>
          </a:ln>
        </p:spPr>
        <p:txBody>
          <a:bodyPr/>
          <a:lstStyle/>
          <a:p>
            <a:r>
              <a:rPr lang="en-US">
                <a:solidFill>
                  <a:schemeClr val="accent1"/>
                </a:solidFill>
              </a:rPr>
              <a:t>SNS R&amp;I WP – Call 2022 - Structure</a:t>
            </a:r>
          </a:p>
        </p:txBody>
      </p:sp>
      <p:graphicFrame>
        <p:nvGraphicFramePr>
          <p:cNvPr id="8" name="Table 7">
            <a:extLst>
              <a:ext uri="{FF2B5EF4-FFF2-40B4-BE49-F238E27FC236}">
                <a16:creationId xmlns:a16="http://schemas.microsoft.com/office/drawing/2014/main" id="{48E5E40C-DD64-F04C-AA60-86E1A299AC0C}"/>
              </a:ext>
            </a:extLst>
          </p:cNvPr>
          <p:cNvGraphicFramePr>
            <a:graphicFrameLocks noGrp="1"/>
          </p:cNvGraphicFramePr>
          <p:nvPr/>
        </p:nvGraphicFramePr>
        <p:xfrm>
          <a:off x="1715403" y="2758847"/>
          <a:ext cx="4465653" cy="822960"/>
        </p:xfrm>
        <a:graphic>
          <a:graphicData uri="http://schemas.openxmlformats.org/drawingml/2006/table">
            <a:tbl>
              <a:tblPr firstRow="1" firstCol="1" bandRow="1">
                <a:tableStyleId>{5C22544A-7EE6-4342-B048-85BDC9FD1C3A}</a:tableStyleId>
              </a:tblPr>
              <a:tblGrid>
                <a:gridCol w="4465653">
                  <a:extLst>
                    <a:ext uri="{9D8B030D-6E8A-4147-A177-3AD203B41FA5}">
                      <a16:colId xmlns:a16="http://schemas.microsoft.com/office/drawing/2014/main" val="4160500128"/>
                    </a:ext>
                  </a:extLst>
                </a:gridCol>
              </a:tblGrid>
              <a:tr h="822889">
                <a:tc>
                  <a:txBody>
                    <a:bodyPr/>
                    <a:lstStyle/>
                    <a:p>
                      <a:pPr lvl="0" algn="ctr"/>
                      <a:r>
                        <a:rPr lang="en-GB" sz="1800" b="1" kern="1200">
                          <a:solidFill>
                            <a:srgbClr val="FFFF00"/>
                          </a:solidFill>
                          <a:effectLst/>
                          <a:latin typeface="+mn-lt"/>
                          <a:ea typeface="+mn-ea"/>
                          <a:cs typeface="+mn-cs"/>
                        </a:rPr>
                        <a:t>Stream A: </a:t>
                      </a:r>
                      <a:r>
                        <a:rPr lang="en-GB" sz="1800" b="0" kern="1200">
                          <a:solidFill>
                            <a:schemeClr val="lt1"/>
                          </a:solidFill>
                          <a:effectLst/>
                          <a:latin typeface="+mn-lt"/>
                          <a:ea typeface="+mn-ea"/>
                          <a:cs typeface="+mn-cs"/>
                        </a:rPr>
                        <a:t>Smart communication components, systems and networks for 5G mid-term Evolution systems</a:t>
                      </a:r>
                      <a:endParaRPr lang="en-GR" sz="1800" b="0" kern="1200">
                        <a:solidFill>
                          <a:schemeClr val="lt1"/>
                        </a:solidFill>
                        <a:effectLst/>
                        <a:latin typeface="+mn-lt"/>
                        <a:ea typeface="+mn-ea"/>
                        <a:cs typeface="+mn-cs"/>
                      </a:endParaRPr>
                    </a:p>
                  </a:txBody>
                  <a:tcPr marL="58064" marR="58064" marT="0" marB="0" anchor="ctr">
                    <a:solidFill>
                      <a:schemeClr val="tx2">
                        <a:lumMod val="60000"/>
                        <a:lumOff val="40000"/>
                      </a:schemeClr>
                    </a:solidFill>
                  </a:tcPr>
                </a:tc>
                <a:extLst>
                  <a:ext uri="{0D108BD9-81ED-4DB2-BD59-A6C34878D82A}">
                    <a16:rowId xmlns:a16="http://schemas.microsoft.com/office/drawing/2014/main" val="4267175206"/>
                  </a:ext>
                </a:extLst>
              </a:tr>
            </a:tbl>
          </a:graphicData>
        </a:graphic>
      </p:graphicFrame>
      <p:graphicFrame>
        <p:nvGraphicFramePr>
          <p:cNvPr id="9" name="Table 8">
            <a:extLst>
              <a:ext uri="{FF2B5EF4-FFF2-40B4-BE49-F238E27FC236}">
                <a16:creationId xmlns:a16="http://schemas.microsoft.com/office/drawing/2014/main" id="{CF0E685D-E054-ED45-AD4D-1B1B9A581D05}"/>
              </a:ext>
            </a:extLst>
          </p:cNvPr>
          <p:cNvGraphicFramePr>
            <a:graphicFrameLocks noGrp="1"/>
          </p:cNvGraphicFramePr>
          <p:nvPr/>
        </p:nvGraphicFramePr>
        <p:xfrm>
          <a:off x="6705658" y="2758847"/>
          <a:ext cx="4888393" cy="822889"/>
        </p:xfrm>
        <a:graphic>
          <a:graphicData uri="http://schemas.openxmlformats.org/drawingml/2006/table">
            <a:tbl>
              <a:tblPr firstRow="1" firstCol="1" bandRow="1">
                <a:tableStyleId>{5C22544A-7EE6-4342-B048-85BDC9FD1C3A}</a:tableStyleId>
              </a:tblPr>
              <a:tblGrid>
                <a:gridCol w="4888393">
                  <a:extLst>
                    <a:ext uri="{9D8B030D-6E8A-4147-A177-3AD203B41FA5}">
                      <a16:colId xmlns:a16="http://schemas.microsoft.com/office/drawing/2014/main" val="4160500128"/>
                    </a:ext>
                  </a:extLst>
                </a:gridCol>
              </a:tblGrid>
              <a:tr h="822889">
                <a:tc>
                  <a:txBody>
                    <a:bodyPr/>
                    <a:lstStyle/>
                    <a:p>
                      <a:pPr lvl="0" algn="ctr"/>
                      <a:r>
                        <a:rPr lang="en-GB" sz="1800" b="1" kern="1200">
                          <a:solidFill>
                            <a:srgbClr val="FFFF00"/>
                          </a:solidFill>
                          <a:effectLst/>
                          <a:latin typeface="+mn-lt"/>
                          <a:ea typeface="+mn-ea"/>
                          <a:cs typeface="+mn-cs"/>
                        </a:rPr>
                        <a:t>Stream B: </a:t>
                      </a:r>
                      <a:r>
                        <a:rPr lang="en-GB" sz="1800" b="0" kern="1200">
                          <a:solidFill>
                            <a:schemeClr val="lt1"/>
                          </a:solidFill>
                          <a:effectLst/>
                          <a:latin typeface="+mn-lt"/>
                          <a:ea typeface="+mn-ea"/>
                          <a:cs typeface="+mn-cs"/>
                        </a:rPr>
                        <a:t>Research for </a:t>
                      </a:r>
                      <a:r>
                        <a:rPr lang="en-GB" sz="1800" b="0">
                          <a:latin typeface="Calibri" panose="020F0502020204030204" pitchFamily="34" charset="0"/>
                          <a:ea typeface="SimSun" panose="02010600030101010101" pitchFamily="2" charset="-122"/>
                        </a:rPr>
                        <a:t>revolutionary</a:t>
                      </a:r>
                      <a:r>
                        <a:rPr lang="en-GB" sz="1800">
                          <a:latin typeface="Calibri" panose="020F0502020204030204" pitchFamily="34" charset="0"/>
                          <a:ea typeface="SimSun" panose="02010600030101010101" pitchFamily="2" charset="-122"/>
                        </a:rPr>
                        <a:t> </a:t>
                      </a:r>
                      <a:r>
                        <a:rPr lang="en-GB" sz="1800" b="0" kern="1200">
                          <a:solidFill>
                            <a:schemeClr val="lt1"/>
                          </a:solidFill>
                          <a:effectLst/>
                          <a:latin typeface="+mn-lt"/>
                          <a:ea typeface="+mn-ea"/>
                          <a:cs typeface="+mn-cs"/>
                        </a:rPr>
                        <a:t>technology advancement towards 6G </a:t>
                      </a:r>
                      <a:endParaRPr lang="en-GR" sz="1800" b="0" kern="1200">
                        <a:solidFill>
                          <a:schemeClr val="lt1"/>
                        </a:solidFill>
                        <a:effectLst/>
                        <a:latin typeface="+mn-lt"/>
                        <a:ea typeface="+mn-ea"/>
                        <a:cs typeface="+mn-cs"/>
                      </a:endParaRPr>
                    </a:p>
                  </a:txBody>
                  <a:tcPr marL="58064" marR="58064" marT="0" marB="0" anchor="ctr">
                    <a:solidFill>
                      <a:srgbClr val="7030A0"/>
                    </a:solidFill>
                  </a:tcPr>
                </a:tc>
                <a:extLst>
                  <a:ext uri="{0D108BD9-81ED-4DB2-BD59-A6C34878D82A}">
                    <a16:rowId xmlns:a16="http://schemas.microsoft.com/office/drawing/2014/main" val="4267175206"/>
                  </a:ext>
                </a:extLst>
              </a:tr>
            </a:tbl>
          </a:graphicData>
        </a:graphic>
      </p:graphicFrame>
      <p:graphicFrame>
        <p:nvGraphicFramePr>
          <p:cNvPr id="10" name="Table 9">
            <a:extLst>
              <a:ext uri="{FF2B5EF4-FFF2-40B4-BE49-F238E27FC236}">
                <a16:creationId xmlns:a16="http://schemas.microsoft.com/office/drawing/2014/main" id="{FF5B371B-8777-0A4D-9203-DA8B05E17926}"/>
              </a:ext>
            </a:extLst>
          </p:cNvPr>
          <p:cNvGraphicFramePr>
            <a:graphicFrameLocks noGrp="1"/>
          </p:cNvGraphicFramePr>
          <p:nvPr/>
        </p:nvGraphicFramePr>
        <p:xfrm>
          <a:off x="6705658" y="3734472"/>
          <a:ext cx="4882871" cy="614719"/>
        </p:xfrm>
        <a:graphic>
          <a:graphicData uri="http://schemas.openxmlformats.org/drawingml/2006/table">
            <a:tbl>
              <a:tblPr firstRow="1" firstCol="1" bandRow="1">
                <a:tableStyleId>{5C22544A-7EE6-4342-B048-85BDC9FD1C3A}</a:tableStyleId>
              </a:tblPr>
              <a:tblGrid>
                <a:gridCol w="4882871">
                  <a:extLst>
                    <a:ext uri="{9D8B030D-6E8A-4147-A177-3AD203B41FA5}">
                      <a16:colId xmlns:a16="http://schemas.microsoft.com/office/drawing/2014/main" val="4160500128"/>
                    </a:ext>
                  </a:extLst>
                </a:gridCol>
              </a:tblGrid>
              <a:tr h="614719">
                <a:tc>
                  <a:txBody>
                    <a:bodyPr/>
                    <a:lstStyle/>
                    <a:p>
                      <a:pPr lvl="0" algn="ctr"/>
                      <a:r>
                        <a:rPr lang="en-GB" sz="1800" b="1" kern="1200">
                          <a:solidFill>
                            <a:srgbClr val="FFFF00"/>
                          </a:solidFill>
                          <a:effectLst/>
                          <a:latin typeface="+mn-lt"/>
                          <a:ea typeface="+mn-ea"/>
                          <a:cs typeface="+mn-cs"/>
                        </a:rPr>
                        <a:t>Stream C : </a:t>
                      </a:r>
                      <a:r>
                        <a:rPr lang="en-GB" sz="1800" b="1" kern="1200">
                          <a:solidFill>
                            <a:schemeClr val="lt1"/>
                          </a:solidFill>
                          <a:effectLst/>
                          <a:latin typeface="+mn-lt"/>
                          <a:ea typeface="+mn-ea"/>
                          <a:cs typeface="+mn-cs"/>
                        </a:rPr>
                        <a:t>SNS experimental infrastructures</a:t>
                      </a:r>
                      <a:endParaRPr lang="en-GR" sz="1800" b="1" kern="1200">
                        <a:solidFill>
                          <a:schemeClr val="lt1"/>
                        </a:solidFill>
                        <a:effectLst/>
                        <a:latin typeface="+mn-lt"/>
                        <a:ea typeface="+mn-ea"/>
                        <a:cs typeface="+mn-cs"/>
                      </a:endParaRPr>
                    </a:p>
                  </a:txBody>
                  <a:tcPr marL="58064" marR="58064" marT="0" marB="0" anchor="ctr">
                    <a:solidFill>
                      <a:srgbClr val="7030A0"/>
                    </a:solidFill>
                  </a:tcPr>
                </a:tc>
                <a:extLst>
                  <a:ext uri="{0D108BD9-81ED-4DB2-BD59-A6C34878D82A}">
                    <a16:rowId xmlns:a16="http://schemas.microsoft.com/office/drawing/2014/main" val="4267175206"/>
                  </a:ext>
                </a:extLst>
              </a:tr>
            </a:tbl>
          </a:graphicData>
        </a:graphic>
      </p:graphicFrame>
      <p:graphicFrame>
        <p:nvGraphicFramePr>
          <p:cNvPr id="11" name="Table 10">
            <a:extLst>
              <a:ext uri="{FF2B5EF4-FFF2-40B4-BE49-F238E27FC236}">
                <a16:creationId xmlns:a16="http://schemas.microsoft.com/office/drawing/2014/main" id="{D6AF9524-E42D-DB43-8308-89D049ABEEBE}"/>
              </a:ext>
            </a:extLst>
          </p:cNvPr>
          <p:cNvGraphicFramePr>
            <a:graphicFrameLocks noGrp="1"/>
          </p:cNvGraphicFramePr>
          <p:nvPr/>
        </p:nvGraphicFramePr>
        <p:xfrm>
          <a:off x="1712928" y="3734472"/>
          <a:ext cx="4465653" cy="614719"/>
        </p:xfrm>
        <a:graphic>
          <a:graphicData uri="http://schemas.openxmlformats.org/drawingml/2006/table">
            <a:tbl>
              <a:tblPr firstRow="1" firstCol="1" bandRow="1">
                <a:tableStyleId>{5C22544A-7EE6-4342-B048-85BDC9FD1C3A}</a:tableStyleId>
              </a:tblPr>
              <a:tblGrid>
                <a:gridCol w="4465653">
                  <a:extLst>
                    <a:ext uri="{9D8B030D-6E8A-4147-A177-3AD203B41FA5}">
                      <a16:colId xmlns:a16="http://schemas.microsoft.com/office/drawing/2014/main" val="4160500128"/>
                    </a:ext>
                  </a:extLst>
                </a:gridCol>
              </a:tblGrid>
              <a:tr h="614719">
                <a:tc>
                  <a:txBody>
                    <a:bodyPr/>
                    <a:lstStyle/>
                    <a:p>
                      <a:pPr lvl="0" algn="ctr"/>
                      <a:r>
                        <a:rPr lang="en-GB" sz="1800" b="1" kern="1200">
                          <a:solidFill>
                            <a:srgbClr val="FFFF00"/>
                          </a:solidFill>
                          <a:effectLst/>
                          <a:latin typeface="+mn-lt"/>
                          <a:ea typeface="+mn-ea"/>
                          <a:cs typeface="+mn-cs"/>
                        </a:rPr>
                        <a:t>Stream D: </a:t>
                      </a:r>
                      <a:r>
                        <a:rPr lang="en-GB" sz="1800" b="0" kern="1200">
                          <a:solidFill>
                            <a:schemeClr val="lt1"/>
                          </a:solidFill>
                          <a:effectLst/>
                          <a:latin typeface="+mn-lt"/>
                          <a:ea typeface="+mn-ea"/>
                          <a:cs typeface="+mn-cs"/>
                        </a:rPr>
                        <a:t>Large Scale SNS Trials and Pilots with Verticals </a:t>
                      </a:r>
                      <a:endParaRPr lang="en-GR" sz="1800" b="0" kern="1200">
                        <a:solidFill>
                          <a:schemeClr val="lt1"/>
                        </a:solidFill>
                        <a:effectLst/>
                        <a:latin typeface="+mn-lt"/>
                        <a:ea typeface="+mn-ea"/>
                        <a:cs typeface="+mn-cs"/>
                      </a:endParaRPr>
                    </a:p>
                  </a:txBody>
                  <a:tcPr marL="58064" marR="58064" marT="0" marB="0" anchor="ctr">
                    <a:solidFill>
                      <a:schemeClr val="tx2">
                        <a:lumMod val="60000"/>
                        <a:lumOff val="40000"/>
                      </a:schemeClr>
                    </a:solidFill>
                  </a:tcPr>
                </a:tc>
                <a:extLst>
                  <a:ext uri="{0D108BD9-81ED-4DB2-BD59-A6C34878D82A}">
                    <a16:rowId xmlns:a16="http://schemas.microsoft.com/office/drawing/2014/main" val="4267175206"/>
                  </a:ext>
                </a:extLst>
              </a:tr>
            </a:tbl>
          </a:graphicData>
        </a:graphic>
      </p:graphicFrame>
      <p:pic>
        <p:nvPicPr>
          <p:cNvPr id="17" name="Picture 16" descr="Text&#10;&#10;Description automatically generated">
            <a:extLst>
              <a:ext uri="{FF2B5EF4-FFF2-40B4-BE49-F238E27FC236}">
                <a16:creationId xmlns:a16="http://schemas.microsoft.com/office/drawing/2014/main" id="{FCAF4E1B-1122-7143-80C4-5831BFDDC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41" t="17491" r="55317" b="35489"/>
          <a:stretch/>
        </p:blipFill>
        <p:spPr>
          <a:xfrm>
            <a:off x="8187840" y="1111507"/>
            <a:ext cx="1739900" cy="1133789"/>
          </a:xfrm>
          <a:prstGeom prst="rect">
            <a:avLst/>
          </a:prstGeom>
        </p:spPr>
      </p:pic>
      <p:pic>
        <p:nvPicPr>
          <p:cNvPr id="19" name="Picture 18">
            <a:extLst>
              <a:ext uri="{FF2B5EF4-FFF2-40B4-BE49-F238E27FC236}">
                <a16:creationId xmlns:a16="http://schemas.microsoft.com/office/drawing/2014/main" id="{F9B38CDF-8133-2147-8CD3-217CE92DB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672" y="1124744"/>
            <a:ext cx="1994021" cy="1133790"/>
          </a:xfrm>
          <a:prstGeom prst="rect">
            <a:avLst/>
          </a:prstGeom>
        </p:spPr>
      </p:pic>
    </p:spTree>
    <p:extLst>
      <p:ext uri="{BB962C8B-B14F-4D97-AF65-F5344CB8AC3E}">
        <p14:creationId xmlns:p14="http://schemas.microsoft.com/office/powerpoint/2010/main" val="31075763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A187933B-87C5-432E-979E-E347FC9C0442}"/>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03425-B7E0-46C9-8668-1D222311AF4A}" type="slidenum">
              <a:rPr lang="fr-FR" smtClean="0">
                <a:solidFill>
                  <a:prstClr val="black">
                    <a:tint val="75000"/>
                  </a:prstClr>
                </a:solidFill>
                <a:latin typeface="Calibri" panose="020F0502020204030204"/>
              </a:rPr>
              <a:pPr/>
              <a:t>11</a:t>
            </a:fld>
            <a:endParaRPr lang="fr-FR">
              <a:solidFill>
                <a:prstClr val="black">
                  <a:tint val="75000"/>
                </a:prstClr>
              </a:solidFill>
              <a:latin typeface="Calibri" panose="020F0502020204030204"/>
            </a:endParaRPr>
          </a:p>
        </p:txBody>
      </p:sp>
      <p:graphicFrame>
        <p:nvGraphicFramePr>
          <p:cNvPr id="31" name="Table 30">
            <a:extLst>
              <a:ext uri="{FF2B5EF4-FFF2-40B4-BE49-F238E27FC236}">
                <a16:creationId xmlns:a16="http://schemas.microsoft.com/office/drawing/2014/main" id="{E70474CA-B4A9-47EB-AF4A-89898B119123}"/>
              </a:ext>
            </a:extLst>
          </p:cNvPr>
          <p:cNvGraphicFramePr>
            <a:graphicFrameLocks noGrp="1"/>
          </p:cNvGraphicFramePr>
          <p:nvPr/>
        </p:nvGraphicFramePr>
        <p:xfrm>
          <a:off x="3791744" y="2350324"/>
          <a:ext cx="4024995" cy="822889"/>
        </p:xfrm>
        <a:graphic>
          <a:graphicData uri="http://schemas.openxmlformats.org/drawingml/2006/table">
            <a:tbl>
              <a:tblPr firstRow="1" firstCol="1" bandRow="1"/>
              <a:tblGrid>
                <a:gridCol w="4024995">
                  <a:extLst>
                    <a:ext uri="{9D8B030D-6E8A-4147-A177-3AD203B41FA5}">
                      <a16:colId xmlns:a16="http://schemas.microsoft.com/office/drawing/2014/main" val="4160500128"/>
                    </a:ext>
                  </a:extLst>
                </a:gridCol>
              </a:tblGrid>
              <a:tr h="82288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GB" sz="1800" b="1" kern="1200">
                          <a:solidFill>
                            <a:srgbClr val="FFFF00"/>
                          </a:solidFill>
                          <a:effectLst/>
                          <a:latin typeface="+mn-lt"/>
                          <a:ea typeface="+mn-ea"/>
                          <a:cs typeface="+mn-cs"/>
                        </a:rPr>
                        <a:t>Stream B: </a:t>
                      </a:r>
                      <a:r>
                        <a:rPr lang="en-GB" sz="1800" b="0" kern="1200">
                          <a:solidFill>
                            <a:schemeClr val="lt1"/>
                          </a:solidFill>
                          <a:effectLst/>
                          <a:latin typeface="+mn-lt"/>
                          <a:ea typeface="+mn-ea"/>
                          <a:cs typeface="+mn-cs"/>
                        </a:rPr>
                        <a:t>Research for technology advancement towards 6G </a:t>
                      </a:r>
                      <a:endParaRPr lang="en-GR" sz="1800" b="0" kern="1200">
                        <a:solidFill>
                          <a:schemeClr val="lt1"/>
                        </a:solidFill>
                        <a:effectLst/>
                        <a:latin typeface="+mn-lt"/>
                        <a:ea typeface="+mn-ea"/>
                        <a:cs typeface="+mn-cs"/>
                      </a:endParaRPr>
                    </a:p>
                  </a:txBody>
                  <a:tcPr marL="58064" marR="5806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4267175206"/>
                  </a:ext>
                </a:extLst>
              </a:tr>
            </a:tbl>
          </a:graphicData>
        </a:graphic>
      </p:graphicFrame>
      <p:graphicFrame>
        <p:nvGraphicFramePr>
          <p:cNvPr id="32" name="Table 31">
            <a:extLst>
              <a:ext uri="{FF2B5EF4-FFF2-40B4-BE49-F238E27FC236}">
                <a16:creationId xmlns:a16="http://schemas.microsoft.com/office/drawing/2014/main" id="{593BCD80-E107-4979-A01C-686884DC5DB3}"/>
              </a:ext>
            </a:extLst>
          </p:cNvPr>
          <p:cNvGraphicFramePr>
            <a:graphicFrameLocks noGrp="1"/>
          </p:cNvGraphicFramePr>
          <p:nvPr/>
        </p:nvGraphicFramePr>
        <p:xfrm>
          <a:off x="3791744" y="4171975"/>
          <a:ext cx="4016182" cy="648072"/>
        </p:xfrm>
        <a:graphic>
          <a:graphicData uri="http://schemas.openxmlformats.org/drawingml/2006/table">
            <a:tbl>
              <a:tblPr firstRow="1" firstCol="1" bandRow="1"/>
              <a:tblGrid>
                <a:gridCol w="4016182">
                  <a:extLst>
                    <a:ext uri="{9D8B030D-6E8A-4147-A177-3AD203B41FA5}">
                      <a16:colId xmlns:a16="http://schemas.microsoft.com/office/drawing/2014/main" val="4160500128"/>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GB" sz="1800" b="1" kern="1200">
                          <a:solidFill>
                            <a:srgbClr val="FFFF00"/>
                          </a:solidFill>
                          <a:effectLst/>
                          <a:latin typeface="+mn-lt"/>
                          <a:ea typeface="+mn-ea"/>
                          <a:cs typeface="+mn-cs"/>
                        </a:rPr>
                        <a:t>Stream C: </a:t>
                      </a:r>
                      <a:r>
                        <a:rPr lang="en-GB" sz="1800" b="1" kern="1200">
                          <a:solidFill>
                            <a:schemeClr val="lt1"/>
                          </a:solidFill>
                          <a:effectLst/>
                          <a:latin typeface="+mn-lt"/>
                          <a:ea typeface="+mn-ea"/>
                          <a:cs typeface="+mn-cs"/>
                        </a:rPr>
                        <a:t>SNS experimental infrastructures</a:t>
                      </a:r>
                      <a:endParaRPr lang="en-GR" sz="1800" b="1" kern="1200">
                        <a:solidFill>
                          <a:schemeClr val="lt1"/>
                        </a:solidFill>
                        <a:effectLst/>
                        <a:latin typeface="+mn-lt"/>
                        <a:ea typeface="+mn-ea"/>
                        <a:cs typeface="+mn-cs"/>
                      </a:endParaRPr>
                    </a:p>
                  </a:txBody>
                  <a:tcPr marL="58064" marR="5806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546A">
                        <a:lumMod val="75000"/>
                      </a:srgbClr>
                    </a:solidFill>
                  </a:tcPr>
                </a:tc>
                <a:extLst>
                  <a:ext uri="{0D108BD9-81ED-4DB2-BD59-A6C34878D82A}">
                    <a16:rowId xmlns:a16="http://schemas.microsoft.com/office/drawing/2014/main" val="4267175206"/>
                  </a:ext>
                </a:extLst>
              </a:tr>
            </a:tbl>
          </a:graphicData>
        </a:graphic>
      </p:graphicFrame>
      <p:graphicFrame>
        <p:nvGraphicFramePr>
          <p:cNvPr id="33" name="Table 32">
            <a:extLst>
              <a:ext uri="{FF2B5EF4-FFF2-40B4-BE49-F238E27FC236}">
                <a16:creationId xmlns:a16="http://schemas.microsoft.com/office/drawing/2014/main" id="{0BF9C247-55AD-48BD-9CE9-E3A82DF91A17}"/>
              </a:ext>
            </a:extLst>
          </p:cNvPr>
          <p:cNvGraphicFramePr>
            <a:graphicFrameLocks noGrp="1"/>
          </p:cNvGraphicFramePr>
          <p:nvPr/>
        </p:nvGraphicFramePr>
        <p:xfrm>
          <a:off x="3791744" y="5139759"/>
          <a:ext cx="3966059" cy="614719"/>
        </p:xfrm>
        <a:graphic>
          <a:graphicData uri="http://schemas.openxmlformats.org/drawingml/2006/table">
            <a:tbl>
              <a:tblPr firstRow="1" firstCol="1" bandRow="1"/>
              <a:tblGrid>
                <a:gridCol w="3966059">
                  <a:extLst>
                    <a:ext uri="{9D8B030D-6E8A-4147-A177-3AD203B41FA5}">
                      <a16:colId xmlns:a16="http://schemas.microsoft.com/office/drawing/2014/main" val="4160500128"/>
                    </a:ext>
                  </a:extLst>
                </a:gridCol>
              </a:tblGrid>
              <a:tr h="6147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GB" sz="1800" b="1" kern="1200">
                          <a:solidFill>
                            <a:srgbClr val="FFFF00"/>
                          </a:solidFill>
                          <a:effectLst/>
                          <a:latin typeface="+mn-lt"/>
                          <a:ea typeface="+mn-ea"/>
                          <a:cs typeface="+mn-cs"/>
                        </a:rPr>
                        <a:t>Stream D: </a:t>
                      </a:r>
                      <a:r>
                        <a:rPr lang="en-GB" sz="1800" b="0" kern="1200">
                          <a:solidFill>
                            <a:schemeClr val="lt1"/>
                          </a:solidFill>
                          <a:effectLst/>
                          <a:latin typeface="+mn-lt"/>
                          <a:ea typeface="+mn-ea"/>
                          <a:cs typeface="+mn-cs"/>
                        </a:rPr>
                        <a:t>Large Scale SNS Trials and Pilots with Verticals </a:t>
                      </a:r>
                      <a:endParaRPr lang="en-GR" sz="1800" b="0" kern="1200">
                        <a:solidFill>
                          <a:schemeClr val="lt1"/>
                        </a:solidFill>
                        <a:effectLst/>
                        <a:latin typeface="+mn-lt"/>
                        <a:ea typeface="+mn-ea"/>
                        <a:cs typeface="+mn-cs"/>
                      </a:endParaRPr>
                    </a:p>
                  </a:txBody>
                  <a:tcPr marL="58064" marR="5806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50000"/>
                      </a:srgbClr>
                    </a:solidFill>
                  </a:tcPr>
                </a:tc>
                <a:extLst>
                  <a:ext uri="{0D108BD9-81ED-4DB2-BD59-A6C34878D82A}">
                    <a16:rowId xmlns:a16="http://schemas.microsoft.com/office/drawing/2014/main" val="4267175206"/>
                  </a:ext>
                </a:extLst>
              </a:tr>
            </a:tbl>
          </a:graphicData>
        </a:graphic>
      </p:graphicFrame>
      <p:sp>
        <p:nvSpPr>
          <p:cNvPr id="34" name="TextBox 33">
            <a:extLst>
              <a:ext uri="{FF2B5EF4-FFF2-40B4-BE49-F238E27FC236}">
                <a16:creationId xmlns:a16="http://schemas.microsoft.com/office/drawing/2014/main" id="{D6A75AA0-E506-484C-9CE5-83D31CADBFED}"/>
              </a:ext>
            </a:extLst>
          </p:cNvPr>
          <p:cNvSpPr txBox="1"/>
          <p:nvPr/>
        </p:nvSpPr>
        <p:spPr>
          <a:xfrm>
            <a:off x="1638010" y="1196752"/>
            <a:ext cx="652743" cy="369332"/>
          </a:xfrm>
          <a:prstGeom prst="rect">
            <a:avLst/>
          </a:prstGeom>
          <a:noFill/>
        </p:spPr>
        <p:txBody>
          <a:bodyPr wrap="none" rtlCol="0">
            <a:spAutoFit/>
          </a:bodyPr>
          <a:lstStyle/>
          <a:p>
            <a:r>
              <a:rPr lang="en-US" b="1" u="sng">
                <a:solidFill>
                  <a:prstClr val="black"/>
                </a:solidFill>
                <a:latin typeface="Calibri" panose="020F0502020204030204"/>
              </a:rPr>
              <a:t>2023</a:t>
            </a:r>
          </a:p>
        </p:txBody>
      </p:sp>
      <p:sp>
        <p:nvSpPr>
          <p:cNvPr id="35" name="TextBox 34">
            <a:extLst>
              <a:ext uri="{FF2B5EF4-FFF2-40B4-BE49-F238E27FC236}">
                <a16:creationId xmlns:a16="http://schemas.microsoft.com/office/drawing/2014/main" id="{FC37C4BA-D167-4246-9D38-A18D321BF35B}"/>
              </a:ext>
            </a:extLst>
          </p:cNvPr>
          <p:cNvSpPr txBox="1"/>
          <p:nvPr/>
        </p:nvSpPr>
        <p:spPr>
          <a:xfrm>
            <a:off x="10160236" y="1242679"/>
            <a:ext cx="652743" cy="369332"/>
          </a:xfrm>
          <a:prstGeom prst="rect">
            <a:avLst/>
          </a:prstGeom>
          <a:noFill/>
        </p:spPr>
        <p:txBody>
          <a:bodyPr wrap="none" rtlCol="0">
            <a:spAutoFit/>
          </a:bodyPr>
          <a:lstStyle/>
          <a:p>
            <a:r>
              <a:rPr lang="en-US" b="1" u="sng">
                <a:solidFill>
                  <a:prstClr val="black"/>
                </a:solidFill>
                <a:latin typeface="Calibri" panose="020F0502020204030204"/>
              </a:rPr>
              <a:t>2024</a:t>
            </a:r>
          </a:p>
        </p:txBody>
      </p:sp>
      <p:sp>
        <p:nvSpPr>
          <p:cNvPr id="36" name="TextBox 35">
            <a:extLst>
              <a:ext uri="{FF2B5EF4-FFF2-40B4-BE49-F238E27FC236}">
                <a16:creationId xmlns:a16="http://schemas.microsoft.com/office/drawing/2014/main" id="{9E8F6621-DD30-4558-9926-5A22A2547110}"/>
              </a:ext>
            </a:extLst>
          </p:cNvPr>
          <p:cNvSpPr txBox="1"/>
          <p:nvPr/>
        </p:nvSpPr>
        <p:spPr>
          <a:xfrm>
            <a:off x="376480" y="1959332"/>
            <a:ext cx="3077061" cy="1477328"/>
          </a:xfrm>
          <a:prstGeom prst="rect">
            <a:avLst/>
          </a:prstGeom>
          <a:noFill/>
        </p:spPr>
        <p:txBody>
          <a:bodyPr wrap="none" rtlCol="0">
            <a:spAutoFit/>
          </a:bodyPr>
          <a:lstStyle/>
          <a:p>
            <a:pPr marL="285750" indent="-285750">
              <a:buFont typeface="Arial" panose="020B0604020202020204" pitchFamily="34" charset="0"/>
              <a:buChar char="•"/>
            </a:pPr>
            <a:r>
              <a:rPr lang="en-US">
                <a:solidFill>
                  <a:srgbClr val="00B050"/>
                </a:solidFill>
                <a:latin typeface="Calibri" panose="020F0502020204030204"/>
              </a:rPr>
              <a:t>Architecture</a:t>
            </a:r>
          </a:p>
          <a:p>
            <a:pPr marL="285750" indent="-285750">
              <a:buFont typeface="Arial" panose="020B0604020202020204" pitchFamily="34" charset="0"/>
              <a:buChar char="•"/>
            </a:pPr>
            <a:r>
              <a:rPr lang="en-US">
                <a:solidFill>
                  <a:srgbClr val="00B050"/>
                </a:solidFill>
                <a:latin typeface="Calibri" panose="020F0502020204030204"/>
              </a:rPr>
              <a:t>Wireless</a:t>
            </a:r>
          </a:p>
          <a:p>
            <a:pPr marL="285750" indent="-285750">
              <a:buFont typeface="Arial" panose="020B0604020202020204" pitchFamily="34" charset="0"/>
              <a:buChar char="•"/>
            </a:pPr>
            <a:r>
              <a:rPr lang="en-US">
                <a:solidFill>
                  <a:srgbClr val="00B050"/>
                </a:solidFill>
                <a:latin typeface="Calibri" panose="020F0502020204030204"/>
              </a:rPr>
              <a:t>Infrastructure &amp; devices</a:t>
            </a:r>
          </a:p>
          <a:p>
            <a:pPr marL="285750" indent="-285750">
              <a:buFont typeface="Arial" panose="020B0604020202020204" pitchFamily="34" charset="0"/>
              <a:buChar char="•"/>
            </a:pPr>
            <a:r>
              <a:rPr lang="en-US">
                <a:solidFill>
                  <a:srgbClr val="00B050"/>
                </a:solidFill>
                <a:latin typeface="Calibri" panose="020F0502020204030204"/>
              </a:rPr>
              <a:t>Security &amp; Service Provision</a:t>
            </a:r>
          </a:p>
          <a:p>
            <a:pPr marL="285750" indent="-285750">
              <a:buFont typeface="Arial" panose="020B0604020202020204" pitchFamily="34" charset="0"/>
              <a:buChar char="•"/>
            </a:pPr>
            <a:r>
              <a:rPr lang="en-US">
                <a:solidFill>
                  <a:srgbClr val="4092FF"/>
                </a:solidFill>
                <a:latin typeface="Calibri" panose="020F0502020204030204"/>
              </a:rPr>
              <a:t>Micro-electronics for 6G</a:t>
            </a:r>
          </a:p>
        </p:txBody>
      </p:sp>
      <p:sp>
        <p:nvSpPr>
          <p:cNvPr id="37" name="TextBox 36">
            <a:extLst>
              <a:ext uri="{FF2B5EF4-FFF2-40B4-BE49-F238E27FC236}">
                <a16:creationId xmlns:a16="http://schemas.microsoft.com/office/drawing/2014/main" id="{B0361678-4C81-4E8F-9FF8-C85D55FD21C6}"/>
              </a:ext>
            </a:extLst>
          </p:cNvPr>
          <p:cNvSpPr txBox="1"/>
          <p:nvPr/>
        </p:nvSpPr>
        <p:spPr>
          <a:xfrm>
            <a:off x="376480" y="1424999"/>
            <a:ext cx="3491561" cy="646331"/>
          </a:xfrm>
          <a:prstGeom prst="rect">
            <a:avLst/>
          </a:prstGeom>
          <a:noFill/>
        </p:spPr>
        <p:txBody>
          <a:bodyPr wrap="square" rtlCol="0">
            <a:spAutoFit/>
          </a:bodyPr>
          <a:lstStyle/>
          <a:p>
            <a:pPr algn="ctr"/>
            <a:r>
              <a:rPr lang="en-US" b="1">
                <a:solidFill>
                  <a:prstClr val="black"/>
                </a:solidFill>
                <a:latin typeface="Calibri" panose="020F0502020204030204"/>
              </a:rPr>
              <a:t>Low TRL topics including those not covered during the 1</a:t>
            </a:r>
            <a:r>
              <a:rPr lang="en-US" b="1" baseline="30000">
                <a:solidFill>
                  <a:prstClr val="black"/>
                </a:solidFill>
                <a:latin typeface="Calibri" panose="020F0502020204030204"/>
              </a:rPr>
              <a:t>st</a:t>
            </a:r>
            <a:r>
              <a:rPr lang="en-US" b="1">
                <a:solidFill>
                  <a:prstClr val="black"/>
                </a:solidFill>
                <a:latin typeface="Calibri" panose="020F0502020204030204"/>
              </a:rPr>
              <a:t> call</a:t>
            </a:r>
          </a:p>
        </p:txBody>
      </p:sp>
      <p:sp>
        <p:nvSpPr>
          <p:cNvPr id="38" name="TextBox 37">
            <a:extLst>
              <a:ext uri="{FF2B5EF4-FFF2-40B4-BE49-F238E27FC236}">
                <a16:creationId xmlns:a16="http://schemas.microsoft.com/office/drawing/2014/main" id="{06844ED1-EE1B-4157-8798-AA7862019CA3}"/>
              </a:ext>
            </a:extLst>
          </p:cNvPr>
          <p:cNvSpPr txBox="1"/>
          <p:nvPr/>
        </p:nvSpPr>
        <p:spPr>
          <a:xfrm>
            <a:off x="335360" y="4088634"/>
            <a:ext cx="3532681" cy="64633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4092FF"/>
                </a:solidFill>
                <a:latin typeface="Calibri" panose="020F0502020204030204"/>
              </a:rPr>
              <a:t>1 federation &amp; possible extension with national testbeds</a:t>
            </a:r>
          </a:p>
        </p:txBody>
      </p:sp>
      <p:sp>
        <p:nvSpPr>
          <p:cNvPr id="39" name="TextBox 38">
            <a:extLst>
              <a:ext uri="{FF2B5EF4-FFF2-40B4-BE49-F238E27FC236}">
                <a16:creationId xmlns:a16="http://schemas.microsoft.com/office/drawing/2014/main" id="{4E4BE637-F119-4E57-9B1B-A497D44E1763}"/>
              </a:ext>
            </a:extLst>
          </p:cNvPr>
          <p:cNvSpPr txBox="1"/>
          <p:nvPr/>
        </p:nvSpPr>
        <p:spPr>
          <a:xfrm>
            <a:off x="8508269" y="4093823"/>
            <a:ext cx="3647728" cy="646331"/>
          </a:xfrm>
          <a:prstGeom prst="rect">
            <a:avLst/>
          </a:prstGeom>
          <a:noFill/>
        </p:spPr>
        <p:txBody>
          <a:bodyPr wrap="square" rtlCol="0">
            <a:spAutoFit/>
          </a:bodyPr>
          <a:lstStyle/>
          <a:p>
            <a:pPr marL="285750" indent="-285750">
              <a:buFont typeface="Arial" panose="020B0604020202020204" pitchFamily="34" charset="0"/>
              <a:buChar char="•"/>
            </a:pPr>
            <a:r>
              <a:rPr lang="en-US">
                <a:solidFill>
                  <a:prstClr val="black"/>
                </a:solidFill>
                <a:latin typeface="Calibri" panose="020F0502020204030204"/>
              </a:rPr>
              <a:t>Microelectronics for 6G lighthouse</a:t>
            </a:r>
          </a:p>
        </p:txBody>
      </p:sp>
      <p:sp>
        <p:nvSpPr>
          <p:cNvPr id="40" name="TextBox 39">
            <a:extLst>
              <a:ext uri="{FF2B5EF4-FFF2-40B4-BE49-F238E27FC236}">
                <a16:creationId xmlns:a16="http://schemas.microsoft.com/office/drawing/2014/main" id="{C2AFAEB7-7D4E-4963-86C5-9446658E3020}"/>
              </a:ext>
            </a:extLst>
          </p:cNvPr>
          <p:cNvSpPr txBox="1"/>
          <p:nvPr/>
        </p:nvSpPr>
        <p:spPr>
          <a:xfrm>
            <a:off x="369456" y="4893895"/>
            <a:ext cx="3175805"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FFC000"/>
                </a:solidFill>
                <a:latin typeface="Calibri" panose="020F0502020204030204"/>
              </a:rPr>
              <a:t>Automotive</a:t>
            </a:r>
          </a:p>
          <a:p>
            <a:pPr marL="285750" indent="-285750">
              <a:buFont typeface="Arial" panose="020B0604020202020204" pitchFamily="34" charset="0"/>
              <a:buChar char="•"/>
            </a:pPr>
            <a:r>
              <a:rPr lang="en-US">
                <a:solidFill>
                  <a:srgbClr val="FFC000"/>
                </a:solidFill>
                <a:latin typeface="Calibri" panose="020F0502020204030204"/>
              </a:rPr>
              <a:t>Health, Smart Cities, Farming, Education (one or more)</a:t>
            </a:r>
          </a:p>
        </p:txBody>
      </p:sp>
      <p:sp>
        <p:nvSpPr>
          <p:cNvPr id="41" name="TextBox 40">
            <a:extLst>
              <a:ext uri="{FF2B5EF4-FFF2-40B4-BE49-F238E27FC236}">
                <a16:creationId xmlns:a16="http://schemas.microsoft.com/office/drawing/2014/main" id="{BC5C47E2-0165-482B-A596-C077DC785934}"/>
              </a:ext>
            </a:extLst>
          </p:cNvPr>
          <p:cNvSpPr txBox="1"/>
          <p:nvPr/>
        </p:nvSpPr>
        <p:spPr>
          <a:xfrm>
            <a:off x="8479410" y="4985453"/>
            <a:ext cx="2637881" cy="923330"/>
          </a:xfrm>
          <a:prstGeom prst="rect">
            <a:avLst/>
          </a:prstGeom>
          <a:noFill/>
        </p:spPr>
        <p:txBody>
          <a:bodyPr wrap="square" rtlCol="0">
            <a:spAutoFit/>
          </a:bodyPr>
          <a:lstStyle/>
          <a:p>
            <a:pPr marL="285750" indent="-285750">
              <a:buFont typeface="Arial" panose="020B0604020202020204" pitchFamily="34" charset="0"/>
              <a:buChar char="•"/>
            </a:pPr>
            <a:r>
              <a:rPr lang="en-US">
                <a:solidFill>
                  <a:prstClr val="black"/>
                </a:solidFill>
                <a:latin typeface="Calibri" panose="020F0502020204030204"/>
              </a:rPr>
              <a:t>Vertical use cases implementing 6G Vision</a:t>
            </a:r>
          </a:p>
        </p:txBody>
      </p:sp>
      <p:sp>
        <p:nvSpPr>
          <p:cNvPr id="42" name="TextBox 41">
            <a:extLst>
              <a:ext uri="{FF2B5EF4-FFF2-40B4-BE49-F238E27FC236}">
                <a16:creationId xmlns:a16="http://schemas.microsoft.com/office/drawing/2014/main" id="{75EC9741-F8B6-484E-B449-7C7D21C18FD4}"/>
              </a:ext>
            </a:extLst>
          </p:cNvPr>
          <p:cNvSpPr txBox="1"/>
          <p:nvPr/>
        </p:nvSpPr>
        <p:spPr>
          <a:xfrm>
            <a:off x="8472264" y="3030729"/>
            <a:ext cx="3491561" cy="923330"/>
          </a:xfrm>
          <a:prstGeom prst="rect">
            <a:avLst/>
          </a:prstGeom>
          <a:noFill/>
        </p:spPr>
        <p:txBody>
          <a:bodyPr wrap="square">
            <a:spAutoFit/>
          </a:bodyPr>
          <a:lstStyle/>
          <a:p>
            <a:pPr algn="ctr"/>
            <a:r>
              <a:rPr lang="en-US" b="1">
                <a:solidFill>
                  <a:prstClr val="black"/>
                </a:solidFill>
                <a:latin typeface="Calibri" panose="020F0502020204030204"/>
              </a:rPr>
              <a:t>Additionally</a:t>
            </a:r>
          </a:p>
          <a:p>
            <a:pPr marL="285750" indent="-285750">
              <a:buFont typeface="Arial" panose="020B0604020202020204" pitchFamily="34" charset="0"/>
              <a:buChar char="•"/>
            </a:pPr>
            <a:r>
              <a:rPr lang="en-US">
                <a:solidFill>
                  <a:prstClr val="black"/>
                </a:solidFill>
                <a:latin typeface="Calibri" panose="020F0502020204030204"/>
              </a:rPr>
              <a:t>Collaboration EU with  JP&amp;SK</a:t>
            </a:r>
          </a:p>
          <a:p>
            <a:pPr marL="285750" indent="-285750">
              <a:buFont typeface="Arial" panose="020B0604020202020204" pitchFamily="34" charset="0"/>
              <a:buChar char="•"/>
            </a:pPr>
            <a:r>
              <a:rPr lang="en-US">
                <a:solidFill>
                  <a:prstClr val="black"/>
                </a:solidFill>
                <a:latin typeface="Calibri" panose="020F0502020204030204"/>
              </a:rPr>
              <a:t>Sustainability lighthouse</a:t>
            </a:r>
          </a:p>
        </p:txBody>
      </p:sp>
      <p:graphicFrame>
        <p:nvGraphicFramePr>
          <p:cNvPr id="44" name="Table 43">
            <a:extLst>
              <a:ext uri="{FF2B5EF4-FFF2-40B4-BE49-F238E27FC236}">
                <a16:creationId xmlns:a16="http://schemas.microsoft.com/office/drawing/2014/main" id="{FA0FA978-72D1-4435-9FD8-02E4E476C479}"/>
              </a:ext>
            </a:extLst>
          </p:cNvPr>
          <p:cNvGraphicFramePr>
            <a:graphicFrameLocks noGrp="1"/>
          </p:cNvGraphicFramePr>
          <p:nvPr/>
        </p:nvGraphicFramePr>
        <p:xfrm>
          <a:off x="3801400" y="6157842"/>
          <a:ext cx="3950784" cy="700158"/>
        </p:xfrm>
        <a:graphic>
          <a:graphicData uri="http://schemas.openxmlformats.org/drawingml/2006/table">
            <a:tbl>
              <a:tblPr firstRow="1" firstCol="1" bandRow="1"/>
              <a:tblGrid>
                <a:gridCol w="3950784">
                  <a:extLst>
                    <a:ext uri="{9D8B030D-6E8A-4147-A177-3AD203B41FA5}">
                      <a16:colId xmlns:a16="http://schemas.microsoft.com/office/drawing/2014/main" val="4160500128"/>
                    </a:ext>
                  </a:extLst>
                </a:gridCol>
              </a:tblGrid>
              <a:tr h="7001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GB" sz="1800" b="1" kern="1200">
                          <a:solidFill>
                            <a:srgbClr val="FFFF00"/>
                          </a:solidFill>
                          <a:effectLst/>
                          <a:latin typeface="+mn-lt"/>
                          <a:ea typeface="+mn-ea"/>
                          <a:cs typeface="+mn-cs"/>
                        </a:rPr>
                        <a:t>CSA: </a:t>
                      </a:r>
                      <a:r>
                        <a:rPr lang="en-GB" sz="1800" b="0" kern="1200">
                          <a:solidFill>
                            <a:schemeClr val="lt1"/>
                          </a:solidFill>
                          <a:effectLst/>
                          <a:latin typeface="+mn-lt"/>
                          <a:ea typeface="+mn-ea"/>
                          <a:cs typeface="+mn-cs"/>
                        </a:rPr>
                        <a:t>Support Action</a:t>
                      </a:r>
                      <a:endParaRPr lang="en-GR" sz="1800" b="0" kern="1200">
                        <a:solidFill>
                          <a:schemeClr val="lt1"/>
                        </a:solidFill>
                        <a:effectLst/>
                        <a:latin typeface="+mn-lt"/>
                        <a:ea typeface="+mn-ea"/>
                        <a:cs typeface="+mn-cs"/>
                      </a:endParaRPr>
                    </a:p>
                  </a:txBody>
                  <a:tcPr marL="58064" marR="58064"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lumMod val="75000"/>
                      </a:srgbClr>
                    </a:solidFill>
                  </a:tcPr>
                </a:tc>
                <a:extLst>
                  <a:ext uri="{0D108BD9-81ED-4DB2-BD59-A6C34878D82A}">
                    <a16:rowId xmlns:a16="http://schemas.microsoft.com/office/drawing/2014/main" val="4267175206"/>
                  </a:ext>
                </a:extLst>
              </a:tr>
            </a:tbl>
          </a:graphicData>
        </a:graphic>
      </p:graphicFrame>
      <p:sp>
        <p:nvSpPr>
          <p:cNvPr id="45" name="TextBox 44">
            <a:extLst>
              <a:ext uri="{FF2B5EF4-FFF2-40B4-BE49-F238E27FC236}">
                <a16:creationId xmlns:a16="http://schemas.microsoft.com/office/drawing/2014/main" id="{2521DC0A-C6E2-4EB0-8521-7A02C960A3C5}"/>
              </a:ext>
            </a:extLst>
          </p:cNvPr>
          <p:cNvSpPr txBox="1"/>
          <p:nvPr/>
        </p:nvSpPr>
        <p:spPr>
          <a:xfrm>
            <a:off x="357550" y="6276735"/>
            <a:ext cx="2645709" cy="369332"/>
          </a:xfrm>
          <a:prstGeom prst="rect">
            <a:avLst/>
          </a:prstGeom>
          <a:solidFill>
            <a:sysClr val="window" lastClr="FFFFFF"/>
          </a:solid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panose="020F0502020204030204"/>
              </a:rPr>
              <a:t>Societal Challenges</a:t>
            </a:r>
          </a:p>
        </p:txBody>
      </p:sp>
      <p:sp>
        <p:nvSpPr>
          <p:cNvPr id="46" name="TextBox 45">
            <a:extLst>
              <a:ext uri="{FF2B5EF4-FFF2-40B4-BE49-F238E27FC236}">
                <a16:creationId xmlns:a16="http://schemas.microsoft.com/office/drawing/2014/main" id="{78C6FED9-47DD-428F-98AC-7749FC2C54E9}"/>
              </a:ext>
            </a:extLst>
          </p:cNvPr>
          <p:cNvSpPr txBox="1"/>
          <p:nvPr/>
        </p:nvSpPr>
        <p:spPr>
          <a:xfrm>
            <a:off x="8479410" y="6237312"/>
            <a:ext cx="3517384" cy="369332"/>
          </a:xfrm>
          <a:prstGeom prst="rect">
            <a:avLst/>
          </a:prstGeom>
          <a:solidFill>
            <a:sysClr val="window" lastClr="FFFFFF"/>
          </a:solid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panose="020F0502020204030204"/>
              </a:rPr>
              <a:t>SNS Operational Support</a:t>
            </a:r>
          </a:p>
        </p:txBody>
      </p:sp>
      <p:cxnSp>
        <p:nvCxnSpPr>
          <p:cNvPr id="47" name="Straight Connector 46">
            <a:extLst>
              <a:ext uri="{FF2B5EF4-FFF2-40B4-BE49-F238E27FC236}">
                <a16:creationId xmlns:a16="http://schemas.microsoft.com/office/drawing/2014/main" id="{7D02306E-2DAA-45B8-9CA9-BFD0161C26CE}"/>
              </a:ext>
            </a:extLst>
          </p:cNvPr>
          <p:cNvCxnSpPr>
            <a:cxnSpLocks/>
          </p:cNvCxnSpPr>
          <p:nvPr/>
        </p:nvCxnSpPr>
        <p:spPr>
          <a:xfrm flipV="1">
            <a:off x="228175" y="3937412"/>
            <a:ext cx="11735650" cy="11315"/>
          </a:xfrm>
          <a:prstGeom prst="line">
            <a:avLst/>
          </a:prstGeom>
          <a:noFill/>
          <a:ln w="25400" cap="flat" cmpd="dbl" algn="ctr">
            <a:solidFill>
              <a:srgbClr val="5B9BD5"/>
            </a:solidFill>
            <a:prstDash val="dash"/>
            <a:miter lim="800000"/>
          </a:ln>
          <a:effectLst/>
        </p:spPr>
      </p:cxnSp>
      <p:cxnSp>
        <p:nvCxnSpPr>
          <p:cNvPr id="48" name="Straight Connector 47">
            <a:extLst>
              <a:ext uri="{FF2B5EF4-FFF2-40B4-BE49-F238E27FC236}">
                <a16:creationId xmlns:a16="http://schemas.microsoft.com/office/drawing/2014/main" id="{37077E3B-AADB-470B-870C-BD56DC51C1D1}"/>
              </a:ext>
            </a:extLst>
          </p:cNvPr>
          <p:cNvCxnSpPr>
            <a:cxnSpLocks/>
          </p:cNvCxnSpPr>
          <p:nvPr/>
        </p:nvCxnSpPr>
        <p:spPr>
          <a:xfrm flipV="1">
            <a:off x="228175" y="4881177"/>
            <a:ext cx="11789429" cy="12718"/>
          </a:xfrm>
          <a:prstGeom prst="line">
            <a:avLst/>
          </a:prstGeom>
          <a:noFill/>
          <a:ln w="25400" cap="flat" cmpd="dbl" algn="ctr">
            <a:solidFill>
              <a:srgbClr val="5B9BD5"/>
            </a:solidFill>
            <a:prstDash val="dash"/>
            <a:miter lim="800000"/>
          </a:ln>
          <a:effectLst/>
        </p:spPr>
      </p:cxnSp>
      <p:cxnSp>
        <p:nvCxnSpPr>
          <p:cNvPr id="49" name="Straight Connector 48">
            <a:extLst>
              <a:ext uri="{FF2B5EF4-FFF2-40B4-BE49-F238E27FC236}">
                <a16:creationId xmlns:a16="http://schemas.microsoft.com/office/drawing/2014/main" id="{467C4664-5F90-409E-8954-6AF8B2E98B80}"/>
              </a:ext>
            </a:extLst>
          </p:cNvPr>
          <p:cNvCxnSpPr>
            <a:cxnSpLocks/>
          </p:cNvCxnSpPr>
          <p:nvPr/>
        </p:nvCxnSpPr>
        <p:spPr>
          <a:xfrm flipV="1">
            <a:off x="221151" y="6102034"/>
            <a:ext cx="11789429" cy="23565"/>
          </a:xfrm>
          <a:prstGeom prst="line">
            <a:avLst/>
          </a:prstGeom>
          <a:noFill/>
          <a:ln w="25400" cap="flat" cmpd="dbl" algn="ctr">
            <a:solidFill>
              <a:srgbClr val="5B9BD5"/>
            </a:solidFill>
            <a:prstDash val="dash"/>
            <a:miter lim="800000"/>
          </a:ln>
          <a:effectLst/>
        </p:spPr>
      </p:cxnSp>
      <p:sp>
        <p:nvSpPr>
          <p:cNvPr id="50" name="TextBox 49">
            <a:extLst>
              <a:ext uri="{FF2B5EF4-FFF2-40B4-BE49-F238E27FC236}">
                <a16:creationId xmlns:a16="http://schemas.microsoft.com/office/drawing/2014/main" id="{899DAE45-018D-4DB0-A595-0277AB56FE18}"/>
              </a:ext>
            </a:extLst>
          </p:cNvPr>
          <p:cNvSpPr txBox="1"/>
          <p:nvPr/>
        </p:nvSpPr>
        <p:spPr>
          <a:xfrm>
            <a:off x="357550" y="3269362"/>
            <a:ext cx="3491561" cy="646331"/>
          </a:xfrm>
          <a:prstGeom prst="rect">
            <a:avLst/>
          </a:prstGeom>
          <a:noFill/>
        </p:spPr>
        <p:txBody>
          <a:bodyPr wrap="square">
            <a:spAutoFit/>
          </a:bodyPr>
          <a:lstStyle/>
          <a:p>
            <a:pPr algn="ctr"/>
            <a:r>
              <a:rPr lang="en-US" b="1">
                <a:solidFill>
                  <a:prstClr val="black"/>
                </a:solidFill>
                <a:latin typeface="Calibri" panose="020F0502020204030204"/>
              </a:rPr>
              <a:t>Additionally</a:t>
            </a:r>
          </a:p>
          <a:p>
            <a:pPr marL="285750" indent="-285750">
              <a:buFont typeface="Arial" panose="020B0604020202020204" pitchFamily="34" charset="0"/>
              <a:buChar char="•"/>
            </a:pPr>
            <a:r>
              <a:rPr lang="en-US">
                <a:solidFill>
                  <a:srgbClr val="00B050"/>
                </a:solidFill>
                <a:latin typeface="Calibri" panose="020F0502020204030204"/>
              </a:rPr>
              <a:t>Collaboration EU -USA</a:t>
            </a:r>
          </a:p>
        </p:txBody>
      </p:sp>
      <p:sp>
        <p:nvSpPr>
          <p:cNvPr id="52" name="TextBox 51">
            <a:extLst>
              <a:ext uri="{FF2B5EF4-FFF2-40B4-BE49-F238E27FC236}">
                <a16:creationId xmlns:a16="http://schemas.microsoft.com/office/drawing/2014/main" id="{4E858F63-D09C-4ED7-9117-29C6BB4B08A1}"/>
              </a:ext>
            </a:extLst>
          </p:cNvPr>
          <p:cNvSpPr txBox="1"/>
          <p:nvPr/>
        </p:nvSpPr>
        <p:spPr>
          <a:xfrm>
            <a:off x="8472265" y="1888597"/>
            <a:ext cx="3719736"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prstClr val="black"/>
                </a:solidFill>
                <a:latin typeface="Calibri" panose="020F0502020204030204"/>
              </a:rPr>
              <a:t>Architecture</a:t>
            </a:r>
          </a:p>
          <a:p>
            <a:pPr marL="285750" indent="-285750">
              <a:buFont typeface="Arial" panose="020B0604020202020204" pitchFamily="34" charset="0"/>
              <a:buChar char="•"/>
            </a:pPr>
            <a:r>
              <a:rPr lang="en-US">
                <a:solidFill>
                  <a:prstClr val="black"/>
                </a:solidFill>
                <a:latin typeface="Calibri" panose="020F0502020204030204"/>
              </a:rPr>
              <a:t>Wireless</a:t>
            </a:r>
          </a:p>
          <a:p>
            <a:pPr marL="285750" indent="-285750">
              <a:buFont typeface="Arial" panose="020B0604020202020204" pitchFamily="34" charset="0"/>
              <a:buChar char="•"/>
            </a:pPr>
            <a:r>
              <a:rPr lang="en-US">
                <a:solidFill>
                  <a:prstClr val="black"/>
                </a:solidFill>
                <a:latin typeface="Calibri" panose="020F0502020204030204"/>
              </a:rPr>
              <a:t>Infrastructure &amp; devices</a:t>
            </a:r>
          </a:p>
          <a:p>
            <a:pPr marL="285750" indent="-285750">
              <a:buFont typeface="Arial" panose="020B0604020202020204" pitchFamily="34" charset="0"/>
              <a:buChar char="•"/>
            </a:pPr>
            <a:r>
              <a:rPr lang="en-US">
                <a:solidFill>
                  <a:prstClr val="black"/>
                </a:solidFill>
                <a:latin typeface="Calibri" panose="020F0502020204030204"/>
              </a:rPr>
              <a:t>Security &amp; Service Provision</a:t>
            </a:r>
          </a:p>
        </p:txBody>
      </p:sp>
      <p:sp>
        <p:nvSpPr>
          <p:cNvPr id="53" name="TextBox 52">
            <a:extLst>
              <a:ext uri="{FF2B5EF4-FFF2-40B4-BE49-F238E27FC236}">
                <a16:creationId xmlns:a16="http://schemas.microsoft.com/office/drawing/2014/main" id="{B8D577A4-F4E1-47D5-9199-3D56B3849677}"/>
              </a:ext>
            </a:extLst>
          </p:cNvPr>
          <p:cNvSpPr txBox="1"/>
          <p:nvPr/>
        </p:nvSpPr>
        <p:spPr>
          <a:xfrm>
            <a:off x="8886765" y="1586347"/>
            <a:ext cx="3491561" cy="369332"/>
          </a:xfrm>
          <a:prstGeom prst="rect">
            <a:avLst/>
          </a:prstGeom>
          <a:noFill/>
        </p:spPr>
        <p:txBody>
          <a:bodyPr wrap="square" rtlCol="0">
            <a:spAutoFit/>
          </a:bodyPr>
          <a:lstStyle/>
          <a:p>
            <a:r>
              <a:rPr lang="en-US" b="1">
                <a:solidFill>
                  <a:prstClr val="black"/>
                </a:solidFill>
                <a:latin typeface="Calibri" panose="020F0502020204030204"/>
              </a:rPr>
              <a:t>PoC and Standardization</a:t>
            </a:r>
          </a:p>
        </p:txBody>
      </p:sp>
      <p:cxnSp>
        <p:nvCxnSpPr>
          <p:cNvPr id="54" name="Straight Connector 53">
            <a:extLst>
              <a:ext uri="{FF2B5EF4-FFF2-40B4-BE49-F238E27FC236}">
                <a16:creationId xmlns:a16="http://schemas.microsoft.com/office/drawing/2014/main" id="{9E1262F3-4D89-4C65-9994-880220CD1B53}"/>
              </a:ext>
            </a:extLst>
          </p:cNvPr>
          <p:cNvCxnSpPr>
            <a:cxnSpLocks/>
          </p:cNvCxnSpPr>
          <p:nvPr/>
        </p:nvCxnSpPr>
        <p:spPr>
          <a:xfrm flipV="1">
            <a:off x="8002626" y="1487920"/>
            <a:ext cx="0" cy="5273593"/>
          </a:xfrm>
          <a:prstGeom prst="line">
            <a:avLst/>
          </a:prstGeom>
          <a:noFill/>
          <a:ln w="25400" cap="flat" cmpd="dbl" algn="ctr">
            <a:solidFill>
              <a:srgbClr val="5B9BD5"/>
            </a:solidFill>
            <a:prstDash val="dash"/>
            <a:miter lim="800000"/>
          </a:ln>
          <a:effectLst/>
        </p:spPr>
      </p:cxnSp>
      <p:sp>
        <p:nvSpPr>
          <p:cNvPr id="56" name="Title 1">
            <a:extLst>
              <a:ext uri="{FF2B5EF4-FFF2-40B4-BE49-F238E27FC236}">
                <a16:creationId xmlns:a16="http://schemas.microsoft.com/office/drawing/2014/main" id="{AA492CED-E1E4-4C9E-A705-EA4CDFC0380B}"/>
              </a:ext>
            </a:extLst>
          </p:cNvPr>
          <p:cNvSpPr>
            <a:spLocks noGrp="1"/>
          </p:cNvSpPr>
          <p:nvPr>
            <p:ph type="title" idx="4294967295"/>
          </p:nvPr>
        </p:nvSpPr>
        <p:spPr>
          <a:xfrm>
            <a:off x="1418881" y="149521"/>
            <a:ext cx="10515600" cy="782637"/>
          </a:xfrm>
          <a:prstGeom prst="rect">
            <a:avLst/>
          </a:prstGeom>
        </p:spPr>
        <p:txBody>
          <a:bodyPr/>
          <a:lstStyle/>
          <a:p>
            <a:r>
              <a:rPr lang="en-IE" sz="3200" b="1">
                <a:solidFill>
                  <a:srgbClr val="034EA2"/>
                </a:solidFill>
                <a:latin typeface="Arial"/>
              </a:rPr>
              <a:t>SNS R&amp;I Work Programme 2023-2024 - Structure </a:t>
            </a:r>
          </a:p>
        </p:txBody>
      </p:sp>
    </p:spTree>
    <p:extLst>
      <p:ext uri="{BB962C8B-B14F-4D97-AF65-F5344CB8AC3E}">
        <p14:creationId xmlns:p14="http://schemas.microsoft.com/office/powerpoint/2010/main" val="2195783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8C35-3C75-ACB3-BB90-71D110386050}"/>
              </a:ext>
            </a:extLst>
          </p:cNvPr>
          <p:cNvSpPr txBox="1">
            <a:spLocks/>
          </p:cNvSpPr>
          <p:nvPr/>
        </p:nvSpPr>
        <p:spPr>
          <a:xfrm>
            <a:off x="1418881" y="149521"/>
            <a:ext cx="10515600" cy="7826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3200" b="1">
                <a:solidFill>
                  <a:srgbClr val="034EA2"/>
                </a:solidFill>
                <a:latin typeface="Arial"/>
              </a:rPr>
              <a:t>Overall organization of the SNS R&amp;I WP</a:t>
            </a:r>
          </a:p>
        </p:txBody>
      </p:sp>
      <p:sp>
        <p:nvSpPr>
          <p:cNvPr id="3" name="TextBox 2">
            <a:extLst>
              <a:ext uri="{FF2B5EF4-FFF2-40B4-BE49-F238E27FC236}">
                <a16:creationId xmlns:a16="http://schemas.microsoft.com/office/drawing/2014/main" id="{072087D7-5B44-D85D-CFF1-02AC139C103E}"/>
              </a:ext>
            </a:extLst>
          </p:cNvPr>
          <p:cNvSpPr txBox="1"/>
          <p:nvPr/>
        </p:nvSpPr>
        <p:spPr>
          <a:xfrm>
            <a:off x="93495" y="1484784"/>
            <a:ext cx="12098505" cy="373794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solidFill>
                  <a:schemeClr val="accent1"/>
                </a:solidFill>
              </a:rPr>
              <a:t>2022 </a:t>
            </a:r>
            <a:r>
              <a:rPr lang="en-US" sz="2000">
                <a:solidFill>
                  <a:schemeClr val="accent1"/>
                </a:solidFill>
              </a:rPr>
              <a:t>Stream A consists of multiple topics that when considered together form a complete system (5G Evolution)</a:t>
            </a:r>
          </a:p>
          <a:p>
            <a:pPr marL="285750" indent="-285750">
              <a:lnSpc>
                <a:spcPct val="150000"/>
              </a:lnSpc>
              <a:buFont typeface="Arial" panose="020B0604020202020204" pitchFamily="34" charset="0"/>
              <a:buChar char="•"/>
            </a:pPr>
            <a:r>
              <a:rPr lang="en-US" sz="2000">
                <a:solidFill>
                  <a:schemeClr val="accent1"/>
                </a:solidFill>
              </a:rPr>
              <a:t>Main Strands for Stream B in all calls:</a:t>
            </a:r>
          </a:p>
          <a:p>
            <a:pPr marL="742950" lvl="1" indent="-285750">
              <a:lnSpc>
                <a:spcPct val="150000"/>
              </a:lnSpc>
              <a:buFont typeface="Arial" panose="020B0604020202020204" pitchFamily="34" charset="0"/>
              <a:buChar char="•"/>
            </a:pPr>
            <a:r>
              <a:rPr lang="en-US" sz="2000">
                <a:solidFill>
                  <a:schemeClr val="accent1"/>
                </a:solidFill>
              </a:rPr>
              <a:t>Strand 1: Architecture</a:t>
            </a:r>
          </a:p>
          <a:p>
            <a:pPr marL="742950" lvl="1" indent="-285750">
              <a:lnSpc>
                <a:spcPct val="150000"/>
              </a:lnSpc>
              <a:buFont typeface="Arial" panose="020B0604020202020204" pitchFamily="34" charset="0"/>
              <a:buChar char="•"/>
            </a:pPr>
            <a:r>
              <a:rPr lang="en-US" sz="2000">
                <a:solidFill>
                  <a:schemeClr val="accent1"/>
                </a:solidFill>
              </a:rPr>
              <a:t>Strand 2: Wireless Communication</a:t>
            </a:r>
          </a:p>
          <a:p>
            <a:pPr marL="742950" lvl="1" indent="-285750">
              <a:lnSpc>
                <a:spcPct val="150000"/>
              </a:lnSpc>
              <a:buFont typeface="Arial" panose="020B0604020202020204" pitchFamily="34" charset="0"/>
              <a:buChar char="•"/>
            </a:pPr>
            <a:r>
              <a:rPr lang="en-US" sz="2000">
                <a:solidFill>
                  <a:schemeClr val="accent1"/>
                </a:solidFill>
              </a:rPr>
              <a:t>Strand 3: Communication Infrastructure and Devices</a:t>
            </a:r>
          </a:p>
          <a:p>
            <a:pPr marL="742950" lvl="1" indent="-285750">
              <a:lnSpc>
                <a:spcPct val="150000"/>
              </a:lnSpc>
              <a:buFont typeface="Arial" panose="020B0604020202020204" pitchFamily="34" charset="0"/>
              <a:buChar char="•"/>
            </a:pPr>
            <a:r>
              <a:rPr lang="en-US" sz="2000">
                <a:solidFill>
                  <a:schemeClr val="accent1"/>
                </a:solidFill>
              </a:rPr>
              <a:t>Strand 4: Security and Service Provision</a:t>
            </a:r>
          </a:p>
          <a:p>
            <a:pPr marL="285750" indent="-285750">
              <a:lnSpc>
                <a:spcPct val="150000"/>
              </a:lnSpc>
              <a:buFont typeface="Arial" panose="020B0604020202020204" pitchFamily="34" charset="0"/>
              <a:buChar char="•"/>
            </a:pPr>
            <a:r>
              <a:rPr lang="en-US" sz="2000">
                <a:solidFill>
                  <a:schemeClr val="accent1"/>
                </a:solidFill>
              </a:rPr>
              <a:t>Stream B contains, depending on the year focused topics, flagship or lighthouse projects</a:t>
            </a:r>
          </a:p>
          <a:p>
            <a:pPr marL="285750" indent="-285750">
              <a:lnSpc>
                <a:spcPct val="150000"/>
              </a:lnSpc>
              <a:buFont typeface="Arial" panose="020B0604020202020204" pitchFamily="34" charset="0"/>
              <a:buChar char="•"/>
            </a:pPr>
            <a:r>
              <a:rPr lang="en-US" sz="2000">
                <a:solidFill>
                  <a:schemeClr val="accent1"/>
                </a:solidFill>
              </a:rPr>
              <a:t>In all calls Stream C </a:t>
            </a:r>
            <a:r>
              <a:rPr lang="en-US">
                <a:solidFill>
                  <a:schemeClr val="accent1"/>
                </a:solidFill>
              </a:rPr>
              <a:t>and Stream D projects are present</a:t>
            </a:r>
          </a:p>
        </p:txBody>
      </p:sp>
    </p:spTree>
    <p:extLst>
      <p:ext uri="{BB962C8B-B14F-4D97-AF65-F5344CB8AC3E}">
        <p14:creationId xmlns:p14="http://schemas.microsoft.com/office/powerpoint/2010/main" val="218505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SNS Projects WGs</a:t>
            </a:r>
          </a:p>
        </p:txBody>
      </p:sp>
      <p:sp>
        <p:nvSpPr>
          <p:cNvPr id="2" name="Rectangle 1">
            <a:extLst>
              <a:ext uri="{FF2B5EF4-FFF2-40B4-BE49-F238E27FC236}">
                <a16:creationId xmlns:a16="http://schemas.microsoft.com/office/drawing/2014/main" id="{D8A84B4F-C46E-B910-71CE-848B4E994D04}"/>
              </a:ext>
            </a:extLst>
          </p:cNvPr>
          <p:cNvSpPr/>
          <p:nvPr/>
        </p:nvSpPr>
        <p:spPr>
          <a:xfrm>
            <a:off x="7824192" y="260648"/>
            <a:ext cx="4248472"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Chaired by SNS Projects members</a:t>
            </a:r>
          </a:p>
        </p:txBody>
      </p:sp>
      <p:sp>
        <p:nvSpPr>
          <p:cNvPr id="5" name="TextBox 4">
            <a:extLst>
              <a:ext uri="{FF2B5EF4-FFF2-40B4-BE49-F238E27FC236}">
                <a16:creationId xmlns:a16="http://schemas.microsoft.com/office/drawing/2014/main" id="{A06D6383-21C0-1CE4-CEFB-6948D47E9B35}"/>
              </a:ext>
            </a:extLst>
          </p:cNvPr>
          <p:cNvSpPr txBox="1"/>
          <p:nvPr/>
        </p:nvSpPr>
        <p:spPr>
          <a:xfrm>
            <a:off x="191344" y="1258245"/>
            <a:ext cx="11593288" cy="4341510"/>
          </a:xfrm>
          <a:prstGeom prst="rect">
            <a:avLst/>
          </a:prstGeom>
          <a:noFill/>
        </p:spPr>
        <p:txBody>
          <a:bodyPr wrap="square">
            <a:spAutoFit/>
          </a:bodyPr>
          <a:lstStyle/>
          <a:p>
            <a:pPr marL="342900" lvl="0" indent="-342900" algn="just">
              <a:lnSpc>
                <a:spcPct val="115000"/>
              </a:lnSpc>
              <a:spcAft>
                <a:spcPts val="1000"/>
              </a:spcAft>
              <a:buFont typeface="+mj-lt"/>
              <a:buAutoNum type="alphaLcPeriod"/>
            </a:pPr>
            <a:r>
              <a:rPr lang="en-US" sz="1800" b="1" u="sng">
                <a:solidFill>
                  <a:srgbClr val="000000"/>
                </a:solidFill>
                <a:effectLst/>
                <a:latin typeface="Calibri" panose="020F0502020204030204" pitchFamily="34" charset="0"/>
                <a:ea typeface="Times New Roman" panose="02020603050405020304" pitchFamily="18" charset="0"/>
              </a:rPr>
              <a:t>SNS Architecture WG</a:t>
            </a:r>
            <a:r>
              <a:rPr lang="en-US" sz="1800" u="sng">
                <a:solidFill>
                  <a:srgbClr val="000000"/>
                </a:solidFill>
                <a:effectLst/>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collect, analyze, and consolidate information from SNS projects on architecture research requirements solutions and results (clear link to </a:t>
            </a:r>
            <a:r>
              <a:rPr lang="en-US" sz="1800">
                <a:solidFill>
                  <a:srgbClr val="C00000"/>
                </a:solidFill>
                <a:effectLst/>
                <a:latin typeface="Calibri" panose="020F0502020204030204" pitchFamily="34" charset="0"/>
                <a:ea typeface="Times New Roman" panose="02020603050405020304" pitchFamily="18" charset="0"/>
              </a:rPr>
              <a:t>SNS Stream B/Strand 1</a:t>
            </a:r>
            <a:r>
              <a:rPr lang="en-US" sz="1800">
                <a:solidFill>
                  <a:srgbClr val="000000"/>
                </a:solidFill>
                <a:effectLst/>
                <a:latin typeface="Calibri" panose="020F0502020204030204" pitchFamily="34" charset="0"/>
                <a:ea typeface="Times New Roman" panose="02020603050405020304" pitchFamily="18" charset="0"/>
              </a:rPr>
              <a:t>). </a:t>
            </a:r>
            <a:endParaRPr lang="en-GR" sz="20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lphaLcPeriod"/>
            </a:pPr>
            <a:r>
              <a:rPr lang="en-US" sz="1800" b="1" u="sng">
                <a:solidFill>
                  <a:srgbClr val="000000"/>
                </a:solidFill>
                <a:effectLst/>
                <a:latin typeface="Calibri" panose="020F0502020204030204" pitchFamily="34" charset="0"/>
                <a:ea typeface="Times New Roman" panose="02020603050405020304" pitchFamily="18" charset="0"/>
              </a:rPr>
              <a:t>SNS Reliable Software Networks WG</a:t>
            </a:r>
            <a:r>
              <a:rPr lang="en-US" sz="1800">
                <a:solidFill>
                  <a:srgbClr val="000000"/>
                </a:solidFill>
                <a:effectLst/>
                <a:latin typeface="Calibri" panose="020F0502020204030204" pitchFamily="34" charset="0"/>
                <a:ea typeface="Times New Roman" panose="02020603050405020304" pitchFamily="18" charset="0"/>
              </a:rPr>
              <a:t>: analyze how 6G networks will be designed as software enabled platforms and include topics related to AI/ML, service provision/orchestration as well as security (</a:t>
            </a:r>
            <a:r>
              <a:rPr lang="en-US" sz="1800" err="1">
                <a:solidFill>
                  <a:srgbClr val="000000"/>
                </a:solidFill>
                <a:effectLst/>
                <a:latin typeface="Calibri" panose="020F0502020204030204" pitchFamily="34" charset="0"/>
                <a:ea typeface="Times New Roman" panose="02020603050405020304" pitchFamily="18" charset="0"/>
              </a:rPr>
              <a:t>DevSecOps</a:t>
            </a:r>
            <a:r>
              <a:rPr lang="en-US" sz="1800">
                <a:solidFill>
                  <a:srgbClr val="000000"/>
                </a:solidFill>
                <a:effectLst/>
                <a:latin typeface="Calibri" panose="020F0502020204030204" pitchFamily="34" charset="0"/>
                <a:ea typeface="Times New Roman" panose="02020603050405020304" pitchFamily="18" charset="0"/>
              </a:rPr>
              <a:t>) (clear link to </a:t>
            </a:r>
            <a:r>
              <a:rPr lang="en-US" sz="1800">
                <a:solidFill>
                  <a:srgbClr val="C00000"/>
                </a:solidFill>
                <a:effectLst/>
                <a:latin typeface="Calibri" panose="020F0502020204030204" pitchFamily="34" charset="0"/>
                <a:ea typeface="Times New Roman" panose="02020603050405020304" pitchFamily="18" charset="0"/>
              </a:rPr>
              <a:t>SNS Stream B/Strand 4</a:t>
            </a:r>
            <a:r>
              <a:rPr lang="en-US" sz="1800">
                <a:solidFill>
                  <a:srgbClr val="000000"/>
                </a:solidFill>
                <a:effectLst/>
                <a:latin typeface="Calibri" panose="020F0502020204030204" pitchFamily="34" charset="0"/>
                <a:ea typeface="Times New Roman" panose="02020603050405020304" pitchFamily="18" charset="0"/>
              </a:rPr>
              <a:t>).</a:t>
            </a:r>
            <a:endParaRPr lang="en-GR" sz="20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lphaLcPeriod"/>
            </a:pPr>
            <a:r>
              <a:rPr lang="en-US" sz="1800" b="1" u="sng">
                <a:solidFill>
                  <a:srgbClr val="000000"/>
                </a:solidFill>
                <a:effectLst/>
                <a:latin typeface="Calibri" panose="020F0502020204030204" pitchFamily="34" charset="0"/>
                <a:ea typeface="Times New Roman" panose="02020603050405020304" pitchFamily="18" charset="0"/>
              </a:rPr>
              <a:t>SNS Test Measurement and Validation WG</a:t>
            </a:r>
            <a:r>
              <a:rPr lang="en-US" sz="1800">
                <a:solidFill>
                  <a:srgbClr val="000000"/>
                </a:solidFill>
                <a:effectLst/>
                <a:latin typeface="Calibri" panose="020F0502020204030204" pitchFamily="34" charset="0"/>
                <a:ea typeface="Times New Roman" panose="02020603050405020304" pitchFamily="18" charset="0"/>
              </a:rPr>
              <a:t>: bring together SNS projects that have common interest in the development and progress of topics related to test and measurement methods, test cases, procedures etc. At least </a:t>
            </a:r>
            <a:r>
              <a:rPr lang="en-US" sz="1800">
                <a:solidFill>
                  <a:srgbClr val="C00000"/>
                </a:solidFill>
                <a:effectLst/>
                <a:latin typeface="Calibri" panose="020F0502020204030204" pitchFamily="34" charset="0"/>
                <a:ea typeface="Times New Roman" panose="02020603050405020304" pitchFamily="18" charset="0"/>
              </a:rPr>
              <a:t>all Stream C and Stream D </a:t>
            </a:r>
            <a:r>
              <a:rPr lang="en-US" sz="1800">
                <a:solidFill>
                  <a:srgbClr val="000000"/>
                </a:solidFill>
                <a:effectLst/>
                <a:latin typeface="Calibri" panose="020F0502020204030204" pitchFamily="34" charset="0"/>
                <a:ea typeface="Times New Roman" panose="02020603050405020304" pitchFamily="18" charset="0"/>
              </a:rPr>
              <a:t>projects should participate as well as any other </a:t>
            </a:r>
            <a:r>
              <a:rPr lang="en-US">
                <a:solidFill>
                  <a:srgbClr val="C00000"/>
                </a:solidFill>
                <a:latin typeface="Calibri" panose="020F0502020204030204" pitchFamily="34" charset="0"/>
              </a:rPr>
              <a:t>Stream A and B projects that are planning to provide at least a PoC </a:t>
            </a:r>
            <a:r>
              <a:rPr lang="en-US" sz="1800">
                <a:solidFill>
                  <a:srgbClr val="000000"/>
                </a:solidFill>
                <a:effectLst/>
                <a:latin typeface="Calibri" panose="020F0502020204030204" pitchFamily="34" charset="0"/>
                <a:ea typeface="Times New Roman" panose="02020603050405020304" pitchFamily="18" charset="0"/>
              </a:rPr>
              <a:t>or higher TRL solutions.</a:t>
            </a:r>
            <a:endParaRPr lang="en-GR" sz="20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lphaLcPeriod"/>
            </a:pPr>
            <a:r>
              <a:rPr lang="en-US" sz="1800" b="1" u="sng">
                <a:solidFill>
                  <a:srgbClr val="000000"/>
                </a:solidFill>
                <a:effectLst/>
                <a:latin typeface="Calibri" panose="020F0502020204030204" pitchFamily="34" charset="0"/>
                <a:ea typeface="Times New Roman" panose="02020603050405020304" pitchFamily="18" charset="0"/>
              </a:rPr>
              <a:t>Communication technologies and Devices</a:t>
            </a:r>
            <a:r>
              <a:rPr lang="en-US" sz="1800" u="sng">
                <a:solidFill>
                  <a:srgbClr val="000000"/>
                </a:solidFill>
                <a:effectLst/>
                <a:latin typeface="Calibri" panose="020F0502020204030204" pitchFamily="34" charset="0"/>
                <a:ea typeface="Times New Roman" panose="02020603050405020304" pitchFamily="18" charset="0"/>
              </a:rPr>
              <a:t>:</a:t>
            </a:r>
            <a:r>
              <a:rPr lang="en-US" sz="1800">
                <a:solidFill>
                  <a:srgbClr val="000000"/>
                </a:solidFill>
                <a:effectLst/>
                <a:latin typeface="Calibri" panose="020F0502020204030204" pitchFamily="34" charset="0"/>
                <a:ea typeface="Times New Roman" panose="02020603050405020304" pitchFamily="18" charset="0"/>
              </a:rPr>
              <a:t> bring together SNS projects working in the areas of wireless communications as well as communication infrastructure and devices. This WG will deal with topics related to 6G RAN enablers and solutions as well optical communications, integration of NTN with 6G Networks, short range communications and IoT evolution (clear link to </a:t>
            </a:r>
            <a:r>
              <a:rPr lang="en-US" sz="1800">
                <a:solidFill>
                  <a:srgbClr val="C00000"/>
                </a:solidFill>
                <a:effectLst/>
                <a:latin typeface="Calibri" panose="020F0502020204030204" pitchFamily="34" charset="0"/>
                <a:ea typeface="Times New Roman" panose="02020603050405020304" pitchFamily="18" charset="0"/>
              </a:rPr>
              <a:t>SNS Stream B/Strands 2 &amp; 3</a:t>
            </a:r>
            <a:r>
              <a:rPr lang="en-US" sz="1800">
                <a:solidFill>
                  <a:srgbClr val="000000"/>
                </a:solidFill>
                <a:effectLst/>
                <a:latin typeface="Calibri" panose="020F0502020204030204" pitchFamily="34" charset="0"/>
                <a:ea typeface="Times New Roman" panose="02020603050405020304" pitchFamily="18" charset="0"/>
              </a:rPr>
              <a:t>).</a:t>
            </a:r>
            <a:endParaRPr lang="en-GR" sz="200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541823E-FC8E-EBC3-D75B-718681FA871B}"/>
              </a:ext>
            </a:extLst>
          </p:cNvPr>
          <p:cNvSpPr/>
          <p:nvPr/>
        </p:nvSpPr>
        <p:spPr>
          <a:xfrm>
            <a:off x="106017" y="252737"/>
            <a:ext cx="4248472" cy="43204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Proposal</a:t>
            </a:r>
          </a:p>
        </p:txBody>
      </p:sp>
      <p:sp>
        <p:nvSpPr>
          <p:cNvPr id="6" name="Rectangle 5">
            <a:extLst>
              <a:ext uri="{FF2B5EF4-FFF2-40B4-BE49-F238E27FC236}">
                <a16:creationId xmlns:a16="http://schemas.microsoft.com/office/drawing/2014/main" id="{DD3297C0-2ADB-D0F8-CBC6-01F1E56DEE63}"/>
              </a:ext>
            </a:extLst>
          </p:cNvPr>
          <p:cNvSpPr/>
          <p:nvPr/>
        </p:nvSpPr>
        <p:spPr>
          <a:xfrm>
            <a:off x="407368" y="6093296"/>
            <a:ext cx="11305256"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Stream A projects from the call 2022 can participate in the related WGs above depending on their activities</a:t>
            </a:r>
          </a:p>
        </p:txBody>
      </p:sp>
    </p:spTree>
    <p:extLst>
      <p:ext uri="{BB962C8B-B14F-4D97-AF65-F5344CB8AC3E}">
        <p14:creationId xmlns:p14="http://schemas.microsoft.com/office/powerpoint/2010/main" val="1263049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6G-IA WGs</a:t>
            </a:r>
          </a:p>
        </p:txBody>
      </p:sp>
      <p:sp>
        <p:nvSpPr>
          <p:cNvPr id="2" name="Rectangle 1">
            <a:extLst>
              <a:ext uri="{FF2B5EF4-FFF2-40B4-BE49-F238E27FC236}">
                <a16:creationId xmlns:a16="http://schemas.microsoft.com/office/drawing/2014/main" id="{D8A84B4F-C46E-B910-71CE-848B4E994D04}"/>
              </a:ext>
            </a:extLst>
          </p:cNvPr>
          <p:cNvSpPr/>
          <p:nvPr/>
        </p:nvSpPr>
        <p:spPr>
          <a:xfrm>
            <a:off x="7824192" y="260648"/>
            <a:ext cx="4248472"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Chaired by 6G-IA members</a:t>
            </a:r>
          </a:p>
        </p:txBody>
      </p:sp>
      <p:sp>
        <p:nvSpPr>
          <p:cNvPr id="7" name="TextBox 6">
            <a:extLst>
              <a:ext uri="{FF2B5EF4-FFF2-40B4-BE49-F238E27FC236}">
                <a16:creationId xmlns:a16="http://schemas.microsoft.com/office/drawing/2014/main" id="{327B0DB2-FA36-E5BC-9A20-1BAA1438E717}"/>
              </a:ext>
            </a:extLst>
          </p:cNvPr>
          <p:cNvSpPr txBox="1"/>
          <p:nvPr/>
        </p:nvSpPr>
        <p:spPr>
          <a:xfrm>
            <a:off x="166664" y="1412776"/>
            <a:ext cx="11906000" cy="3416320"/>
          </a:xfrm>
          <a:prstGeom prst="rect">
            <a:avLst/>
          </a:prstGeom>
          <a:noFill/>
        </p:spPr>
        <p:txBody>
          <a:bodyPr wrap="square">
            <a:spAutoFit/>
          </a:bodyPr>
          <a:lstStyle/>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Vision WG</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 a vision for Smart Networks and Services beyond 2030</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 SNS</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solutions for 5G and beyond 5G/6G networks. </a:t>
            </a:r>
          </a:p>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Trials</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develop a European Trial Roadmap for beyond 5G/6G systems in the context of SNS. </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Pre-standardization</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facilitate impact creation in particular towards relevant standardization bodies and open source</a:t>
            </a: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5G/6G for Connected and Automated Mobility - R&amp;I Stream:</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Establish a knowledge base and facilitate the exchange of information on ongoing R&amp;I activities in the field</a:t>
            </a:r>
            <a:r>
              <a:rPr lang="en-GB">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Spectrum</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group focuses on the regulatory and technical aspects that relate to spectrum for beyond 5G and 6G systems. </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Security</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purpose of the group is to foster development of 5G/6G Security Community.</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6G-IA SNS Forum</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WG to serve as a forum for open technical discussions on any technological topics of interest.</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800" b="1"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WiTaR</a:t>
            </a:r>
            <a:r>
              <a:rPr lang="en-GB" sz="1800" b="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(Women in Telecommunications and Research)</a:t>
            </a: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promote a gender-balanced approach in European R&amp;I activities including industry and academia.</a:t>
            </a: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608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SNS Strategic WGs</a:t>
            </a:r>
          </a:p>
        </p:txBody>
      </p:sp>
      <p:sp>
        <p:nvSpPr>
          <p:cNvPr id="7" name="TextBox 6">
            <a:extLst>
              <a:ext uri="{FF2B5EF4-FFF2-40B4-BE49-F238E27FC236}">
                <a16:creationId xmlns:a16="http://schemas.microsoft.com/office/drawing/2014/main" id="{24899930-14EC-7445-5964-A8B241A9AEAF}"/>
              </a:ext>
            </a:extLst>
          </p:cNvPr>
          <p:cNvSpPr txBox="1"/>
          <p:nvPr/>
        </p:nvSpPr>
        <p:spPr>
          <a:xfrm>
            <a:off x="119336" y="867949"/>
            <a:ext cx="11953328" cy="6006003"/>
          </a:xfrm>
          <a:prstGeom prst="rect">
            <a:avLst/>
          </a:prstGeom>
          <a:noFill/>
        </p:spPr>
        <p:txBody>
          <a:bodyPr wrap="square">
            <a:spAutoFit/>
          </a:bodyPr>
          <a:lstStyle/>
          <a:p>
            <a:pPr marL="342900" lvl="0" indent="-342900" algn="just">
              <a:lnSpc>
                <a:spcPct val="115000"/>
              </a:lnSpc>
              <a:spcAft>
                <a:spcPts val="1000"/>
              </a:spcAft>
              <a:buFont typeface="+mj-lt"/>
              <a:buAutoNum type="arabicPeriod"/>
            </a:pPr>
            <a:r>
              <a:rPr lang="en-US" b="1" u="sng">
                <a:solidFill>
                  <a:schemeClr val="accent1"/>
                </a:solidFill>
                <a:effectLst/>
                <a:latin typeface="Calibri" panose="020F0502020204030204" pitchFamily="34" charset="0"/>
                <a:ea typeface="Times New Roman" panose="02020603050405020304" pitchFamily="18" charset="0"/>
              </a:rPr>
              <a:t>5G for Connected and Automated Mobility - Deployment Stream:</a:t>
            </a:r>
            <a:r>
              <a:rPr lang="en-US">
                <a:solidFill>
                  <a:schemeClr val="accent1"/>
                </a:solidFill>
                <a:effectLst/>
                <a:latin typeface="Calibri" panose="020F0502020204030204" pitchFamily="34" charset="0"/>
                <a:ea typeface="Times New Roman" panose="02020603050405020304" pitchFamily="18" charset="0"/>
              </a:rPr>
              <a:t> </a:t>
            </a:r>
            <a:r>
              <a:rPr lang="en-US">
                <a:solidFill>
                  <a:srgbClr val="C00000"/>
                </a:solidFill>
                <a:effectLst/>
                <a:latin typeface="Calibri" panose="020F0502020204030204" pitchFamily="34" charset="0"/>
                <a:ea typeface="Times New Roman" panose="02020603050405020304" pitchFamily="18" charset="0"/>
              </a:rPr>
              <a:t>strategic guidance in view of European deployment </a:t>
            </a:r>
            <a:r>
              <a:rPr lang="en-US" err="1">
                <a:solidFill>
                  <a:srgbClr val="C00000"/>
                </a:solidFill>
                <a:effectLst/>
                <a:latin typeface="Calibri" panose="020F0502020204030204" pitchFamily="34" charset="0"/>
                <a:ea typeface="Times New Roman" panose="02020603050405020304" pitchFamily="18" charset="0"/>
              </a:rPr>
              <a:t>programmes</a:t>
            </a:r>
            <a:r>
              <a:rPr lang="en-US">
                <a:solidFill>
                  <a:schemeClr val="accent1"/>
                </a:solidFill>
                <a:effectLst/>
                <a:latin typeface="Calibri" panose="020F0502020204030204" pitchFamily="34" charset="0"/>
                <a:ea typeface="Times New Roman" panose="02020603050405020304" pitchFamily="18" charset="0"/>
              </a:rPr>
              <a:t> on the field, in particular </a:t>
            </a:r>
            <a:r>
              <a:rPr lang="en-US">
                <a:solidFill>
                  <a:srgbClr val="C00000"/>
                </a:solidFill>
                <a:effectLst/>
                <a:latin typeface="Calibri" panose="020F0502020204030204" pitchFamily="34" charset="0"/>
                <a:ea typeface="Times New Roman" panose="02020603050405020304" pitchFamily="18" charset="0"/>
              </a:rPr>
              <a:t>5G Corridors for CAM </a:t>
            </a:r>
            <a:r>
              <a:rPr lang="en-US">
                <a:solidFill>
                  <a:schemeClr val="accent1"/>
                </a:solidFill>
                <a:effectLst/>
                <a:latin typeface="Calibri" panose="020F0502020204030204" pitchFamily="34" charset="0"/>
                <a:ea typeface="Times New Roman" panose="02020603050405020304" pitchFamily="18" charset="0"/>
              </a:rPr>
              <a:t>under the CEF2 Digital </a:t>
            </a:r>
            <a:r>
              <a:rPr lang="en-US" err="1">
                <a:solidFill>
                  <a:schemeClr val="accent1"/>
                </a:solidFill>
                <a:effectLst/>
                <a:latin typeface="Calibri" panose="020F0502020204030204" pitchFamily="34" charset="0"/>
                <a:ea typeface="Times New Roman" panose="02020603050405020304" pitchFamily="18" charset="0"/>
              </a:rPr>
              <a:t>Programme</a:t>
            </a:r>
            <a:r>
              <a:rPr lang="en-US">
                <a:solidFill>
                  <a:schemeClr val="accent1"/>
                </a:solidFill>
                <a:effectLst/>
                <a:latin typeface="Calibri" panose="020F0502020204030204" pitchFamily="34" charset="0"/>
                <a:ea typeface="Times New Roman" panose="02020603050405020304" pitchFamily="18" charset="0"/>
              </a:rPr>
              <a:t>. Supported by the CEF CSA 5G-GUIDE </a:t>
            </a:r>
          </a:p>
          <a:p>
            <a:pPr marL="800100" lvl="1" indent="-342900" algn="just">
              <a:lnSpc>
                <a:spcPct val="115000"/>
              </a:lnSpc>
              <a:spcAft>
                <a:spcPts val="1000"/>
              </a:spcAft>
              <a:buFont typeface="+mj-lt"/>
              <a:buAutoNum type="alphaLcParenR"/>
            </a:pPr>
            <a:r>
              <a:rPr lang="en-US">
                <a:solidFill>
                  <a:schemeClr val="accent1"/>
                </a:solidFill>
                <a:effectLst/>
                <a:latin typeface="Calibri" panose="020F0502020204030204" pitchFamily="34" charset="0"/>
                <a:ea typeface="Times New Roman" panose="02020603050405020304" pitchFamily="18" charset="0"/>
              </a:rPr>
              <a:t>Establish/Update SDAs</a:t>
            </a: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ea typeface="Times New Roman" panose="02020603050405020304" pitchFamily="18" charset="0"/>
              </a:rPr>
              <a:t>F</a:t>
            </a:r>
            <a:r>
              <a:rPr lang="en-US">
                <a:solidFill>
                  <a:schemeClr val="accent1"/>
                </a:solidFill>
                <a:effectLst/>
                <a:latin typeface="Calibri" panose="020F0502020204030204" pitchFamily="34" charset="0"/>
                <a:ea typeface="Times New Roman" panose="02020603050405020304" pitchFamily="18" charset="0"/>
              </a:rPr>
              <a:t>acilitate broader stakeholder cooperation through expert consultation sessions, workshops and networking activities. </a:t>
            </a:r>
          </a:p>
          <a:p>
            <a:pPr marL="342900" indent="-342900" algn="just">
              <a:lnSpc>
                <a:spcPct val="115000"/>
              </a:lnSpc>
              <a:spcAft>
                <a:spcPts val="1000"/>
              </a:spcAft>
              <a:buFont typeface="+mj-lt"/>
              <a:buAutoNum type="arabicPeriod"/>
            </a:pPr>
            <a:r>
              <a:rPr lang="en-US" b="1" u="sng">
                <a:solidFill>
                  <a:schemeClr val="accent1"/>
                </a:solidFill>
                <a:latin typeface="Calibri" panose="020F0502020204030204" pitchFamily="34" charset="0"/>
              </a:rPr>
              <a:t>European competitiveness for 6G connectivity: </a:t>
            </a:r>
            <a:r>
              <a:rPr lang="en-US">
                <a:solidFill>
                  <a:srgbClr val="C00000"/>
                </a:solidFill>
                <a:latin typeface="Calibri" panose="020F0502020204030204" pitchFamily="34" charset="0"/>
              </a:rPr>
              <a:t>shape clear European strategies, roadmaps and recommendations, and to establish synergies on areas supported </a:t>
            </a:r>
            <a:r>
              <a:rPr lang="en-US">
                <a:solidFill>
                  <a:schemeClr val="accent1"/>
                </a:solidFill>
                <a:effectLst/>
                <a:latin typeface="Calibri" panose="020F0502020204030204" pitchFamily="34" charset="0"/>
                <a:ea typeface="Times New Roman" panose="02020603050405020304" pitchFamily="18" charset="0"/>
              </a:rPr>
              <a:t>Supported by the SNS CSA projects (OPS and ICE)</a:t>
            </a:r>
            <a:endParaRPr lang="en-US">
              <a:solidFill>
                <a:schemeClr val="accent1"/>
              </a:solidFill>
              <a:latin typeface="Calibri" panose="020F0502020204030204" pitchFamily="34" charset="0"/>
            </a:endParaRP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rPr>
              <a:t>technological sovereignty in key technologies such as micro-electronics &amp; photonics for 6G networks (identify and facilitate cooperation with KDT JU (soon to become Chips JU) including the plan for coordinated calls), </a:t>
            </a: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rPr>
              <a:t>open SNS technological solutions and their impact to the ICT ecosystem, </a:t>
            </a: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rPr>
              <a:t>AI/ML frameworks for smart networks and services, </a:t>
            </a: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rPr>
              <a:t>Cloud and edge technologies and software-defined implementation of the network, </a:t>
            </a: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rPr>
              <a:t>6G security and privacy solutions that adhere to EU principles linking the SNS JU to related EU organizations such as ENISA and ECSO, </a:t>
            </a:r>
          </a:p>
          <a:p>
            <a:pPr marL="800100" lvl="1" indent="-342900" algn="just">
              <a:lnSpc>
                <a:spcPct val="115000"/>
              </a:lnSpc>
              <a:spcAft>
                <a:spcPts val="1000"/>
              </a:spcAft>
              <a:buFont typeface="+mj-lt"/>
              <a:buAutoNum type="alphaLcParenR"/>
            </a:pPr>
            <a:r>
              <a:rPr lang="en-US">
                <a:solidFill>
                  <a:schemeClr val="accent1"/>
                </a:solidFill>
                <a:latin typeface="Calibri" panose="020F0502020204030204" pitchFamily="34" charset="0"/>
              </a:rPr>
              <a:t>creation of a strong knowledge base of experts in Europe on SNS topics assisting in reversing the brain drain.</a:t>
            </a:r>
            <a:endParaRPr lang="en-GR">
              <a:solidFill>
                <a:schemeClr val="accent1"/>
              </a:solidFill>
              <a:latin typeface="Calibri" panose="020F0502020204030204" pitchFamily="34" charset="0"/>
            </a:endParaRPr>
          </a:p>
        </p:txBody>
      </p:sp>
      <p:sp>
        <p:nvSpPr>
          <p:cNvPr id="8" name="Rectangle 7">
            <a:extLst>
              <a:ext uri="{FF2B5EF4-FFF2-40B4-BE49-F238E27FC236}">
                <a16:creationId xmlns:a16="http://schemas.microsoft.com/office/drawing/2014/main" id="{4D59691D-7B06-7C22-61B2-919E5BBFB549}"/>
              </a:ext>
            </a:extLst>
          </p:cNvPr>
          <p:cNvSpPr/>
          <p:nvPr/>
        </p:nvSpPr>
        <p:spPr>
          <a:xfrm>
            <a:off x="7824192" y="260648"/>
            <a:ext cx="4248472"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Co-chaired Public and Private sides</a:t>
            </a:r>
          </a:p>
        </p:txBody>
      </p:sp>
      <p:sp>
        <p:nvSpPr>
          <p:cNvPr id="2" name="Rectangle 1">
            <a:extLst>
              <a:ext uri="{FF2B5EF4-FFF2-40B4-BE49-F238E27FC236}">
                <a16:creationId xmlns:a16="http://schemas.microsoft.com/office/drawing/2014/main" id="{E3D07D00-EF53-145F-9FBB-2D13E0FFFD1A}"/>
              </a:ext>
            </a:extLst>
          </p:cNvPr>
          <p:cNvSpPr/>
          <p:nvPr/>
        </p:nvSpPr>
        <p:spPr>
          <a:xfrm>
            <a:off x="106017" y="252737"/>
            <a:ext cx="4248472" cy="43204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Under discussion at the SNS JU GB level </a:t>
            </a:r>
          </a:p>
        </p:txBody>
      </p:sp>
    </p:spTree>
    <p:extLst>
      <p:ext uri="{BB962C8B-B14F-4D97-AF65-F5344CB8AC3E}">
        <p14:creationId xmlns:p14="http://schemas.microsoft.com/office/powerpoint/2010/main" val="2644483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SNS Strategic WGs</a:t>
            </a:r>
          </a:p>
        </p:txBody>
      </p:sp>
      <p:sp>
        <p:nvSpPr>
          <p:cNvPr id="7" name="TextBox 6">
            <a:extLst>
              <a:ext uri="{FF2B5EF4-FFF2-40B4-BE49-F238E27FC236}">
                <a16:creationId xmlns:a16="http://schemas.microsoft.com/office/drawing/2014/main" id="{24899930-14EC-7445-5964-A8B241A9AEAF}"/>
              </a:ext>
            </a:extLst>
          </p:cNvPr>
          <p:cNvSpPr txBox="1"/>
          <p:nvPr/>
        </p:nvSpPr>
        <p:spPr>
          <a:xfrm>
            <a:off x="119336" y="867949"/>
            <a:ext cx="11953328" cy="1793120"/>
          </a:xfrm>
          <a:prstGeom prst="rect">
            <a:avLst/>
          </a:prstGeom>
          <a:noFill/>
        </p:spPr>
        <p:txBody>
          <a:bodyPr wrap="square">
            <a:spAutoFit/>
          </a:bodyPr>
          <a:lstStyle/>
          <a:p>
            <a:pPr lvl="0" algn="just">
              <a:lnSpc>
                <a:spcPct val="115000"/>
              </a:lnSpc>
              <a:spcAft>
                <a:spcPts val="1000"/>
              </a:spcAft>
            </a:pPr>
            <a:endParaRPr lang="en-GR">
              <a:solidFill>
                <a:schemeClr val="accent1"/>
              </a:solidFill>
              <a:latin typeface="Calibri" panose="020F0502020204030204" pitchFamily="34" charset="0"/>
            </a:endParaRPr>
          </a:p>
          <a:p>
            <a:pPr marL="342900" lvl="0" indent="-342900" algn="just">
              <a:lnSpc>
                <a:spcPct val="115000"/>
              </a:lnSpc>
              <a:buFont typeface="+mj-lt"/>
              <a:buAutoNum type="arabicPeriod" startAt="3"/>
            </a:pPr>
            <a:r>
              <a:rPr lang="en-US" b="1" u="sng">
                <a:solidFill>
                  <a:schemeClr val="accent1"/>
                </a:solidFill>
                <a:effectLst/>
                <a:latin typeface="Calibri" panose="020F0502020204030204" pitchFamily="34" charset="0"/>
                <a:ea typeface="Times New Roman" panose="02020603050405020304" pitchFamily="18" charset="0"/>
              </a:rPr>
              <a:t>Policy Working Group</a:t>
            </a:r>
            <a:r>
              <a:rPr lang="en-US" u="sng">
                <a:solidFill>
                  <a:schemeClr val="accent1"/>
                </a:solidFill>
                <a:effectLst/>
                <a:latin typeface="Calibri" panose="020F0502020204030204" pitchFamily="34" charset="0"/>
                <a:ea typeface="Times New Roman" panose="02020603050405020304" pitchFamily="18" charset="0"/>
              </a:rPr>
              <a:t>:</a:t>
            </a:r>
            <a:r>
              <a:rPr lang="en-US">
                <a:solidFill>
                  <a:schemeClr val="accent1"/>
                </a:solidFill>
                <a:effectLst/>
                <a:latin typeface="Calibri" panose="020F0502020204030204" pitchFamily="34" charset="0"/>
                <a:ea typeface="Times New Roman" panose="02020603050405020304" pitchFamily="18" charset="0"/>
              </a:rPr>
              <a:t> Work on </a:t>
            </a:r>
            <a:r>
              <a:rPr lang="en-US">
                <a:solidFill>
                  <a:srgbClr val="C00000"/>
                </a:solidFill>
                <a:effectLst/>
                <a:latin typeface="Calibri" panose="020F0502020204030204" pitchFamily="34" charset="0"/>
                <a:ea typeface="Times New Roman" panose="02020603050405020304" pitchFamily="18" charset="0"/>
              </a:rPr>
              <a:t>EU policies and goals </a:t>
            </a:r>
            <a:r>
              <a:rPr lang="en-US">
                <a:solidFill>
                  <a:schemeClr val="accent1"/>
                </a:solidFill>
                <a:effectLst/>
                <a:latin typeface="Calibri" panose="020F0502020204030204" pitchFamily="34" charset="0"/>
                <a:ea typeface="Times New Roman" panose="02020603050405020304" pitchFamily="18" charset="0"/>
              </a:rPr>
              <a:t>(EU Green deal, Cybersecurity policies, SDGs, including </a:t>
            </a:r>
            <a:r>
              <a:rPr lang="en-US">
                <a:solidFill>
                  <a:srgbClr val="C00000"/>
                </a:solidFill>
                <a:effectLst/>
                <a:latin typeface="Calibri" panose="020F0502020204030204" pitchFamily="34" charset="0"/>
                <a:ea typeface="Times New Roman" panose="02020603050405020304" pitchFamily="18" charset="0"/>
              </a:rPr>
              <a:t>environmental, business, and economic sustainability </a:t>
            </a:r>
            <a:r>
              <a:rPr lang="en-US">
                <a:solidFill>
                  <a:schemeClr val="accent1"/>
                </a:solidFill>
                <a:effectLst/>
                <a:latin typeface="Calibri" panose="020F0502020204030204" pitchFamily="34" charset="0"/>
                <a:ea typeface="Times New Roman" panose="02020603050405020304" pitchFamily="18" charset="0"/>
              </a:rPr>
              <a:t>as well as related opportunities and concerns for EU stakeholders and </a:t>
            </a:r>
            <a:r>
              <a:rPr lang="en-US">
                <a:solidFill>
                  <a:srgbClr val="C00000"/>
                </a:solidFill>
                <a:effectLst/>
                <a:latin typeface="Calibri" panose="020F0502020204030204" pitchFamily="34" charset="0"/>
                <a:ea typeface="Times New Roman" panose="02020603050405020304" pitchFamily="18" charset="0"/>
              </a:rPr>
              <a:t>societal aspects </a:t>
            </a:r>
            <a:r>
              <a:rPr lang="en-US">
                <a:solidFill>
                  <a:schemeClr val="accent1"/>
                </a:solidFill>
                <a:effectLst/>
                <a:latin typeface="Calibri" panose="020F0502020204030204" pitchFamily="34" charset="0"/>
                <a:ea typeface="Times New Roman" panose="02020603050405020304" pitchFamily="18" charset="0"/>
              </a:rPr>
              <a:t>(EMF Awareness, technology acceptance). Supported by the CSA on societal issues under Call 2 expected to start early 2024.</a:t>
            </a:r>
            <a:endParaRPr lang="en-GR">
              <a:solidFill>
                <a:schemeClr val="accent1"/>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D8A84B4F-C46E-B910-71CE-848B4E994D04}"/>
              </a:ext>
            </a:extLst>
          </p:cNvPr>
          <p:cNvSpPr/>
          <p:nvPr/>
        </p:nvSpPr>
        <p:spPr>
          <a:xfrm>
            <a:off x="7824192" y="260648"/>
            <a:ext cx="4248472"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Co-chaired Public and Private sides</a:t>
            </a:r>
          </a:p>
        </p:txBody>
      </p:sp>
      <p:sp>
        <p:nvSpPr>
          <p:cNvPr id="4" name="Rectangle 3">
            <a:extLst>
              <a:ext uri="{FF2B5EF4-FFF2-40B4-BE49-F238E27FC236}">
                <a16:creationId xmlns:a16="http://schemas.microsoft.com/office/drawing/2014/main" id="{EAA72D53-A5FA-EA81-E10E-7E5CEF09ECC3}"/>
              </a:ext>
            </a:extLst>
          </p:cNvPr>
          <p:cNvSpPr/>
          <p:nvPr/>
        </p:nvSpPr>
        <p:spPr>
          <a:xfrm>
            <a:off x="106017" y="252737"/>
            <a:ext cx="4248472" cy="43204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Under discussion at the SNS JU GB level </a:t>
            </a:r>
          </a:p>
        </p:txBody>
      </p:sp>
    </p:spTree>
    <p:extLst>
      <p:ext uri="{BB962C8B-B14F-4D97-AF65-F5344CB8AC3E}">
        <p14:creationId xmlns:p14="http://schemas.microsoft.com/office/powerpoint/2010/main" val="3831091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Next Steps for the SNS Projects WGs</a:t>
            </a:r>
          </a:p>
        </p:txBody>
      </p:sp>
      <p:sp>
        <p:nvSpPr>
          <p:cNvPr id="4" name="TextBox 3">
            <a:extLst>
              <a:ext uri="{FF2B5EF4-FFF2-40B4-BE49-F238E27FC236}">
                <a16:creationId xmlns:a16="http://schemas.microsoft.com/office/drawing/2014/main" id="{5F3BF342-D6CB-5E3B-270E-908E21D9EE2F}"/>
              </a:ext>
            </a:extLst>
          </p:cNvPr>
          <p:cNvSpPr txBox="1"/>
          <p:nvPr/>
        </p:nvSpPr>
        <p:spPr>
          <a:xfrm>
            <a:off x="459979" y="1340768"/>
            <a:ext cx="10892606"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solidFill>
              </a:rPr>
              <a:t>The SNS Steering Board is responsible setting up the SNS Projects WGs</a:t>
            </a:r>
          </a:p>
          <a:p>
            <a:pPr marL="285750" indent="-285750">
              <a:buFont typeface="Arial" panose="020B0604020202020204" pitchFamily="34" charset="0"/>
              <a:buChar char="•"/>
            </a:pPr>
            <a:r>
              <a:rPr lang="en-US" sz="2400" dirty="0">
                <a:solidFill>
                  <a:schemeClr val="accent1"/>
                </a:solidFill>
              </a:rPr>
              <a:t>The SNS Steering Board does not exist yet – The collaboration agreement needs to be signed by a critical mass of projects</a:t>
            </a:r>
          </a:p>
          <a:p>
            <a:pPr marL="285750" indent="-285750">
              <a:buFont typeface="Arial" panose="020B0604020202020204" pitchFamily="34" charset="0"/>
              <a:buChar char="•"/>
            </a:pPr>
            <a:r>
              <a:rPr lang="en-US" sz="2400" dirty="0">
                <a:solidFill>
                  <a:schemeClr val="accent1"/>
                </a:solidFill>
              </a:rPr>
              <a:t>The public and private side will open a consultation to see the opinion of SNS project members about the proposed SNS Projects WG Each organization participating in the the SNS projects will have one vote</a:t>
            </a:r>
          </a:p>
          <a:p>
            <a:pPr marL="285750" indent="-285750">
              <a:buFont typeface="Arial" panose="020B0604020202020204" pitchFamily="34" charset="0"/>
              <a:buChar char="•"/>
            </a:pPr>
            <a:r>
              <a:rPr lang="en-US" sz="2400" dirty="0">
                <a:solidFill>
                  <a:schemeClr val="accent1"/>
                </a:solidFill>
              </a:rPr>
              <a:t>The consultation link will be sent today to the SNS projects PMs.</a:t>
            </a:r>
          </a:p>
          <a:p>
            <a:pPr marL="285750" indent="-285750">
              <a:buFont typeface="Arial" panose="020B0604020202020204" pitchFamily="34" charset="0"/>
              <a:buChar char="•"/>
            </a:pPr>
            <a:r>
              <a:rPr lang="en-US" sz="2400" dirty="0">
                <a:solidFill>
                  <a:schemeClr val="accent1"/>
                </a:solidFill>
              </a:rPr>
              <a:t>The PMs will be asked to forward the link to their project members</a:t>
            </a:r>
          </a:p>
          <a:p>
            <a:pPr marL="285750" indent="-285750">
              <a:buFont typeface="Arial" panose="020B0604020202020204" pitchFamily="34" charset="0"/>
              <a:buChar char="•"/>
            </a:pPr>
            <a:r>
              <a:rPr lang="en-US" sz="2400" dirty="0">
                <a:solidFill>
                  <a:schemeClr val="accent1"/>
                </a:solidFill>
              </a:rPr>
              <a:t>The collected opinions will not have a binding effect but used as an informative feedback so that SNS SB Chair and the SNS Steering Board </a:t>
            </a:r>
            <a:r>
              <a:rPr lang="en-US" sz="2400">
                <a:solidFill>
                  <a:schemeClr val="accent1"/>
                </a:solidFill>
              </a:rPr>
              <a:t>consider this</a:t>
            </a:r>
            <a:endParaRPr lang="en-US" sz="2400" dirty="0">
              <a:solidFill>
                <a:schemeClr val="accent1"/>
              </a:solidFill>
            </a:endParaRPr>
          </a:p>
          <a:p>
            <a:pPr marL="285750" indent="-285750">
              <a:buFont typeface="Arial" panose="020B0604020202020204" pitchFamily="34" charset="0"/>
              <a:buChar char="•"/>
            </a:pPr>
            <a:r>
              <a:rPr lang="en-US" sz="2400" dirty="0">
                <a:solidFill>
                  <a:schemeClr val="accent1"/>
                </a:solidFill>
              </a:rPr>
              <a:t>The results of the consultation will be presented during EuCNC during the convened session “</a:t>
            </a:r>
            <a:r>
              <a:rPr lang="en-US" sz="2400" dirty="0">
                <a:solidFill>
                  <a:schemeClr val="accent1"/>
                </a:solidFill>
                <a:hlinkClick r:id="rId2"/>
              </a:rPr>
              <a:t>5G-PPP – The value generated for Europe</a:t>
            </a:r>
            <a:r>
              <a:rPr lang="en-US" sz="2400" dirty="0">
                <a:solidFill>
                  <a:schemeClr val="accent1"/>
                </a:solidFill>
              </a:rPr>
              <a:t>” 07.06.23 11:00-12:30, Room </a:t>
            </a:r>
            <a:r>
              <a:rPr lang="en-US" sz="2400" dirty="0" err="1">
                <a:solidFill>
                  <a:schemeClr val="accent1"/>
                </a:solidFill>
              </a:rPr>
              <a:t>Kongresshallen</a:t>
            </a:r>
            <a:endParaRPr lang="en-US" sz="2400" dirty="0">
              <a:solidFill>
                <a:schemeClr val="accent1"/>
              </a:solidFill>
            </a:endParaRPr>
          </a:p>
          <a:p>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8692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95921F-341D-627B-924A-ED3EEBB7592C}"/>
              </a:ext>
            </a:extLst>
          </p:cNvPr>
          <p:cNvSpPr txBox="1">
            <a:spLocks/>
          </p:cNvSpPr>
          <p:nvPr/>
        </p:nvSpPr>
        <p:spPr>
          <a:xfrm>
            <a:off x="0" y="116632"/>
            <a:ext cx="10104445" cy="648072"/>
          </a:xfrm>
          <a:prstGeom prst="rect">
            <a:avLst/>
          </a:prstGeom>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1">
                    <a:lumMod val="10000"/>
                  </a:schemeClr>
                </a:solidFill>
              </a:rPr>
              <a:t>Presentations</a:t>
            </a:r>
          </a:p>
        </p:txBody>
      </p:sp>
      <p:graphicFrame>
        <p:nvGraphicFramePr>
          <p:cNvPr id="8" name="Table 7">
            <a:extLst>
              <a:ext uri="{FF2B5EF4-FFF2-40B4-BE49-F238E27FC236}">
                <a16:creationId xmlns:a16="http://schemas.microsoft.com/office/drawing/2014/main" id="{BCD667FE-9D98-A4CA-D10C-58C464AD4BFE}"/>
              </a:ext>
            </a:extLst>
          </p:cNvPr>
          <p:cNvGraphicFramePr>
            <a:graphicFrameLocks noGrp="1"/>
          </p:cNvGraphicFramePr>
          <p:nvPr>
            <p:extLst>
              <p:ext uri="{D42A27DB-BD31-4B8C-83A1-F6EECF244321}">
                <p14:modId xmlns:p14="http://schemas.microsoft.com/office/powerpoint/2010/main" val="3217805365"/>
              </p:ext>
            </p:extLst>
          </p:nvPr>
        </p:nvGraphicFramePr>
        <p:xfrm>
          <a:off x="299356" y="1268760"/>
          <a:ext cx="11593288" cy="5087691"/>
        </p:xfrm>
        <a:graphic>
          <a:graphicData uri="http://schemas.openxmlformats.org/drawingml/2006/table">
            <a:tbl>
              <a:tblPr firstRow="1" firstCol="1" bandRow="1">
                <a:tableStyleId>{5C22544A-7EE6-4342-B048-85BDC9FD1C3A}</a:tableStyleId>
              </a:tblPr>
              <a:tblGrid>
                <a:gridCol w="1779417">
                  <a:extLst>
                    <a:ext uri="{9D8B030D-6E8A-4147-A177-3AD203B41FA5}">
                      <a16:colId xmlns:a16="http://schemas.microsoft.com/office/drawing/2014/main" val="2164145535"/>
                    </a:ext>
                  </a:extLst>
                </a:gridCol>
                <a:gridCol w="3926556">
                  <a:extLst>
                    <a:ext uri="{9D8B030D-6E8A-4147-A177-3AD203B41FA5}">
                      <a16:colId xmlns:a16="http://schemas.microsoft.com/office/drawing/2014/main" val="2788160330"/>
                    </a:ext>
                  </a:extLst>
                </a:gridCol>
                <a:gridCol w="2852357">
                  <a:extLst>
                    <a:ext uri="{9D8B030D-6E8A-4147-A177-3AD203B41FA5}">
                      <a16:colId xmlns:a16="http://schemas.microsoft.com/office/drawing/2014/main" val="4237789287"/>
                    </a:ext>
                  </a:extLst>
                </a:gridCol>
                <a:gridCol w="3034958">
                  <a:extLst>
                    <a:ext uri="{9D8B030D-6E8A-4147-A177-3AD203B41FA5}">
                      <a16:colId xmlns:a16="http://schemas.microsoft.com/office/drawing/2014/main" val="24474056"/>
                    </a:ext>
                  </a:extLst>
                </a:gridCol>
              </a:tblGrid>
              <a:tr h="161465">
                <a:tc>
                  <a:txBody>
                    <a:bodyPr/>
                    <a:lstStyle/>
                    <a:p>
                      <a:pPr>
                        <a:lnSpc>
                          <a:spcPct val="107000"/>
                        </a:lnSpc>
                        <a:spcAft>
                          <a:spcPts val="800"/>
                        </a:spcAft>
                      </a:pPr>
                      <a:r>
                        <a:rPr lang="en-GB" sz="1800" dirty="0">
                          <a:effectLst/>
                        </a:rPr>
                        <a:t>Time (CEST)</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Topic</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Presenter</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Presenter Affiliation</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001783"/>
                  </a:ext>
                </a:extLst>
              </a:tr>
              <a:tr h="0">
                <a:tc gridSpan="4">
                  <a:txBody>
                    <a:bodyPr/>
                    <a:lstStyle/>
                    <a:p>
                      <a:pPr>
                        <a:lnSpc>
                          <a:spcPct val="107000"/>
                        </a:lnSpc>
                        <a:spcAft>
                          <a:spcPts val="800"/>
                        </a:spcAft>
                        <a:tabLst>
                          <a:tab pos="2381250" algn="l"/>
                        </a:tabLst>
                      </a:pPr>
                      <a:r>
                        <a:rPr lang="en-GB" sz="1800" dirty="0">
                          <a:effectLst/>
                        </a:rPr>
                        <a:t>	Introduction</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65978"/>
                  </a:ext>
                </a:extLst>
              </a:tr>
              <a:tr h="0">
                <a:tc>
                  <a:txBody>
                    <a:bodyPr/>
                    <a:lstStyle/>
                    <a:p>
                      <a:pPr>
                        <a:lnSpc>
                          <a:spcPct val="107000"/>
                        </a:lnSpc>
                        <a:spcAft>
                          <a:spcPts val="800"/>
                        </a:spcAft>
                      </a:pPr>
                      <a:r>
                        <a:rPr lang="en-GB" sz="1800" dirty="0">
                          <a:effectLst/>
                        </a:rPr>
                        <a:t>10.00 - 10.05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dirty="0">
                          <a:solidFill>
                            <a:schemeClr val="tx1">
                              <a:lumMod val="10000"/>
                            </a:schemeClr>
                          </a:solidFill>
                          <a:effectLst/>
                        </a:rPr>
                        <a:t>Welcome (Moderator)</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dirty="0">
                          <a:solidFill>
                            <a:schemeClr val="tx1">
                              <a:lumMod val="10000"/>
                            </a:schemeClr>
                          </a:solidFill>
                          <a:effectLst/>
                        </a:rPr>
                        <a:t>Alex Kaloxylos</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dirty="0">
                          <a:solidFill>
                            <a:schemeClr val="tx1">
                              <a:lumMod val="10000"/>
                            </a:schemeClr>
                          </a:solidFill>
                          <a:effectLst/>
                        </a:rPr>
                        <a:t>Executive Director 6G-IA</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0377079"/>
                  </a:ext>
                </a:extLst>
              </a:tr>
              <a:tr h="0">
                <a:tc>
                  <a:txBody>
                    <a:bodyPr/>
                    <a:lstStyle/>
                    <a:p>
                      <a:pPr>
                        <a:lnSpc>
                          <a:spcPct val="107000"/>
                        </a:lnSpc>
                        <a:spcAft>
                          <a:spcPts val="800"/>
                        </a:spcAft>
                      </a:pPr>
                      <a:r>
                        <a:rPr lang="en-GB" sz="1800" dirty="0">
                          <a:effectLst/>
                        </a:rPr>
                        <a:t>10.05 - 10.15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dirty="0">
                          <a:solidFill>
                            <a:schemeClr val="tx1">
                              <a:lumMod val="10000"/>
                            </a:schemeClr>
                          </a:solidFill>
                          <a:effectLst/>
                        </a:rPr>
                        <a:t>Importance of 5GPPP (DG-CONNECT)</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dirty="0">
                          <a:solidFill>
                            <a:schemeClr val="tx1">
                              <a:lumMod val="10000"/>
                            </a:schemeClr>
                          </a:solidFill>
                          <a:effectLst/>
                        </a:rPr>
                        <a:t>Peter </a:t>
                      </a:r>
                      <a:r>
                        <a:rPr lang="en-GB" sz="1800" dirty="0" err="1">
                          <a:solidFill>
                            <a:schemeClr val="tx1">
                              <a:lumMod val="10000"/>
                            </a:schemeClr>
                          </a:solidFill>
                          <a:effectLst/>
                        </a:rPr>
                        <a:t>Stuckmann</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Head of Unit – Future Connectivity Systems</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3067037"/>
                  </a:ext>
                </a:extLst>
              </a:tr>
              <a:tr h="0">
                <a:tc>
                  <a:txBody>
                    <a:bodyPr/>
                    <a:lstStyle/>
                    <a:p>
                      <a:pPr>
                        <a:lnSpc>
                          <a:spcPct val="107000"/>
                        </a:lnSpc>
                        <a:spcAft>
                          <a:spcPts val="800"/>
                        </a:spcAft>
                      </a:pPr>
                      <a:r>
                        <a:rPr lang="en-GB" sz="1800">
                          <a:effectLst/>
                        </a:rPr>
                        <a:t>10.15 - 10.25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Transition from 5GPPP to SNS (6G-IA)</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Colin </a:t>
                      </a:r>
                      <a:r>
                        <a:rPr lang="en-GB" sz="1800" err="1">
                          <a:solidFill>
                            <a:schemeClr val="tx1">
                              <a:lumMod val="10000"/>
                            </a:schemeClr>
                          </a:solidFill>
                          <a:effectLst/>
                        </a:rPr>
                        <a:t>Willcock</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Chairman of the Board 6G-IA, Chairman of SNS JU Board</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681386"/>
                  </a:ext>
                </a:extLst>
              </a:tr>
              <a:tr h="0">
                <a:tc gridSpan="4">
                  <a:txBody>
                    <a:bodyPr/>
                    <a:lstStyle/>
                    <a:p>
                      <a:pPr algn="ctr">
                        <a:lnSpc>
                          <a:spcPct val="107000"/>
                        </a:lnSpc>
                        <a:spcAft>
                          <a:spcPts val="800"/>
                        </a:spcAft>
                        <a:tabLst>
                          <a:tab pos="2381250" algn="l"/>
                        </a:tabLst>
                      </a:pPr>
                      <a:r>
                        <a:rPr lang="en-GB" sz="1800">
                          <a:effectLst/>
                        </a:rPr>
                        <a:t>5G PPP Status, lessons learned &amp; path to completion</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96633"/>
                  </a:ext>
                </a:extLst>
              </a:tr>
              <a:tr h="0">
                <a:tc>
                  <a:txBody>
                    <a:bodyPr/>
                    <a:lstStyle/>
                    <a:p>
                      <a:pPr>
                        <a:lnSpc>
                          <a:spcPct val="107000"/>
                        </a:lnSpc>
                        <a:spcAft>
                          <a:spcPts val="800"/>
                        </a:spcAft>
                      </a:pPr>
                      <a:r>
                        <a:rPr lang="en-GB" sz="1800">
                          <a:effectLst/>
                        </a:rPr>
                        <a:t>10.25 - 10.35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Steering Board</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Dan Warren</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SB Chairman (Samsung)</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3652272"/>
                  </a:ext>
                </a:extLst>
              </a:tr>
              <a:tr h="0">
                <a:tc>
                  <a:txBody>
                    <a:bodyPr/>
                    <a:lstStyle/>
                    <a:p>
                      <a:pPr>
                        <a:lnSpc>
                          <a:spcPct val="107000"/>
                        </a:lnSpc>
                        <a:spcAft>
                          <a:spcPts val="800"/>
                        </a:spcAft>
                      </a:pPr>
                      <a:r>
                        <a:rPr lang="en-GB" sz="1800">
                          <a:effectLst/>
                        </a:rPr>
                        <a:t>10.35 - 10.45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Technology Board</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Mikael </a:t>
                      </a:r>
                      <a:r>
                        <a:rPr lang="en-GB" sz="1800" err="1">
                          <a:solidFill>
                            <a:schemeClr val="tx1">
                              <a:lumMod val="10000"/>
                            </a:schemeClr>
                          </a:solidFill>
                          <a:effectLst/>
                        </a:rPr>
                        <a:t>Fallgren</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TB Chairman (Ericsson)</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049339"/>
                  </a:ext>
                </a:extLst>
              </a:tr>
              <a:tr h="0">
                <a:tc>
                  <a:txBody>
                    <a:bodyPr/>
                    <a:lstStyle/>
                    <a:p>
                      <a:pPr>
                        <a:lnSpc>
                          <a:spcPct val="107000"/>
                        </a:lnSpc>
                        <a:spcAft>
                          <a:spcPts val="800"/>
                        </a:spcAft>
                      </a:pPr>
                      <a:r>
                        <a:rPr lang="en-GB" sz="1800">
                          <a:effectLst/>
                        </a:rPr>
                        <a:t>10.45 - 10.55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Architecture WG</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pt-PT" sz="1800" err="1">
                          <a:solidFill>
                            <a:schemeClr val="tx1">
                              <a:lumMod val="10000"/>
                            </a:schemeClr>
                          </a:solidFill>
                          <a:effectLst/>
                        </a:rPr>
                        <a:t>Oemer</a:t>
                      </a:r>
                      <a:r>
                        <a:rPr lang="pt-PT" sz="1800">
                          <a:solidFill>
                            <a:schemeClr val="tx1">
                              <a:lumMod val="10000"/>
                            </a:schemeClr>
                          </a:solidFill>
                          <a:effectLst/>
                        </a:rPr>
                        <a:t> </a:t>
                      </a:r>
                      <a:r>
                        <a:rPr lang="pt-PT" sz="1800" err="1">
                          <a:solidFill>
                            <a:schemeClr val="tx1">
                              <a:lumMod val="10000"/>
                            </a:schemeClr>
                          </a:solidFill>
                          <a:effectLst/>
                        </a:rPr>
                        <a:t>Bulakci</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WG Chair (Nokia)</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0735085"/>
                  </a:ext>
                </a:extLst>
              </a:tr>
              <a:tr h="0">
                <a:tc>
                  <a:txBody>
                    <a:bodyPr/>
                    <a:lstStyle/>
                    <a:p>
                      <a:pPr>
                        <a:lnSpc>
                          <a:spcPct val="107000"/>
                        </a:lnSpc>
                        <a:spcAft>
                          <a:spcPts val="800"/>
                        </a:spcAft>
                      </a:pPr>
                      <a:r>
                        <a:rPr lang="en-GB" sz="1800">
                          <a:effectLst/>
                        </a:rPr>
                        <a:t>10.55 - 11.05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Test, Measurement &amp; Validation WG</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Vangelis </a:t>
                      </a:r>
                      <a:r>
                        <a:rPr lang="en-GB" sz="1800" err="1">
                          <a:solidFill>
                            <a:schemeClr val="tx1">
                              <a:lumMod val="10000"/>
                            </a:schemeClr>
                          </a:solidFill>
                          <a:effectLst/>
                        </a:rPr>
                        <a:t>Kosmatos</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WG Chair (WINGS ICT)</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2674951"/>
                  </a:ext>
                </a:extLst>
              </a:tr>
              <a:tr h="0">
                <a:tc>
                  <a:txBody>
                    <a:bodyPr/>
                    <a:lstStyle/>
                    <a:p>
                      <a:pPr>
                        <a:lnSpc>
                          <a:spcPct val="107000"/>
                        </a:lnSpc>
                        <a:spcAft>
                          <a:spcPts val="800"/>
                        </a:spcAft>
                      </a:pPr>
                      <a:r>
                        <a:rPr lang="en-GB" sz="1800">
                          <a:effectLst/>
                        </a:rPr>
                        <a:t>11.05 - 11.15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Software Networks WG</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err="1">
                          <a:solidFill>
                            <a:schemeClr val="tx1">
                              <a:lumMod val="10000"/>
                            </a:schemeClr>
                          </a:solidFill>
                          <a:effectLst/>
                        </a:rPr>
                        <a:t>Bessem</a:t>
                      </a:r>
                      <a:r>
                        <a:rPr lang="en-GB" sz="1800">
                          <a:solidFill>
                            <a:schemeClr val="tx1">
                              <a:lumMod val="10000"/>
                            </a:schemeClr>
                          </a:solidFill>
                          <a:effectLst/>
                        </a:rPr>
                        <a:t> </a:t>
                      </a:r>
                      <a:r>
                        <a:rPr lang="en-GB" sz="1800" err="1">
                          <a:solidFill>
                            <a:schemeClr val="tx1">
                              <a:lumMod val="10000"/>
                            </a:schemeClr>
                          </a:solidFill>
                          <a:effectLst/>
                        </a:rPr>
                        <a:t>Sayadi</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WG Chair (Nokia)</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4306704"/>
                  </a:ext>
                </a:extLst>
              </a:tr>
              <a:tr h="0">
                <a:tc gridSpan="4">
                  <a:txBody>
                    <a:bodyPr/>
                    <a:lstStyle/>
                    <a:p>
                      <a:pPr algn="ctr">
                        <a:lnSpc>
                          <a:spcPct val="107000"/>
                        </a:lnSpc>
                        <a:spcAft>
                          <a:spcPts val="800"/>
                        </a:spcAft>
                        <a:tabLst>
                          <a:tab pos="2381250" algn="l"/>
                        </a:tabLst>
                      </a:pPr>
                      <a:r>
                        <a:rPr lang="en-GB" sz="1800">
                          <a:effectLst/>
                        </a:rPr>
                        <a:t>SNS WGs proposed structure</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204561"/>
                  </a:ext>
                </a:extLst>
              </a:tr>
              <a:tr h="0">
                <a:tc>
                  <a:txBody>
                    <a:bodyPr/>
                    <a:lstStyle/>
                    <a:p>
                      <a:pPr>
                        <a:lnSpc>
                          <a:spcPct val="107000"/>
                        </a:lnSpc>
                        <a:spcAft>
                          <a:spcPts val="800"/>
                        </a:spcAft>
                      </a:pPr>
                      <a:r>
                        <a:rPr lang="en-GB" sz="1800">
                          <a:effectLst/>
                        </a:rPr>
                        <a:t>11.15 - 11.35</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SNS WG structure proposal &amp; way forward</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err="1">
                          <a:solidFill>
                            <a:schemeClr val="tx1">
                              <a:lumMod val="10000"/>
                            </a:schemeClr>
                          </a:solidFill>
                          <a:effectLst/>
                        </a:rPr>
                        <a:t>Pavlos</a:t>
                      </a:r>
                      <a:r>
                        <a:rPr lang="en-GB" sz="1800">
                          <a:solidFill>
                            <a:schemeClr val="tx1">
                              <a:lumMod val="10000"/>
                            </a:schemeClr>
                          </a:solidFill>
                          <a:effectLst/>
                        </a:rPr>
                        <a:t> </a:t>
                      </a:r>
                      <a:r>
                        <a:rPr lang="en-GB" sz="1800" err="1">
                          <a:solidFill>
                            <a:schemeClr val="tx1">
                              <a:lumMod val="10000"/>
                            </a:schemeClr>
                          </a:solidFill>
                          <a:effectLst/>
                        </a:rPr>
                        <a:t>Fournogerakis</a:t>
                      </a:r>
                      <a:r>
                        <a:rPr lang="en-GB" sz="1800">
                          <a:solidFill>
                            <a:schemeClr val="tx1">
                              <a:lumMod val="10000"/>
                            </a:schemeClr>
                          </a:solidFill>
                          <a:effectLst/>
                        </a:rPr>
                        <a:t>, Alex Kaloxylos</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pt-PT" sz="1800">
                          <a:solidFill>
                            <a:schemeClr val="tx1">
                              <a:lumMod val="10000"/>
                            </a:schemeClr>
                          </a:solidFill>
                          <a:effectLst/>
                        </a:rPr>
                        <a:t>SNS JU </a:t>
                      </a:r>
                      <a:r>
                        <a:rPr lang="pt-PT" sz="1800" err="1">
                          <a:solidFill>
                            <a:schemeClr val="tx1">
                              <a:lumMod val="10000"/>
                            </a:schemeClr>
                          </a:solidFill>
                          <a:effectLst/>
                        </a:rPr>
                        <a:t>Programme</a:t>
                      </a:r>
                      <a:r>
                        <a:rPr lang="pt-PT" sz="1800">
                          <a:solidFill>
                            <a:schemeClr val="tx1">
                              <a:lumMod val="10000"/>
                            </a:schemeClr>
                          </a:solidFill>
                          <a:effectLst/>
                        </a:rPr>
                        <a:t> </a:t>
                      </a:r>
                      <a:r>
                        <a:rPr lang="pt-PT" sz="1800" err="1">
                          <a:solidFill>
                            <a:schemeClr val="tx1">
                              <a:lumMod val="10000"/>
                            </a:schemeClr>
                          </a:solidFill>
                          <a:effectLst/>
                        </a:rPr>
                        <a:t>Pfficer</a:t>
                      </a:r>
                      <a:r>
                        <a:rPr lang="pt-PT" sz="1800">
                          <a:solidFill>
                            <a:schemeClr val="tx1">
                              <a:lumMod val="10000"/>
                            </a:schemeClr>
                          </a:solidFill>
                          <a:effectLst/>
                        </a:rPr>
                        <a:t>, </a:t>
                      </a:r>
                      <a:r>
                        <a:rPr lang="en-GB" sz="1800">
                          <a:solidFill>
                            <a:schemeClr val="tx1">
                              <a:lumMod val="10000"/>
                            </a:schemeClr>
                          </a:solidFill>
                          <a:effectLst/>
                        </a:rPr>
                        <a:t>Executive Director 6G-IA</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5588273"/>
                  </a:ext>
                </a:extLst>
              </a:tr>
              <a:tr h="0">
                <a:tc>
                  <a:txBody>
                    <a:bodyPr/>
                    <a:lstStyle/>
                    <a:p>
                      <a:pPr>
                        <a:lnSpc>
                          <a:spcPct val="107000"/>
                        </a:lnSpc>
                        <a:spcAft>
                          <a:spcPts val="800"/>
                        </a:spcAft>
                      </a:pPr>
                      <a:r>
                        <a:rPr lang="en-GB" sz="1800">
                          <a:effectLst/>
                        </a:rPr>
                        <a:t>11.35 - 11.50</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Q&amp;A session</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Moderator: Alex Kaloxylos</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a:solidFill>
                            <a:schemeClr val="tx1">
                              <a:lumMod val="10000"/>
                            </a:schemeClr>
                          </a:solidFill>
                          <a:effectLst/>
                        </a:rPr>
                        <a:t>Executive Director 6G-IA</a:t>
                      </a:r>
                      <a:endParaRPr lang="en-GR" sz="18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934022"/>
                  </a:ext>
                </a:extLst>
              </a:tr>
              <a:tr h="0">
                <a:tc gridSpan="4">
                  <a:txBody>
                    <a:bodyPr/>
                    <a:lstStyle/>
                    <a:p>
                      <a:pPr algn="ctr">
                        <a:lnSpc>
                          <a:spcPct val="107000"/>
                        </a:lnSpc>
                        <a:spcAft>
                          <a:spcPts val="800"/>
                        </a:spcAft>
                      </a:pPr>
                      <a:r>
                        <a:rPr lang="en-GB" sz="1800">
                          <a:effectLst/>
                        </a:rPr>
                        <a:t>End of Webinar</a:t>
                      </a:r>
                      <a:endParaRPr lang="en-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8863137"/>
                  </a:ext>
                </a:extLst>
              </a:tr>
            </a:tbl>
          </a:graphicData>
        </a:graphic>
      </p:graphicFrame>
    </p:spTree>
    <p:extLst>
      <p:ext uri="{BB962C8B-B14F-4D97-AF65-F5344CB8AC3E}">
        <p14:creationId xmlns:p14="http://schemas.microsoft.com/office/powerpoint/2010/main" val="1365273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95921F-341D-627B-924A-ED3EEBB7592C}"/>
              </a:ext>
            </a:extLst>
          </p:cNvPr>
          <p:cNvSpPr txBox="1">
            <a:spLocks/>
          </p:cNvSpPr>
          <p:nvPr/>
        </p:nvSpPr>
        <p:spPr>
          <a:xfrm>
            <a:off x="0" y="116632"/>
            <a:ext cx="12192000" cy="648072"/>
          </a:xfrm>
          <a:prstGeom prst="rect">
            <a:avLst/>
          </a:prstGeom>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tx1">
                    <a:lumMod val="10000"/>
                  </a:schemeClr>
                </a:solidFill>
              </a:rPr>
              <a:t>5G PPP Governance</a:t>
            </a:r>
          </a:p>
        </p:txBody>
      </p:sp>
      <p:pic>
        <p:nvPicPr>
          <p:cNvPr id="2" name="Picture 1">
            <a:extLst>
              <a:ext uri="{FF2B5EF4-FFF2-40B4-BE49-F238E27FC236}">
                <a16:creationId xmlns:a16="http://schemas.microsoft.com/office/drawing/2014/main" id="{2663B5C7-62C2-CF08-97E8-ECB47B4AC4AD}"/>
              </a:ext>
            </a:extLst>
          </p:cNvPr>
          <p:cNvPicPr>
            <a:picLocks noChangeAspect="1"/>
          </p:cNvPicPr>
          <p:nvPr/>
        </p:nvPicPr>
        <p:blipFill>
          <a:blip r:embed="rId2"/>
          <a:stretch>
            <a:fillRect/>
          </a:stretch>
        </p:blipFill>
        <p:spPr>
          <a:xfrm>
            <a:off x="1199456" y="1124744"/>
            <a:ext cx="9145015" cy="5307572"/>
          </a:xfrm>
          <a:prstGeom prst="rect">
            <a:avLst/>
          </a:prstGeom>
        </p:spPr>
      </p:pic>
    </p:spTree>
    <p:extLst>
      <p:ext uri="{BB962C8B-B14F-4D97-AF65-F5344CB8AC3E}">
        <p14:creationId xmlns:p14="http://schemas.microsoft.com/office/powerpoint/2010/main" val="2024566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95921F-341D-627B-924A-ED3EEBB7592C}"/>
              </a:ext>
            </a:extLst>
          </p:cNvPr>
          <p:cNvSpPr txBox="1">
            <a:spLocks/>
          </p:cNvSpPr>
          <p:nvPr/>
        </p:nvSpPr>
        <p:spPr>
          <a:xfrm>
            <a:off x="0" y="2758554"/>
            <a:ext cx="12192000" cy="648072"/>
          </a:xfrm>
          <a:prstGeom prst="rect">
            <a:avLst/>
          </a:prstGeom>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lnSpc>
                <a:spcPct val="107000"/>
              </a:lnSpc>
              <a:spcAft>
                <a:spcPts val="800"/>
              </a:spcAft>
              <a:tabLst>
                <a:tab pos="2381250" algn="l"/>
              </a:tabLst>
            </a:pPr>
            <a:r>
              <a:rPr lang="en-GB" sz="4400">
                <a:solidFill>
                  <a:schemeClr val="tx1">
                    <a:lumMod val="10000"/>
                  </a:schemeClr>
                </a:solidFill>
                <a:effectLst/>
              </a:rPr>
              <a:t>5G PPP Status, lessons learned &amp; path to completion</a:t>
            </a:r>
            <a:endParaRPr lang="en-GR" sz="440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018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eb&#10;&#10;Description automatically generated">
            <a:extLst>
              <a:ext uri="{FF2B5EF4-FFF2-40B4-BE49-F238E27FC236}">
                <a16:creationId xmlns:a16="http://schemas.microsoft.com/office/drawing/2014/main" id="{9C35F810-7DC0-7701-FABC-64677C8BA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029"/>
            <a:ext cx="12192000" cy="3897423"/>
          </a:xfrm>
          <a:prstGeom prst="rect">
            <a:avLst/>
          </a:prstGeom>
        </p:spPr>
      </p:pic>
      <p:sp>
        <p:nvSpPr>
          <p:cNvPr id="2" name="Title 1">
            <a:extLst>
              <a:ext uri="{FF2B5EF4-FFF2-40B4-BE49-F238E27FC236}">
                <a16:creationId xmlns:a16="http://schemas.microsoft.com/office/drawing/2014/main" id="{53E5BD52-5FAE-F6DE-1D82-844F7C217DE3}"/>
              </a:ext>
            </a:extLst>
          </p:cNvPr>
          <p:cNvSpPr txBox="1">
            <a:spLocks/>
          </p:cNvSpPr>
          <p:nvPr/>
        </p:nvSpPr>
        <p:spPr>
          <a:xfrm>
            <a:off x="2279576" y="2636912"/>
            <a:ext cx="7893149" cy="1368425"/>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a:ln>
                  <a:solidFill>
                    <a:schemeClr val="accent1"/>
                  </a:solidFill>
                </a:ln>
                <a:solidFill>
                  <a:schemeClr val="accent1"/>
                </a:solidFill>
                <a:latin typeface="Comfortaa" pitchFamily="2" charset="0"/>
              </a:rPr>
              <a:t>SNS WG Structure proposal and way forward</a:t>
            </a:r>
            <a:endParaRPr lang="en-IE"/>
          </a:p>
        </p:txBody>
      </p:sp>
      <p:sp>
        <p:nvSpPr>
          <p:cNvPr id="3" name="Text Placeholder 2">
            <a:extLst>
              <a:ext uri="{FF2B5EF4-FFF2-40B4-BE49-F238E27FC236}">
                <a16:creationId xmlns:a16="http://schemas.microsoft.com/office/drawing/2014/main" id="{DD8B2D56-82E4-EE58-9F0F-979435A1160E}"/>
              </a:ext>
            </a:extLst>
          </p:cNvPr>
          <p:cNvSpPr txBox="1">
            <a:spLocks/>
          </p:cNvSpPr>
          <p:nvPr/>
        </p:nvSpPr>
        <p:spPr>
          <a:xfrm>
            <a:off x="2337718" y="4073449"/>
            <a:ext cx="7776864" cy="7598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IE" sz="1800" b="1" err="1">
                <a:solidFill>
                  <a:schemeClr val="accent3"/>
                </a:solidFill>
                <a:latin typeface="Comfortaa Medium" pitchFamily="2" charset="0"/>
              </a:rPr>
              <a:t>Dr.</a:t>
            </a:r>
            <a:r>
              <a:rPr lang="en-IE" sz="1800" b="1">
                <a:solidFill>
                  <a:schemeClr val="accent3"/>
                </a:solidFill>
                <a:latin typeface="Comfortaa Medium" pitchFamily="2" charset="0"/>
              </a:rPr>
              <a:t> </a:t>
            </a:r>
            <a:r>
              <a:rPr lang="en-IE" sz="1800" b="1" err="1">
                <a:solidFill>
                  <a:schemeClr val="accent3"/>
                </a:solidFill>
                <a:latin typeface="Comfortaa Medium" pitchFamily="2" charset="0"/>
              </a:rPr>
              <a:t>Pavlos</a:t>
            </a:r>
            <a:r>
              <a:rPr lang="en-IE" sz="1800" b="1">
                <a:solidFill>
                  <a:schemeClr val="accent3"/>
                </a:solidFill>
                <a:latin typeface="Comfortaa Medium" pitchFamily="2" charset="0"/>
              </a:rPr>
              <a:t> </a:t>
            </a:r>
            <a:r>
              <a:rPr lang="en-IE" sz="1800" b="1" err="1">
                <a:solidFill>
                  <a:schemeClr val="accent3"/>
                </a:solidFill>
                <a:latin typeface="Comfortaa Medium" pitchFamily="2" charset="0"/>
              </a:rPr>
              <a:t>Fournogerakis</a:t>
            </a:r>
            <a:r>
              <a:rPr lang="en-IE" sz="1800" b="1">
                <a:solidFill>
                  <a:schemeClr val="accent3"/>
                </a:solidFill>
                <a:latin typeface="Comfortaa Medium" pitchFamily="2" charset="0"/>
              </a:rPr>
              <a:t> 			</a:t>
            </a:r>
            <a:r>
              <a:rPr lang="en-IE" sz="1800" b="1" err="1">
                <a:solidFill>
                  <a:schemeClr val="accent3"/>
                </a:solidFill>
                <a:latin typeface="Comfortaa Medium" pitchFamily="2" charset="0"/>
              </a:rPr>
              <a:t>Dr.</a:t>
            </a:r>
            <a:r>
              <a:rPr lang="en-IE" sz="1800" b="1">
                <a:solidFill>
                  <a:schemeClr val="accent3"/>
                </a:solidFill>
                <a:latin typeface="Comfortaa Medium" pitchFamily="2" charset="0"/>
              </a:rPr>
              <a:t> Alexandros Kaloxylos</a:t>
            </a:r>
          </a:p>
          <a:p>
            <a:pPr marL="0" indent="0">
              <a:buFont typeface="Arial" panose="020B0604020202020204" pitchFamily="34" charset="0"/>
              <a:buNone/>
            </a:pPr>
            <a:r>
              <a:rPr lang="en-IE" sz="1800" b="1">
                <a:solidFill>
                  <a:schemeClr val="accent3"/>
                </a:solidFill>
                <a:latin typeface="Comfortaa Medium" pitchFamily="2" charset="0"/>
              </a:rPr>
              <a:t>SNS JU – Programme Officer			6G-IA Executive Director</a:t>
            </a:r>
            <a:endParaRPr lang="en-IE" sz="1400">
              <a:solidFill>
                <a:schemeClr val="accent3"/>
              </a:solidFill>
              <a:latin typeface="Comfortaa Medium" pitchFamily="2" charset="0"/>
            </a:endParaRPr>
          </a:p>
        </p:txBody>
      </p:sp>
    </p:spTree>
    <p:extLst>
      <p:ext uri="{BB962C8B-B14F-4D97-AF65-F5344CB8AC3E}">
        <p14:creationId xmlns:p14="http://schemas.microsoft.com/office/powerpoint/2010/main" val="452661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SNS Governance</a:t>
            </a:r>
          </a:p>
        </p:txBody>
      </p:sp>
      <p:pic>
        <p:nvPicPr>
          <p:cNvPr id="4" name="Picture 3">
            <a:extLst>
              <a:ext uri="{FF2B5EF4-FFF2-40B4-BE49-F238E27FC236}">
                <a16:creationId xmlns:a16="http://schemas.microsoft.com/office/drawing/2014/main" id="{C8E92DE7-7786-89A6-2D84-D768EB099F68}"/>
              </a:ext>
            </a:extLst>
          </p:cNvPr>
          <p:cNvPicPr>
            <a:picLocks noChangeAspect="1"/>
          </p:cNvPicPr>
          <p:nvPr/>
        </p:nvPicPr>
        <p:blipFill>
          <a:blip r:embed="rId2"/>
          <a:stretch>
            <a:fillRect/>
          </a:stretch>
        </p:blipFill>
        <p:spPr>
          <a:xfrm>
            <a:off x="382973" y="1340768"/>
            <a:ext cx="11032053" cy="4032448"/>
          </a:xfrm>
          <a:prstGeom prst="rect">
            <a:avLst/>
          </a:prstGeom>
        </p:spPr>
      </p:pic>
    </p:spTree>
    <p:extLst>
      <p:ext uri="{BB962C8B-B14F-4D97-AF65-F5344CB8AC3E}">
        <p14:creationId xmlns:p14="http://schemas.microsoft.com/office/powerpoint/2010/main" val="1072690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5G PPP Governance</a:t>
            </a:r>
          </a:p>
        </p:txBody>
      </p:sp>
      <p:pic>
        <p:nvPicPr>
          <p:cNvPr id="2" name="Picture 1">
            <a:extLst>
              <a:ext uri="{FF2B5EF4-FFF2-40B4-BE49-F238E27FC236}">
                <a16:creationId xmlns:a16="http://schemas.microsoft.com/office/drawing/2014/main" id="{A26DB5FD-B096-E16A-4D3A-7C24C8E0536E}"/>
              </a:ext>
            </a:extLst>
          </p:cNvPr>
          <p:cNvPicPr>
            <a:picLocks noChangeAspect="1"/>
          </p:cNvPicPr>
          <p:nvPr/>
        </p:nvPicPr>
        <p:blipFill>
          <a:blip r:embed="rId2"/>
          <a:stretch>
            <a:fillRect/>
          </a:stretch>
        </p:blipFill>
        <p:spPr>
          <a:xfrm>
            <a:off x="1343472" y="980728"/>
            <a:ext cx="9145015" cy="5307572"/>
          </a:xfrm>
          <a:prstGeom prst="rect">
            <a:avLst/>
          </a:prstGeom>
        </p:spPr>
      </p:pic>
    </p:spTree>
    <p:extLst>
      <p:ext uri="{BB962C8B-B14F-4D97-AF65-F5344CB8AC3E}">
        <p14:creationId xmlns:p14="http://schemas.microsoft.com/office/powerpoint/2010/main" val="2042489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SNS Governance</a:t>
            </a:r>
          </a:p>
        </p:txBody>
      </p:sp>
      <p:pic>
        <p:nvPicPr>
          <p:cNvPr id="2" name="Picture 1">
            <a:extLst>
              <a:ext uri="{FF2B5EF4-FFF2-40B4-BE49-F238E27FC236}">
                <a16:creationId xmlns:a16="http://schemas.microsoft.com/office/drawing/2014/main" id="{3CC9F2B3-0211-89E8-407C-AA90A8B75EE7}"/>
              </a:ext>
            </a:extLst>
          </p:cNvPr>
          <p:cNvPicPr>
            <a:picLocks noChangeAspect="1"/>
          </p:cNvPicPr>
          <p:nvPr/>
        </p:nvPicPr>
        <p:blipFill>
          <a:blip r:embed="rId2"/>
          <a:stretch>
            <a:fillRect/>
          </a:stretch>
        </p:blipFill>
        <p:spPr>
          <a:xfrm>
            <a:off x="551384" y="750014"/>
            <a:ext cx="10657184" cy="5919346"/>
          </a:xfrm>
          <a:prstGeom prst="rect">
            <a:avLst/>
          </a:prstGeom>
        </p:spPr>
      </p:pic>
    </p:spTree>
    <p:extLst>
      <p:ext uri="{BB962C8B-B14F-4D97-AF65-F5344CB8AC3E}">
        <p14:creationId xmlns:p14="http://schemas.microsoft.com/office/powerpoint/2010/main" val="776452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B32AC6-F536-0E05-FF1C-327731CFEF9A}"/>
              </a:ext>
            </a:extLst>
          </p:cNvPr>
          <p:cNvSpPr txBox="1">
            <a:spLocks/>
          </p:cNvSpPr>
          <p:nvPr/>
        </p:nvSpPr>
        <p:spPr>
          <a:xfrm>
            <a:off x="0" y="188640"/>
            <a:ext cx="12192000" cy="648072"/>
          </a:xfrm>
          <a:prstGeom prst="rect">
            <a:avLst/>
          </a:prstGeom>
        </p:spPr>
        <p:txBody>
          <a:bodyPr/>
          <a:lstStyle>
            <a:lvl1pPr marL="342900" indent="-3429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Comfortaa Medium" pitchFamily="2" charset="0"/>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000" b="0" i="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337BB8"/>
              </a:buClr>
              <a:buSzTx/>
              <a:buFont typeface="Arial" panose="020B0604020202020204" pitchFamily="34" charset="0"/>
              <a:buNone/>
              <a:tabLst/>
              <a:defRPr/>
            </a:pPr>
            <a:r>
              <a:rPr kumimoji="0" lang="en-GB" sz="3200" b="1" i="0" u="none" strike="noStrike" kern="1200" cap="none" spc="0" normalizeH="0" baseline="0" noProof="0">
                <a:ln>
                  <a:solidFill>
                    <a:srgbClr val="25235E"/>
                  </a:solidFill>
                </a:ln>
                <a:effectLst/>
                <a:uLnTx/>
                <a:uFillTx/>
                <a:latin typeface="Comfortaa" pitchFamily="2" charset="0"/>
                <a:ea typeface="+mn-ea"/>
                <a:cs typeface="+mn-cs"/>
              </a:rPr>
              <a:t>Collaboration is the way forward </a:t>
            </a:r>
          </a:p>
        </p:txBody>
      </p:sp>
      <p:sp>
        <p:nvSpPr>
          <p:cNvPr id="2" name="Rectangle 1">
            <a:extLst>
              <a:ext uri="{FF2B5EF4-FFF2-40B4-BE49-F238E27FC236}">
                <a16:creationId xmlns:a16="http://schemas.microsoft.com/office/drawing/2014/main" id="{37B04619-5155-E8D2-7B08-09613E742045}"/>
              </a:ext>
            </a:extLst>
          </p:cNvPr>
          <p:cNvSpPr/>
          <p:nvPr/>
        </p:nvSpPr>
        <p:spPr>
          <a:xfrm>
            <a:off x="1847528" y="1844824"/>
            <a:ext cx="1944216" cy="86409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SNS Strategic WGs</a:t>
            </a:r>
          </a:p>
        </p:txBody>
      </p:sp>
      <p:sp>
        <p:nvSpPr>
          <p:cNvPr id="5" name="Rectangle 4">
            <a:extLst>
              <a:ext uri="{FF2B5EF4-FFF2-40B4-BE49-F238E27FC236}">
                <a16:creationId xmlns:a16="http://schemas.microsoft.com/office/drawing/2014/main" id="{347C90E6-6E98-0A8B-1762-4410AFEC2090}"/>
              </a:ext>
            </a:extLst>
          </p:cNvPr>
          <p:cNvSpPr/>
          <p:nvPr/>
        </p:nvSpPr>
        <p:spPr>
          <a:xfrm>
            <a:off x="5011430" y="4869160"/>
            <a:ext cx="1944216" cy="86409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SNS Project WGs</a:t>
            </a:r>
          </a:p>
        </p:txBody>
      </p:sp>
      <p:sp>
        <p:nvSpPr>
          <p:cNvPr id="6" name="Rectangle 5">
            <a:extLst>
              <a:ext uri="{FF2B5EF4-FFF2-40B4-BE49-F238E27FC236}">
                <a16:creationId xmlns:a16="http://schemas.microsoft.com/office/drawing/2014/main" id="{7468E066-5DD6-8193-C7B3-CD884984446A}"/>
              </a:ext>
            </a:extLst>
          </p:cNvPr>
          <p:cNvSpPr/>
          <p:nvPr/>
        </p:nvSpPr>
        <p:spPr>
          <a:xfrm>
            <a:off x="8244788" y="1844824"/>
            <a:ext cx="1944216" cy="86409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6G-IA WGs</a:t>
            </a:r>
          </a:p>
        </p:txBody>
      </p:sp>
      <p:sp>
        <p:nvSpPr>
          <p:cNvPr id="7" name="Left-Right Arrow 6">
            <a:extLst>
              <a:ext uri="{FF2B5EF4-FFF2-40B4-BE49-F238E27FC236}">
                <a16:creationId xmlns:a16="http://schemas.microsoft.com/office/drawing/2014/main" id="{1812B9DA-E699-DCB7-A2A1-9E6DBDF2DA98}"/>
              </a:ext>
            </a:extLst>
          </p:cNvPr>
          <p:cNvSpPr/>
          <p:nvPr/>
        </p:nvSpPr>
        <p:spPr>
          <a:xfrm>
            <a:off x="4079776" y="2276872"/>
            <a:ext cx="3888432" cy="288032"/>
          </a:xfrm>
          <a:prstGeom prst="lef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a:extLst>
              <a:ext uri="{FF2B5EF4-FFF2-40B4-BE49-F238E27FC236}">
                <a16:creationId xmlns:a16="http://schemas.microsoft.com/office/drawing/2014/main" id="{FD48CB05-E1E7-6EA4-AA5F-7F8767D7F3ED}"/>
              </a:ext>
            </a:extLst>
          </p:cNvPr>
          <p:cNvSpPr/>
          <p:nvPr/>
        </p:nvSpPr>
        <p:spPr>
          <a:xfrm rot="18945043">
            <a:off x="6729738" y="3738996"/>
            <a:ext cx="3047669" cy="269213"/>
          </a:xfrm>
          <a:prstGeom prst="lef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a:extLst>
              <a:ext uri="{FF2B5EF4-FFF2-40B4-BE49-F238E27FC236}">
                <a16:creationId xmlns:a16="http://schemas.microsoft.com/office/drawing/2014/main" id="{52FEEA4F-31A9-D021-C212-5BDC40F7FBCB}"/>
              </a:ext>
            </a:extLst>
          </p:cNvPr>
          <p:cNvSpPr/>
          <p:nvPr/>
        </p:nvSpPr>
        <p:spPr>
          <a:xfrm rot="2596680">
            <a:off x="2173451" y="3870457"/>
            <a:ext cx="3047669" cy="269213"/>
          </a:xfrm>
          <a:prstGeom prst="lef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26D730-F889-DC73-07B9-75E9FF2C86A1}"/>
              </a:ext>
            </a:extLst>
          </p:cNvPr>
          <p:cNvSpPr txBox="1"/>
          <p:nvPr/>
        </p:nvSpPr>
        <p:spPr>
          <a:xfrm>
            <a:off x="716662" y="1436528"/>
            <a:ext cx="4343946" cy="369332"/>
          </a:xfrm>
          <a:prstGeom prst="rect">
            <a:avLst/>
          </a:prstGeom>
          <a:noFill/>
        </p:spPr>
        <p:txBody>
          <a:bodyPr wrap="none" rtlCol="0">
            <a:spAutoFit/>
          </a:bodyPr>
          <a:lstStyle/>
          <a:p>
            <a:r>
              <a:rPr lang="en-US">
                <a:solidFill>
                  <a:srgbClr val="002060"/>
                </a:solidFill>
              </a:rPr>
              <a:t>European Public and Private Side on 6G SNS </a:t>
            </a:r>
          </a:p>
        </p:txBody>
      </p:sp>
      <p:sp>
        <p:nvSpPr>
          <p:cNvPr id="12" name="TextBox 11">
            <a:extLst>
              <a:ext uri="{FF2B5EF4-FFF2-40B4-BE49-F238E27FC236}">
                <a16:creationId xmlns:a16="http://schemas.microsoft.com/office/drawing/2014/main" id="{38669D4B-CE81-A818-FA69-E16AC5D506B7}"/>
              </a:ext>
            </a:extLst>
          </p:cNvPr>
          <p:cNvSpPr txBox="1"/>
          <p:nvPr/>
        </p:nvSpPr>
        <p:spPr>
          <a:xfrm>
            <a:off x="7680176" y="1414855"/>
            <a:ext cx="3318024" cy="369332"/>
          </a:xfrm>
          <a:prstGeom prst="rect">
            <a:avLst/>
          </a:prstGeom>
          <a:noFill/>
        </p:spPr>
        <p:txBody>
          <a:bodyPr wrap="none" rtlCol="0">
            <a:spAutoFit/>
          </a:bodyPr>
          <a:lstStyle/>
          <a:p>
            <a:r>
              <a:rPr lang="en-US">
                <a:solidFill>
                  <a:srgbClr val="002060"/>
                </a:solidFill>
              </a:rPr>
              <a:t>European Private Side on 6G SNS </a:t>
            </a:r>
          </a:p>
        </p:txBody>
      </p:sp>
      <p:sp>
        <p:nvSpPr>
          <p:cNvPr id="13" name="TextBox 12">
            <a:extLst>
              <a:ext uri="{FF2B5EF4-FFF2-40B4-BE49-F238E27FC236}">
                <a16:creationId xmlns:a16="http://schemas.microsoft.com/office/drawing/2014/main" id="{35EE4AC2-7B72-70B2-28F1-4D742E35E611}"/>
              </a:ext>
            </a:extLst>
          </p:cNvPr>
          <p:cNvSpPr txBox="1"/>
          <p:nvPr/>
        </p:nvSpPr>
        <p:spPr>
          <a:xfrm>
            <a:off x="3990263" y="5824961"/>
            <a:ext cx="4211474" cy="369332"/>
          </a:xfrm>
          <a:prstGeom prst="rect">
            <a:avLst/>
          </a:prstGeom>
          <a:noFill/>
        </p:spPr>
        <p:txBody>
          <a:bodyPr wrap="none" rtlCol="0">
            <a:spAutoFit/>
          </a:bodyPr>
          <a:lstStyle/>
          <a:p>
            <a:r>
              <a:rPr lang="en-US">
                <a:solidFill>
                  <a:srgbClr val="002060"/>
                </a:solidFill>
              </a:rPr>
              <a:t>European Research Community on 6G SNS </a:t>
            </a:r>
          </a:p>
        </p:txBody>
      </p:sp>
      <p:sp>
        <p:nvSpPr>
          <p:cNvPr id="14" name="TextBox 13">
            <a:extLst>
              <a:ext uri="{FF2B5EF4-FFF2-40B4-BE49-F238E27FC236}">
                <a16:creationId xmlns:a16="http://schemas.microsoft.com/office/drawing/2014/main" id="{819C7CA5-02E4-381E-8ECC-096A7CF8D036}"/>
              </a:ext>
            </a:extLst>
          </p:cNvPr>
          <p:cNvSpPr txBox="1"/>
          <p:nvPr/>
        </p:nvSpPr>
        <p:spPr>
          <a:xfrm>
            <a:off x="2463756" y="4881251"/>
            <a:ext cx="2183803" cy="369332"/>
          </a:xfrm>
          <a:prstGeom prst="rect">
            <a:avLst/>
          </a:prstGeom>
          <a:noFill/>
        </p:spPr>
        <p:txBody>
          <a:bodyPr wrap="none" rtlCol="0">
            <a:spAutoFit/>
          </a:bodyPr>
          <a:lstStyle/>
          <a:p>
            <a:r>
              <a:rPr lang="en-US">
                <a:solidFill>
                  <a:schemeClr val="accent1"/>
                </a:solidFill>
              </a:rPr>
              <a:t>Policies and Priorities</a:t>
            </a:r>
          </a:p>
        </p:txBody>
      </p:sp>
      <p:sp>
        <p:nvSpPr>
          <p:cNvPr id="15" name="TextBox 14">
            <a:extLst>
              <a:ext uri="{FF2B5EF4-FFF2-40B4-BE49-F238E27FC236}">
                <a16:creationId xmlns:a16="http://schemas.microsoft.com/office/drawing/2014/main" id="{F4AB134C-48E1-82C3-48D6-53D57EEE2888}"/>
              </a:ext>
            </a:extLst>
          </p:cNvPr>
          <p:cNvSpPr txBox="1"/>
          <p:nvPr/>
        </p:nvSpPr>
        <p:spPr>
          <a:xfrm>
            <a:off x="839416" y="2862417"/>
            <a:ext cx="1656185" cy="646331"/>
          </a:xfrm>
          <a:prstGeom prst="rect">
            <a:avLst/>
          </a:prstGeom>
          <a:noFill/>
        </p:spPr>
        <p:txBody>
          <a:bodyPr wrap="square" rtlCol="0">
            <a:spAutoFit/>
          </a:bodyPr>
          <a:lstStyle/>
          <a:p>
            <a:r>
              <a:rPr lang="en-US">
                <a:solidFill>
                  <a:schemeClr val="accent1"/>
                </a:solidFill>
              </a:rPr>
              <a:t>R&amp;I Results, Policy feedback</a:t>
            </a:r>
          </a:p>
        </p:txBody>
      </p:sp>
      <p:sp>
        <p:nvSpPr>
          <p:cNvPr id="16" name="TextBox 15">
            <a:extLst>
              <a:ext uri="{FF2B5EF4-FFF2-40B4-BE49-F238E27FC236}">
                <a16:creationId xmlns:a16="http://schemas.microsoft.com/office/drawing/2014/main" id="{DF376133-190E-AF79-8A2C-1496E8A1CC37}"/>
              </a:ext>
            </a:extLst>
          </p:cNvPr>
          <p:cNvSpPr txBox="1"/>
          <p:nvPr/>
        </p:nvSpPr>
        <p:spPr>
          <a:xfrm>
            <a:off x="7319517" y="4886337"/>
            <a:ext cx="2891817" cy="369332"/>
          </a:xfrm>
          <a:prstGeom prst="rect">
            <a:avLst/>
          </a:prstGeom>
          <a:noFill/>
        </p:spPr>
        <p:txBody>
          <a:bodyPr wrap="none" rtlCol="0">
            <a:spAutoFit/>
          </a:bodyPr>
          <a:lstStyle/>
          <a:p>
            <a:r>
              <a:rPr lang="en-US">
                <a:solidFill>
                  <a:schemeClr val="accent1"/>
                </a:solidFill>
              </a:rPr>
              <a:t>Guidance on impact creation</a:t>
            </a:r>
          </a:p>
        </p:txBody>
      </p:sp>
      <p:sp>
        <p:nvSpPr>
          <p:cNvPr id="17" name="TextBox 16">
            <a:extLst>
              <a:ext uri="{FF2B5EF4-FFF2-40B4-BE49-F238E27FC236}">
                <a16:creationId xmlns:a16="http://schemas.microsoft.com/office/drawing/2014/main" id="{E1C70A89-C267-096C-3178-1756D814BE08}"/>
              </a:ext>
            </a:extLst>
          </p:cNvPr>
          <p:cNvSpPr txBox="1"/>
          <p:nvPr/>
        </p:nvSpPr>
        <p:spPr>
          <a:xfrm>
            <a:off x="9316329" y="2920071"/>
            <a:ext cx="1681871" cy="369332"/>
          </a:xfrm>
          <a:prstGeom prst="rect">
            <a:avLst/>
          </a:prstGeom>
          <a:noFill/>
        </p:spPr>
        <p:txBody>
          <a:bodyPr wrap="none" rtlCol="0">
            <a:spAutoFit/>
          </a:bodyPr>
          <a:lstStyle/>
          <a:p>
            <a:r>
              <a:rPr lang="en-US">
                <a:solidFill>
                  <a:schemeClr val="accent1"/>
                </a:solidFill>
              </a:rPr>
              <a:t>Lessons learned</a:t>
            </a:r>
          </a:p>
        </p:txBody>
      </p:sp>
      <p:sp>
        <p:nvSpPr>
          <p:cNvPr id="18" name="TextBox 17">
            <a:extLst>
              <a:ext uri="{FF2B5EF4-FFF2-40B4-BE49-F238E27FC236}">
                <a16:creationId xmlns:a16="http://schemas.microsoft.com/office/drawing/2014/main" id="{069A6D2F-77FB-250C-39A5-746FC37AA2FB}"/>
              </a:ext>
            </a:extLst>
          </p:cNvPr>
          <p:cNvSpPr txBox="1"/>
          <p:nvPr/>
        </p:nvSpPr>
        <p:spPr>
          <a:xfrm>
            <a:off x="6720917" y="2473673"/>
            <a:ext cx="1622274" cy="923330"/>
          </a:xfrm>
          <a:prstGeom prst="rect">
            <a:avLst/>
          </a:prstGeom>
          <a:noFill/>
        </p:spPr>
        <p:txBody>
          <a:bodyPr wrap="square" rtlCol="0">
            <a:spAutoFit/>
          </a:bodyPr>
          <a:lstStyle/>
          <a:p>
            <a:pPr algn="ctr"/>
            <a:r>
              <a:rPr lang="en-US">
                <a:solidFill>
                  <a:srgbClr val="002060"/>
                </a:solidFill>
              </a:rPr>
              <a:t>Common European </a:t>
            </a:r>
          </a:p>
          <a:p>
            <a:pPr algn="ctr"/>
            <a:r>
              <a:rPr lang="en-US">
                <a:solidFill>
                  <a:srgbClr val="002060"/>
                </a:solidFill>
              </a:rPr>
              <a:t>Strategy</a:t>
            </a:r>
          </a:p>
        </p:txBody>
      </p:sp>
      <p:sp>
        <p:nvSpPr>
          <p:cNvPr id="19" name="TextBox 18">
            <a:extLst>
              <a:ext uri="{FF2B5EF4-FFF2-40B4-BE49-F238E27FC236}">
                <a16:creationId xmlns:a16="http://schemas.microsoft.com/office/drawing/2014/main" id="{99B460E4-29E9-BAD6-E398-293872CFF5AF}"/>
              </a:ext>
            </a:extLst>
          </p:cNvPr>
          <p:cNvSpPr txBox="1"/>
          <p:nvPr/>
        </p:nvSpPr>
        <p:spPr>
          <a:xfrm>
            <a:off x="3683258" y="2500338"/>
            <a:ext cx="1622274" cy="646331"/>
          </a:xfrm>
          <a:prstGeom prst="rect">
            <a:avLst/>
          </a:prstGeom>
          <a:noFill/>
        </p:spPr>
        <p:txBody>
          <a:bodyPr wrap="square" rtlCol="0">
            <a:spAutoFit/>
          </a:bodyPr>
          <a:lstStyle/>
          <a:p>
            <a:pPr algn="ctr"/>
            <a:r>
              <a:rPr lang="en-US">
                <a:solidFill>
                  <a:srgbClr val="002060"/>
                </a:solidFill>
              </a:rPr>
              <a:t>Business and Academic view</a:t>
            </a:r>
          </a:p>
        </p:txBody>
      </p:sp>
      <p:sp>
        <p:nvSpPr>
          <p:cNvPr id="4" name="TextBox 3">
            <a:extLst>
              <a:ext uri="{FF2B5EF4-FFF2-40B4-BE49-F238E27FC236}">
                <a16:creationId xmlns:a16="http://schemas.microsoft.com/office/drawing/2014/main" id="{E34FF0BB-EC0F-CCE5-516C-5C7F3B1AA641}"/>
              </a:ext>
            </a:extLst>
          </p:cNvPr>
          <p:cNvSpPr txBox="1"/>
          <p:nvPr/>
        </p:nvSpPr>
        <p:spPr>
          <a:xfrm>
            <a:off x="3791744" y="1821420"/>
            <a:ext cx="1656185" cy="369332"/>
          </a:xfrm>
          <a:prstGeom prst="rect">
            <a:avLst/>
          </a:prstGeom>
          <a:noFill/>
        </p:spPr>
        <p:txBody>
          <a:bodyPr wrap="square" rtlCol="0">
            <a:spAutoFit/>
          </a:bodyPr>
          <a:lstStyle/>
          <a:p>
            <a:r>
              <a:rPr lang="en-US">
                <a:solidFill>
                  <a:schemeClr val="accent1"/>
                </a:solidFill>
              </a:rPr>
              <a:t>Policy feedback</a:t>
            </a:r>
          </a:p>
        </p:txBody>
      </p:sp>
    </p:spTree>
    <p:extLst>
      <p:ext uri="{BB962C8B-B14F-4D97-AF65-F5344CB8AC3E}">
        <p14:creationId xmlns:p14="http://schemas.microsoft.com/office/powerpoint/2010/main" val="2076731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1_Conception personnalisée">
  <a:themeElements>
    <a:clrScheme name="6GSNS colours">
      <a:dk1>
        <a:srgbClr val="D5DCDF"/>
      </a:dk1>
      <a:lt1>
        <a:srgbClr val="FDFFFF"/>
      </a:lt1>
      <a:dk2>
        <a:srgbClr val="409ED7"/>
      </a:dk2>
      <a:lt2>
        <a:srgbClr val="D5DCDF"/>
      </a:lt2>
      <a:accent1>
        <a:srgbClr val="25235E"/>
      </a:accent1>
      <a:accent2>
        <a:srgbClr val="409ED7"/>
      </a:accent2>
      <a:accent3>
        <a:srgbClr val="337BB8"/>
      </a:accent3>
      <a:accent4>
        <a:srgbClr val="409ED7"/>
      </a:accent4>
      <a:accent5>
        <a:srgbClr val="FDFFFF"/>
      </a:accent5>
      <a:accent6>
        <a:srgbClr val="5A666F"/>
      </a:accent6>
      <a:hlink>
        <a:srgbClr val="25235E"/>
      </a:hlink>
      <a:folHlink>
        <a:srgbClr val="3EA0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3038</TotalTime>
  <Words>1488</Words>
  <Application>Microsoft Macintosh PowerPoint</Application>
  <PresentationFormat>Widescreen</PresentationFormat>
  <Paragraphs>169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Comfortaa</vt:lpstr>
      <vt:lpstr>Comfortaa Medium</vt:lpstr>
      <vt:lpstr>Times New Roman</vt:lpstr>
      <vt:lpstr>1_Conception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SNS R&amp;I WP – Call 2022 - Structure</vt:lpstr>
      <vt:lpstr>SNS R&amp;I Work Programme 2023-2024 - Structure </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5G IA</dc:creator>
  <cp:keywords/>
  <dc:description/>
  <cp:lastModifiedBy>Alexandros Kaloxylos</cp:lastModifiedBy>
  <cp:revision>237</cp:revision>
  <cp:lastPrinted>2023-05-25T07:55:27Z</cp:lastPrinted>
  <dcterms:created xsi:type="dcterms:W3CDTF">2014-06-02T09:56:34Z</dcterms:created>
  <dcterms:modified xsi:type="dcterms:W3CDTF">2023-05-25T08:13:41Z</dcterms:modified>
  <cp:category/>
</cp:coreProperties>
</file>