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3" r:id="rId2"/>
    <p:sldMasterId id="2147483686" r:id="rId3"/>
  </p:sldMasterIdLst>
  <p:notesMasterIdLst>
    <p:notesMasterId r:id="rId12"/>
  </p:notesMasterIdLst>
  <p:sldIdLst>
    <p:sldId id="12499" r:id="rId4"/>
    <p:sldId id="12522" r:id="rId5"/>
    <p:sldId id="12523" r:id="rId6"/>
    <p:sldId id="12524" r:id="rId7"/>
    <p:sldId id="12525" r:id="rId8"/>
    <p:sldId id="12532" r:id="rId9"/>
    <p:sldId id="12527" r:id="rId10"/>
    <p:sldId id="1250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5AB4859-30E9-1573-7925-273241295491}" name="Darren Perera" initials="DP" userId="S::darren.perera@martel-innovate.com::141d0cf5-3997-49b5-8c9a-f081edd8b77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B9E2"/>
    <a:srgbClr val="FBC57E"/>
    <a:srgbClr val="FFAA39"/>
    <a:srgbClr val="96A3BC"/>
    <a:srgbClr val="0096FF"/>
    <a:srgbClr val="4C80BF"/>
    <a:srgbClr val="5287C7"/>
    <a:srgbClr val="4092FF"/>
    <a:srgbClr val="3470C9"/>
    <a:srgbClr val="2B7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00"/>
    <p:restoredTop sz="86803" autoAdjust="0"/>
  </p:normalViewPr>
  <p:slideViewPr>
    <p:cSldViewPr>
      <p:cViewPr varScale="1">
        <p:scale>
          <a:sx n="110" d="100"/>
          <a:sy n="110" d="100"/>
        </p:scale>
        <p:origin x="166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4ABD5-A39B-4C2A-9C3A-C1163A85FAED}" type="datetimeFigureOut">
              <a:rPr lang="fr-FR" smtClean="0"/>
              <a:pPr/>
              <a:t>24/05/2023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26398-1C20-4B8B-896B-E56FED6EEE7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4264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51384" y="404665"/>
            <a:ext cx="10802416" cy="720080"/>
          </a:xfrm>
          <a:prstGeom prst="rect">
            <a:avLst/>
          </a:prstGeom>
        </p:spPr>
        <p:txBody>
          <a:bodyPr anchor="ctr"/>
          <a:lstStyle>
            <a:lvl1pPr algn="l">
              <a:defRPr sz="3200" b="1" i="0">
                <a:solidFill>
                  <a:schemeClr val="accent1"/>
                </a:solidFill>
                <a:latin typeface="Comfortaa" pitchFamily="2" charset="0"/>
              </a:defRPr>
            </a:lvl1pPr>
          </a:lstStyle>
          <a:p>
            <a:r>
              <a:rPr lang="es-ES" dirty="0" err="1"/>
              <a:t>Title</a:t>
            </a:r>
            <a:r>
              <a:rPr lang="es-ES" dirty="0"/>
              <a:t> etc.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FA939B-DE0E-44E5-A9F5-5A4F61DADB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1384" y="2492896"/>
            <a:ext cx="10802416" cy="3384376"/>
          </a:xfrm>
          <a:prstGeom prst="rect">
            <a:avLst/>
          </a:prstGeom>
        </p:spPr>
        <p:txBody>
          <a:bodyPr/>
          <a:lstStyle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2000" b="0" i="0">
                <a:solidFill>
                  <a:schemeClr val="accent1"/>
                </a:solidFill>
                <a:latin typeface="Comfortaa" pitchFamily="2" charset="0"/>
              </a:defRPr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 b="0" i="0">
                <a:solidFill>
                  <a:schemeClr val="accent1"/>
                </a:solidFill>
                <a:latin typeface="Comfortaa" pitchFamily="2" charset="0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 b="0" i="0">
                <a:solidFill>
                  <a:schemeClr val="accent1"/>
                </a:solidFill>
                <a:latin typeface="Comfortaa" pitchFamily="2" charset="0"/>
              </a:defRPr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 b="0" i="0">
                <a:solidFill>
                  <a:schemeClr val="accent1"/>
                </a:solidFill>
                <a:latin typeface="Comfortaa" pitchFamily="2" charset="0"/>
              </a:defRPr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2863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973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85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A04F-2A30-4D50-A31E-5F50C11751A0}" type="datetime1">
              <a:rPr lang="en-US" smtClean="0"/>
              <a:t>5/24/23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03425-B7E0-46C9-8668-1D222311AF4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587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919536" y="332656"/>
            <a:ext cx="9878402" cy="50405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/>
          <a:lstStyle>
            <a:lvl1pPr algn="l">
              <a:defRPr sz="3200" b="1" i="0">
                <a:solidFill>
                  <a:srgbClr val="002060"/>
                </a:solidFill>
                <a:latin typeface="Comfortaa" pitchFamily="2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slide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03425-B7E0-46C9-8668-1D222311AF4A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51384" y="1484785"/>
            <a:ext cx="11246555" cy="518457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000" b="0" i="0">
                <a:solidFill>
                  <a:srgbClr val="002060"/>
                </a:solidFill>
                <a:latin typeface="Comfortaa Medium" pitchFamily="2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2000" b="0" i="0">
                <a:solidFill>
                  <a:srgbClr val="002060"/>
                </a:solidFill>
              </a:defRPr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 b="0" i="0">
                <a:solidFill>
                  <a:schemeClr val="accent3"/>
                </a:solidFill>
              </a:defRPr>
            </a:lvl3pPr>
          </a:lstStyle>
          <a:p>
            <a:pPr lvl="0"/>
            <a:r>
              <a:rPr lang="fr-FR" dirty="0"/>
              <a:t>Item 1</a:t>
            </a:r>
          </a:p>
          <a:p>
            <a:pPr lvl="0"/>
            <a:r>
              <a:rPr lang="fr-FR" dirty="0" err="1"/>
              <a:t>Etc</a:t>
            </a:r>
            <a:endParaRPr lang="fr-FR" dirty="0"/>
          </a:p>
          <a:p>
            <a:pPr lvl="1"/>
            <a:r>
              <a:rPr lang="fr-FR" dirty="0"/>
              <a:t>Item 2</a:t>
            </a:r>
          </a:p>
          <a:p>
            <a:pPr lvl="1"/>
            <a:r>
              <a:rPr lang="fr-FR" dirty="0" err="1"/>
              <a:t>Etc</a:t>
            </a:r>
            <a:endParaRPr lang="fr-FR" dirty="0"/>
          </a:p>
          <a:p>
            <a:pPr lvl="2"/>
            <a:r>
              <a:rPr lang="fr-FR" dirty="0"/>
              <a:t>Item 3</a:t>
            </a:r>
          </a:p>
          <a:p>
            <a:pPr lvl="2"/>
            <a:r>
              <a:rPr lang="fr-FR" dirty="0" err="1"/>
              <a:t>Etc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179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51384" y="404665"/>
            <a:ext cx="10802416" cy="720080"/>
          </a:xfrm>
          <a:prstGeom prst="rect">
            <a:avLst/>
          </a:prstGeom>
        </p:spPr>
        <p:txBody>
          <a:bodyPr anchor="ctr"/>
          <a:lstStyle>
            <a:lvl1pPr algn="l">
              <a:defRPr sz="3200" b="1" i="0">
                <a:solidFill>
                  <a:schemeClr val="accent1"/>
                </a:solidFill>
                <a:latin typeface="Comfortaa" pitchFamily="2" charset="0"/>
              </a:defRPr>
            </a:lvl1pPr>
          </a:lstStyle>
          <a:p>
            <a:r>
              <a:rPr lang="es-ES" dirty="0" err="1"/>
              <a:t>Title</a:t>
            </a:r>
            <a:r>
              <a:rPr lang="es-ES" dirty="0"/>
              <a:t> etc.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FA939B-DE0E-44E5-A9F5-5A4F61DADB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1384" y="2492896"/>
            <a:ext cx="10802416" cy="3384376"/>
          </a:xfrm>
          <a:prstGeom prst="rect">
            <a:avLst/>
          </a:prstGeom>
        </p:spPr>
        <p:txBody>
          <a:bodyPr/>
          <a:lstStyle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2000" b="0" i="0">
                <a:solidFill>
                  <a:schemeClr val="accent1"/>
                </a:solidFill>
                <a:latin typeface="Comfortaa" pitchFamily="2" charset="0"/>
              </a:defRPr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 b="0" i="0">
                <a:solidFill>
                  <a:schemeClr val="accent1"/>
                </a:solidFill>
                <a:latin typeface="Comfortaa" pitchFamily="2" charset="0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 b="0" i="0">
                <a:solidFill>
                  <a:schemeClr val="accent1"/>
                </a:solidFill>
                <a:latin typeface="Comfortaa" pitchFamily="2" charset="0"/>
              </a:defRPr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 b="0" i="0">
                <a:solidFill>
                  <a:schemeClr val="accent1"/>
                </a:solidFill>
                <a:latin typeface="Comfortaa" pitchFamily="2" charset="0"/>
              </a:defRPr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1049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754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07368" y="1484785"/>
            <a:ext cx="11390571" cy="489654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2000" b="0" i="0">
                <a:solidFill>
                  <a:schemeClr val="accent1"/>
                </a:solidFill>
                <a:latin typeface="Comfortaa Medium" pitchFamily="2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2000" b="0" i="0">
                <a:solidFill>
                  <a:schemeClr val="accent1"/>
                </a:solidFill>
              </a:defRPr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 b="0" i="0">
                <a:solidFill>
                  <a:schemeClr val="accent1"/>
                </a:solidFill>
              </a:defRPr>
            </a:lvl3pPr>
          </a:lstStyle>
          <a:p>
            <a:pPr lvl="0"/>
            <a:r>
              <a:rPr lang="fr-FR" dirty="0"/>
              <a:t>Item 1</a:t>
            </a:r>
          </a:p>
          <a:p>
            <a:pPr lvl="0"/>
            <a:r>
              <a:rPr lang="fr-FR" dirty="0" err="1"/>
              <a:t>Etc</a:t>
            </a:r>
            <a:endParaRPr lang="fr-FR" dirty="0"/>
          </a:p>
          <a:p>
            <a:pPr lvl="1"/>
            <a:r>
              <a:rPr lang="fr-FR" dirty="0"/>
              <a:t>Item 2</a:t>
            </a:r>
          </a:p>
          <a:p>
            <a:pPr lvl="1"/>
            <a:r>
              <a:rPr lang="fr-FR" dirty="0" err="1"/>
              <a:t>Etc</a:t>
            </a:r>
            <a:endParaRPr lang="fr-FR" dirty="0"/>
          </a:p>
          <a:p>
            <a:pPr lvl="2"/>
            <a:r>
              <a:rPr lang="fr-FR" dirty="0"/>
              <a:t>Item 3</a:t>
            </a:r>
          </a:p>
          <a:p>
            <a:pPr lvl="2"/>
            <a:r>
              <a:rPr lang="fr-FR" dirty="0" err="1"/>
              <a:t>Etc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272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981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70150" y="1628801"/>
            <a:ext cx="5337817" cy="44973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1800" b="0" i="0">
                <a:solidFill>
                  <a:schemeClr val="accent1"/>
                </a:solidFill>
                <a:latin typeface="Comfortaa Medium" pitchFamily="2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800" b="0" i="0">
                <a:solidFill>
                  <a:schemeClr val="accent1"/>
                </a:solidFill>
              </a:defRPr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800" b="0" i="0">
                <a:solidFill>
                  <a:schemeClr val="accent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Item 1</a:t>
            </a:r>
          </a:p>
          <a:p>
            <a:pPr lvl="0"/>
            <a:r>
              <a:rPr lang="fr-FR" dirty="0" err="1"/>
              <a:t>Etc</a:t>
            </a:r>
            <a:endParaRPr lang="fr-FR" dirty="0"/>
          </a:p>
          <a:p>
            <a:pPr lvl="1"/>
            <a:r>
              <a:rPr lang="fr-FR" dirty="0"/>
              <a:t>Item 2</a:t>
            </a:r>
          </a:p>
          <a:p>
            <a:pPr lvl="1"/>
            <a:r>
              <a:rPr lang="fr-FR" dirty="0" err="1"/>
              <a:t>Etc</a:t>
            </a:r>
            <a:endParaRPr lang="fr-FR" dirty="0"/>
          </a:p>
          <a:p>
            <a:pPr lvl="2"/>
            <a:r>
              <a:rPr lang="fr-FR" dirty="0"/>
              <a:t>Item 3</a:t>
            </a:r>
          </a:p>
          <a:p>
            <a:pPr lvl="2"/>
            <a:r>
              <a:rPr lang="fr-FR" dirty="0" err="1"/>
              <a:t>Etc</a:t>
            </a:r>
            <a:endParaRPr lang="fr-FR" dirty="0"/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A209BA71-4A0A-AB68-1F1B-FB1992EA83E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240016" y="1643346"/>
            <a:ext cx="5337817" cy="44973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 sz="1800" b="0" i="0">
                <a:solidFill>
                  <a:schemeClr val="accent1"/>
                </a:solidFill>
                <a:latin typeface="Comfortaa Medium" pitchFamily="2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800" b="0" i="0">
                <a:solidFill>
                  <a:schemeClr val="accent1"/>
                </a:solidFill>
              </a:defRPr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800" b="0" i="0">
                <a:solidFill>
                  <a:schemeClr val="accent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Item 1</a:t>
            </a:r>
          </a:p>
          <a:p>
            <a:pPr lvl="0"/>
            <a:r>
              <a:rPr lang="fr-FR" dirty="0" err="1"/>
              <a:t>Etc</a:t>
            </a:r>
            <a:endParaRPr lang="fr-FR" dirty="0"/>
          </a:p>
          <a:p>
            <a:pPr lvl="1"/>
            <a:r>
              <a:rPr lang="fr-FR" dirty="0"/>
              <a:t>Item 2</a:t>
            </a:r>
          </a:p>
          <a:p>
            <a:pPr lvl="1"/>
            <a:r>
              <a:rPr lang="fr-FR" dirty="0" err="1"/>
              <a:t>Etc</a:t>
            </a:r>
            <a:endParaRPr lang="fr-FR" dirty="0"/>
          </a:p>
          <a:p>
            <a:pPr lvl="2"/>
            <a:r>
              <a:rPr lang="fr-FR" dirty="0"/>
              <a:t>Item 3</a:t>
            </a:r>
          </a:p>
          <a:p>
            <a:pPr lvl="2"/>
            <a:r>
              <a:rPr lang="fr-FR" dirty="0" err="1"/>
              <a:t>Etc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28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2"/>
            </a:gs>
            <a:gs pos="51000">
              <a:schemeClr val="bg1"/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89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81" r:id="rId3"/>
    <p:sldLayoutId id="2147483682" r:id="rId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2"/>
            </a:gs>
            <a:gs pos="51000">
              <a:schemeClr val="bg1"/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080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1000">
              <a:schemeClr val="bg1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 txBox="1">
            <a:spLocks/>
          </p:cNvSpPr>
          <p:nvPr userDrawn="1"/>
        </p:nvSpPr>
        <p:spPr>
          <a:xfrm>
            <a:off x="1583500" y="19238"/>
            <a:ext cx="10363200" cy="103349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4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F43560-D4C4-2A64-FA80-083149946111}"/>
              </a:ext>
            </a:extLst>
          </p:cNvPr>
          <p:cNvSpPr/>
          <p:nvPr userDrawn="1"/>
        </p:nvSpPr>
        <p:spPr>
          <a:xfrm>
            <a:off x="0" y="19238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6" name="Picture 15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58D847F0-B4C0-39BB-9580-8BD3EDC9FCE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62" y="55439"/>
            <a:ext cx="1544472" cy="933638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2A322F5-4BF4-5299-0952-DD9B676F9E2C}"/>
              </a:ext>
            </a:extLst>
          </p:cNvPr>
          <p:cNvSpPr txBox="1">
            <a:spLocks/>
          </p:cNvSpPr>
          <p:nvPr userDrawn="1"/>
        </p:nvSpPr>
        <p:spPr>
          <a:xfrm>
            <a:off x="341262" y="6597352"/>
            <a:ext cx="5616624" cy="2160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E" sz="9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fortaa Medium" pitchFamily="2" charset="0"/>
              </a:rPr>
              <a:t>The Voice of European Industry and Research for Next Generation Networks and Services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20F136F-7BDA-7322-8106-1BA6722C61CA}"/>
              </a:ext>
            </a:extLst>
          </p:cNvPr>
          <p:cNvSpPr txBox="1">
            <a:spLocks/>
          </p:cNvSpPr>
          <p:nvPr userDrawn="1"/>
        </p:nvSpPr>
        <p:spPr>
          <a:xfrm flipH="1">
            <a:off x="8472264" y="6597352"/>
            <a:ext cx="3474436" cy="2160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9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fortaa Medium" pitchFamily="2" charset="0"/>
              </a:rPr>
              <a:t>13/03/23 | </a:t>
            </a:r>
            <a:fld id="{F8EC7922-9EE4-FF45-83CF-9B5E66E972DD}" type="slidenum">
              <a:rPr lang="en-IE" sz="9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fortaa Medium" pitchFamily="2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IE" sz="900" dirty="0">
              <a:solidFill>
                <a:schemeClr val="accent6">
                  <a:lumMod val="60000"/>
                  <a:lumOff val="40000"/>
                </a:schemeClr>
              </a:solidFill>
              <a:latin typeface="Comfortaa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568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digital-strategy.ec.europa.eu/en/policies/sns-work-programme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hyperlink" Target="mailto:office@6g-ia.e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eb&#10;&#10;Description automatically generated">
            <a:extLst>
              <a:ext uri="{FF2B5EF4-FFF2-40B4-BE49-F238E27FC236}">
                <a16:creationId xmlns:a16="http://schemas.microsoft.com/office/drawing/2014/main" id="{F6139717-8AA3-B36A-17AB-CE84CB5EEF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029"/>
            <a:ext cx="12192000" cy="389742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CD644A0-9C94-002A-59B8-6F8E61B11202}"/>
              </a:ext>
            </a:extLst>
          </p:cNvPr>
          <p:cNvSpPr txBox="1">
            <a:spLocks/>
          </p:cNvSpPr>
          <p:nvPr/>
        </p:nvSpPr>
        <p:spPr>
          <a:xfrm>
            <a:off x="3681896" y="2478380"/>
            <a:ext cx="7704856" cy="1368425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l">
              <a:buNone/>
            </a:pPr>
            <a:r>
              <a:rPr lang="en-GB" sz="60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Transition from </a:t>
            </a:r>
          </a:p>
          <a:p>
            <a:pPr marL="0" indent="0" algn="l">
              <a:buNone/>
            </a:pPr>
            <a:r>
              <a:rPr lang="en-GB" sz="60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5G-PPP to SNS-JU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45682B3-BFEB-75F7-1291-97E8FB870E7B}"/>
              </a:ext>
            </a:extLst>
          </p:cNvPr>
          <p:cNvSpPr txBox="1">
            <a:spLocks/>
          </p:cNvSpPr>
          <p:nvPr/>
        </p:nvSpPr>
        <p:spPr>
          <a:xfrm>
            <a:off x="2855640" y="5733256"/>
            <a:ext cx="8928992" cy="576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E" sz="1800" b="1" dirty="0">
                <a:solidFill>
                  <a:schemeClr val="accent3"/>
                </a:solidFill>
                <a:latin typeface="Comfortaa Medium" pitchFamily="2" charset="0"/>
              </a:rPr>
              <a:t>The Voice of European Industry and Research for Next Generation Networks and Services</a:t>
            </a:r>
            <a:endParaRPr lang="en-IE" sz="1400" dirty="0">
              <a:solidFill>
                <a:schemeClr val="accent3"/>
              </a:solidFill>
              <a:latin typeface="Comfortaa Medium" pitchFamily="2" charset="0"/>
            </a:endParaRPr>
          </a:p>
        </p:txBody>
      </p:sp>
      <p:pic>
        <p:nvPicPr>
          <p:cNvPr id="7" name="Picture 6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63715CD9-C6C3-07B8-CF66-E82CCEA134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15" y="2520553"/>
            <a:ext cx="2456206" cy="1484784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CB29C8-30A4-291D-1D39-50C3558F3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0AF7-3E7C-4B21-BC76-0768420CCD06}" type="datetime1">
              <a:rPr lang="en-US" smtClean="0"/>
              <a:t>5/24/23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267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6C4CD-1F2E-03CB-E9CD-10C42E18A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340769"/>
            <a:ext cx="7388075" cy="5040560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The 5G Public Private Partnership (</a:t>
            </a:r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5G-PPP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) and the Smart Networks and Services Joint Undertaking (</a:t>
            </a:r>
            <a:r>
              <a:rPr lang="en-GB" b="1" dirty="0">
                <a:solidFill>
                  <a:schemeClr val="tx2">
                    <a:lumMod val="50000"/>
                  </a:schemeClr>
                </a:solidFill>
              </a:rPr>
              <a:t>SNS JU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) are partnerships between </a:t>
            </a:r>
          </a:p>
          <a:p>
            <a:pPr lvl="1">
              <a:spcAft>
                <a:spcPts val="600"/>
              </a:spcAft>
            </a:pPr>
            <a:r>
              <a:rPr lang="en-GB" sz="2500" dirty="0">
                <a:solidFill>
                  <a:schemeClr val="bg1">
                    <a:lumMod val="25000"/>
                  </a:schemeClr>
                </a:solidFill>
              </a:rPr>
              <a:t>the Public Sector - European Commission (EC) </a:t>
            </a:r>
          </a:p>
          <a:p>
            <a:pPr lvl="1">
              <a:spcAft>
                <a:spcPts val="600"/>
              </a:spcAft>
            </a:pPr>
            <a:r>
              <a:rPr lang="en-GB" sz="2500" dirty="0">
                <a:solidFill>
                  <a:schemeClr val="bg1">
                    <a:lumMod val="25000"/>
                  </a:schemeClr>
                </a:solidFill>
              </a:rPr>
              <a:t>the Private Sector - 5G/6G Infrastructure / Industry Association (5G-IA / 6G-IA).</a:t>
            </a:r>
          </a:p>
          <a:p>
            <a:pPr>
              <a:spcBef>
                <a:spcPts val="0"/>
              </a:spcBef>
            </a:pPr>
            <a:endParaRPr lang="en-GB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Both programs foster and promote EU Research &amp; Innovation activities on the greater ICT sector focusing on 5G and 6G technologies</a:t>
            </a:r>
            <a:endParaRPr lang="en-GB" dirty="0">
              <a:solidFill>
                <a:schemeClr val="bg1">
                  <a:lumMod val="2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en-GB" dirty="0">
              <a:solidFill>
                <a:schemeClr val="bg1">
                  <a:lumMod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Public </a:t>
            </a:r>
            <a:r>
              <a:rPr lang="en-GB" u="sng" dirty="0">
                <a:solidFill>
                  <a:schemeClr val="tx2">
                    <a:lumMod val="50000"/>
                  </a:schemeClr>
                </a:solidFill>
              </a:rPr>
              <a:t>&amp; 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private sector funds are used to support Work Programs of multiple targeted Research and Innovation Actions (Projects)</a:t>
            </a:r>
          </a:p>
          <a:p>
            <a:pPr lvl="1">
              <a:spcAft>
                <a:spcPts val="600"/>
              </a:spcAft>
            </a:pPr>
            <a:r>
              <a:rPr lang="en-GB" sz="2500" dirty="0">
                <a:solidFill>
                  <a:schemeClr val="bg1">
                    <a:lumMod val="25000"/>
                  </a:schemeClr>
                </a:solidFill>
              </a:rPr>
              <a:t>5G-PPP </a:t>
            </a:r>
            <a:r>
              <a:rPr lang="en-GB" sz="2500" dirty="0">
                <a:solidFill>
                  <a:schemeClr val="bg1">
                    <a:lumMod val="25000"/>
                  </a:schemeClr>
                </a:solidFill>
                <a:sym typeface="Wingdings" panose="05000000000000000000" pitchFamily="2" charset="2"/>
              </a:rPr>
              <a:t> 	2014 - 2021</a:t>
            </a:r>
          </a:p>
          <a:p>
            <a:pPr lvl="1">
              <a:spcAft>
                <a:spcPts val="600"/>
              </a:spcAft>
            </a:pPr>
            <a:r>
              <a:rPr lang="en-GB" sz="2500" dirty="0">
                <a:solidFill>
                  <a:schemeClr val="bg1">
                    <a:lumMod val="25000"/>
                  </a:schemeClr>
                </a:solidFill>
                <a:sym typeface="Wingdings" panose="05000000000000000000" pitchFamily="2" charset="2"/>
              </a:rPr>
              <a:t>SNS JU  	2022 - 2030</a:t>
            </a:r>
          </a:p>
          <a:p>
            <a:pPr>
              <a:spcBef>
                <a:spcPts val="0"/>
              </a:spcBef>
            </a:pPr>
            <a:endParaRPr lang="en-GB" dirty="0">
              <a:solidFill>
                <a:schemeClr val="tx2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>
              <a:spcAft>
                <a:spcPts val="600"/>
              </a:spcAft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5G-PPP projects are wrapping up and SNS projects began on 01/01/2023 under the Horizon Europe Framework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9D7F29-0A7B-FC54-CF2E-DC8D0168762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63551" y="161684"/>
            <a:ext cx="9398061" cy="7207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sz="3600" u="sng" dirty="0"/>
              <a:t>5G PPP &amp; SNS JU Overview (1/3)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683D1C-E414-67D1-96A8-552369EF0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3720" y="1434280"/>
            <a:ext cx="1440160" cy="6510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0CED5E-1365-125A-F4CF-8D70626B3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9144" y="4077072"/>
            <a:ext cx="1189312" cy="7200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D25880-7056-3100-CB51-6204BBE5CE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429"/>
          <a:stretch/>
        </p:blipFill>
        <p:spPr>
          <a:xfrm>
            <a:off x="7957368" y="1434280"/>
            <a:ext cx="2322164" cy="6510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73409B-B42B-0320-A771-0F40860524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429"/>
          <a:stretch/>
        </p:blipFill>
        <p:spPr>
          <a:xfrm>
            <a:off x="7957368" y="4111567"/>
            <a:ext cx="2322164" cy="6510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F2DFC5-C469-F1E6-46EE-E589EB4DDB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4352" y="2801765"/>
            <a:ext cx="2322165" cy="6983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C8A497-242C-EDE1-A128-20DE8AEC0A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5055" y="5534992"/>
            <a:ext cx="1760758" cy="603133"/>
          </a:xfrm>
          <a:prstGeom prst="rect">
            <a:avLst/>
          </a:prstGeom>
        </p:spPr>
      </p:pic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73138F21-1498-E67C-93A1-376C7A7DF8A3}"/>
              </a:ext>
            </a:extLst>
          </p:cNvPr>
          <p:cNvCxnSpPr>
            <a:stCxn id="7" idx="2"/>
            <a:endCxn id="9" idx="0"/>
          </p:cNvCxnSpPr>
          <p:nvPr/>
        </p:nvCxnSpPr>
        <p:spPr>
          <a:xfrm rot="16200000" flipH="1">
            <a:off x="9413745" y="1790074"/>
            <a:ext cx="716395" cy="1306985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18C18A41-0BF0-D57B-B70C-AC78BE918A58}"/>
              </a:ext>
            </a:extLst>
          </p:cNvPr>
          <p:cNvCxnSpPr>
            <a:cxnSpLocks/>
          </p:cNvCxnSpPr>
          <p:nvPr/>
        </p:nvCxnSpPr>
        <p:spPr>
          <a:xfrm rot="5400000">
            <a:off x="10602212" y="1979385"/>
            <a:ext cx="716395" cy="928365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0923742D-8A6F-7B22-39F9-7E4B6AA1B647}"/>
              </a:ext>
            </a:extLst>
          </p:cNvPr>
          <p:cNvCxnSpPr>
            <a:cxnSpLocks/>
            <a:stCxn id="5" idx="2"/>
            <a:endCxn id="10" idx="0"/>
          </p:cNvCxnSpPr>
          <p:nvPr/>
        </p:nvCxnSpPr>
        <p:spPr>
          <a:xfrm rot="5400000">
            <a:off x="10520697" y="4701889"/>
            <a:ext cx="737840" cy="92836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9A3DC2AE-1652-3889-7A9F-1BCDF5C90386}"/>
              </a:ext>
            </a:extLst>
          </p:cNvPr>
          <p:cNvCxnSpPr>
            <a:cxnSpLocks/>
          </p:cNvCxnSpPr>
          <p:nvPr/>
        </p:nvCxnSpPr>
        <p:spPr>
          <a:xfrm rot="16200000" flipH="1">
            <a:off x="9315653" y="4495332"/>
            <a:ext cx="772335" cy="130698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17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6C4CD-1F2E-03CB-E9CD-10C42E18A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9" y="1772816"/>
            <a:ext cx="7560840" cy="139553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93 R&amp;I projects funded, grouped in 3 major phases starting in 2014</a:t>
            </a:r>
          </a:p>
          <a:p>
            <a:pPr>
              <a:spcAft>
                <a:spcPts val="600"/>
              </a:spcAft>
            </a:pPr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Different technologies, infrastructure, devices and verticals targeted per phase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0FF4C-F0AD-3857-93D3-77D482DFC27D}"/>
              </a:ext>
            </a:extLst>
          </p:cNvPr>
          <p:cNvSpPr txBox="1"/>
          <p:nvPr/>
        </p:nvSpPr>
        <p:spPr>
          <a:xfrm>
            <a:off x="479376" y="1196752"/>
            <a:ext cx="7272808" cy="400110"/>
          </a:xfrm>
          <a:prstGeom prst="rect">
            <a:avLst/>
          </a:prstGeom>
          <a:solidFill>
            <a:schemeClr val="bg1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sng" strike="noStrike" kern="1200" cap="none" spc="0" normalizeH="0" baseline="0" noProof="0" dirty="0">
                <a:ln>
                  <a:noFill/>
                </a:ln>
                <a:solidFill>
                  <a:srgbClr val="5A666F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5G-PPP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752D7CC-1AC5-C6D8-0DEA-259D22C27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3168352"/>
            <a:ext cx="7018710" cy="357301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D33CDE5-9445-D937-525D-1A18ADAFAFA3}"/>
              </a:ext>
            </a:extLst>
          </p:cNvPr>
          <p:cNvSpPr/>
          <p:nvPr/>
        </p:nvSpPr>
        <p:spPr>
          <a:xfrm>
            <a:off x="8328248" y="1800797"/>
            <a:ext cx="3600400" cy="4752528"/>
          </a:xfrm>
          <a:prstGeom prst="roundRect">
            <a:avLst/>
          </a:prstGeom>
          <a:solidFill>
            <a:schemeClr val="bg1">
              <a:lumMod val="10000"/>
            </a:schemeClr>
          </a:solidFill>
          <a:ln>
            <a:solidFill>
              <a:schemeClr val="tx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srgbClr val="FD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5G-PPP Highlights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D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D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93 R&amp;I Projects funded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D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More than 700 beneficiaries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D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800+ contributions to Standardization activities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D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2000+ scientific publications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D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 White Papers (and counting)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D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445 Innovations in the Innovation Radar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11F490B-1A61-49CB-3876-0DE66DDE93CE}"/>
              </a:ext>
            </a:extLst>
          </p:cNvPr>
          <p:cNvSpPr txBox="1">
            <a:spLocks/>
          </p:cNvSpPr>
          <p:nvPr/>
        </p:nvSpPr>
        <p:spPr>
          <a:xfrm>
            <a:off x="2063551" y="161684"/>
            <a:ext cx="9398061" cy="7207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sng" strike="noStrike" kern="1200" cap="none" spc="0" normalizeH="0" baseline="0" noProof="0" dirty="0">
                <a:ln>
                  <a:noFill/>
                </a:ln>
                <a:solidFill>
                  <a:srgbClr val="D5DCD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5G PPP &amp; SNS JU Overview (2/3)</a:t>
            </a:r>
          </a:p>
        </p:txBody>
      </p:sp>
    </p:spTree>
    <p:extLst>
      <p:ext uri="{BB962C8B-B14F-4D97-AF65-F5344CB8AC3E}">
        <p14:creationId xmlns:p14="http://schemas.microsoft.com/office/powerpoint/2010/main" val="130482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FE19807-C4FA-EEC3-04CA-22B9D860985C}"/>
              </a:ext>
            </a:extLst>
          </p:cNvPr>
          <p:cNvSpPr txBox="1">
            <a:spLocks/>
          </p:cNvSpPr>
          <p:nvPr/>
        </p:nvSpPr>
        <p:spPr>
          <a:xfrm>
            <a:off x="335360" y="1628800"/>
            <a:ext cx="3024336" cy="417646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accent1"/>
                </a:solidFill>
                <a:latin typeface="Comforta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accent1"/>
                </a:solidFill>
                <a:latin typeface="Comforta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accent1"/>
                </a:solidFill>
                <a:latin typeface="Comforta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accent1"/>
                </a:solidFill>
                <a:latin typeface="Comforta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09ED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6G SNS is planned in 3 phases, funding R&amp;I projects under 4 different Streams in a programme of ~1.8€ Billion (more info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09ED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here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09ED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09ED7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09ED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First projects of phase 1 started on 01/01/2023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719B7B-AA17-0BFA-8131-57204A0253F8}"/>
              </a:ext>
            </a:extLst>
          </p:cNvPr>
          <p:cNvSpPr txBox="1"/>
          <p:nvPr/>
        </p:nvSpPr>
        <p:spPr>
          <a:xfrm>
            <a:off x="335360" y="1196752"/>
            <a:ext cx="2880320" cy="400110"/>
          </a:xfrm>
          <a:prstGeom prst="rect">
            <a:avLst/>
          </a:prstGeom>
          <a:solidFill>
            <a:schemeClr val="bg1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sng" strike="noStrike" kern="1200" cap="none" spc="0" normalizeH="0" baseline="0" noProof="0" dirty="0">
                <a:ln>
                  <a:noFill/>
                </a:ln>
                <a:solidFill>
                  <a:srgbClr val="5A666F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6G SNS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7C0745C-250A-1500-CEEE-4DFE9EA98233}"/>
              </a:ext>
            </a:extLst>
          </p:cNvPr>
          <p:cNvSpPr txBox="1">
            <a:spLocks/>
          </p:cNvSpPr>
          <p:nvPr/>
        </p:nvSpPr>
        <p:spPr>
          <a:xfrm>
            <a:off x="2063551" y="161684"/>
            <a:ext cx="9398061" cy="7207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sng" strike="noStrike" kern="1200" cap="none" spc="0" normalizeH="0" baseline="0" noProof="0" dirty="0">
                <a:ln>
                  <a:noFill/>
                </a:ln>
                <a:solidFill>
                  <a:srgbClr val="D5DCD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5G PPP &amp; SNS JU Overview (3/3)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BCC9BA-B96D-D102-8743-01D859A07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688" y="1809298"/>
            <a:ext cx="8975730" cy="381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6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B6B32AC6-F536-0E05-FF1C-327731CFEF9A}"/>
              </a:ext>
            </a:extLst>
          </p:cNvPr>
          <p:cNvSpPr txBox="1">
            <a:spLocks/>
          </p:cNvSpPr>
          <p:nvPr/>
        </p:nvSpPr>
        <p:spPr>
          <a:xfrm>
            <a:off x="2135560" y="188640"/>
            <a:ext cx="8352928" cy="6480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accent1"/>
                </a:solidFill>
                <a:latin typeface="Comfortaa Medium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7B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solidFill>
                    <a:srgbClr val="25235E"/>
                  </a:solidFill>
                </a:ln>
                <a:solidFill>
                  <a:srgbClr val="FDFFFF"/>
                </a:solidFill>
                <a:effectLst/>
                <a:uLnTx/>
                <a:uFillTx/>
                <a:latin typeface="Comfortaa" pitchFamily="2" charset="0"/>
                <a:ea typeface="+mn-ea"/>
                <a:cs typeface="+mn-cs"/>
              </a:rPr>
              <a:t>SNS Governance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1D7B74-FFF4-78D8-D290-6EAFC776C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1129300"/>
            <a:ext cx="10120579" cy="553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8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B6B32AC6-F536-0E05-FF1C-327731CFEF9A}"/>
              </a:ext>
            </a:extLst>
          </p:cNvPr>
          <p:cNvSpPr txBox="1">
            <a:spLocks/>
          </p:cNvSpPr>
          <p:nvPr/>
        </p:nvSpPr>
        <p:spPr>
          <a:xfrm>
            <a:off x="2135560" y="188640"/>
            <a:ext cx="8352928" cy="6480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accent1"/>
                </a:solidFill>
                <a:latin typeface="Comfortaa Medium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7B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solidFill>
                    <a:srgbClr val="25235E"/>
                  </a:solidFill>
                </a:ln>
                <a:solidFill>
                  <a:srgbClr val="FDFFFF"/>
                </a:solidFill>
                <a:effectLst/>
                <a:uLnTx/>
                <a:uFillTx/>
                <a:latin typeface="Comfortaa" pitchFamily="2" charset="0"/>
                <a:ea typeface="+mn-ea"/>
                <a:cs typeface="+mn-cs"/>
              </a:rPr>
              <a:t>SNS Governance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1D7B74-FFF4-78D8-D290-6EAFC776C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052736"/>
            <a:ext cx="5040560" cy="275550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EDE805D-6267-64F9-30B4-904AE41D3C4A}"/>
              </a:ext>
            </a:extLst>
          </p:cNvPr>
          <p:cNvSpPr/>
          <p:nvPr/>
        </p:nvSpPr>
        <p:spPr>
          <a:xfrm>
            <a:off x="3143671" y="2564904"/>
            <a:ext cx="648073" cy="1152128"/>
          </a:xfrm>
          <a:prstGeom prst="roundRect">
            <a:avLst/>
          </a:prstGeom>
          <a:noFill/>
          <a:ln>
            <a:solidFill>
              <a:schemeClr val="accent5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4438439-AD41-3B17-7B24-9478897310AD}"/>
              </a:ext>
            </a:extLst>
          </p:cNvPr>
          <p:cNvSpPr/>
          <p:nvPr/>
        </p:nvSpPr>
        <p:spPr>
          <a:xfrm>
            <a:off x="6114680" y="4322186"/>
            <a:ext cx="5093888" cy="1987134"/>
          </a:xfrm>
          <a:prstGeom prst="roundRect">
            <a:avLst/>
          </a:prstGeom>
          <a:solidFill>
            <a:schemeClr val="accent5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3 Types of WGs are considered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SNS Project WGs (SNS SB)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SNS Strategic WGs (SNS GB)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6G-IA WGs (6G-IA GB)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Discussions are ongoing</a:t>
            </a:r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2676011B-81F1-EBC1-E6D9-5706CBC57282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 rot="16200000" flipH="1">
            <a:off x="5762089" y="1422651"/>
            <a:ext cx="605154" cy="5193916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5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93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C59CBF-A5A2-A3F0-061E-2A442C52F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The Collaboration Agreement (CA) lays out the way of working, obligations and benefits of all SNS beneficiaries</a:t>
            </a:r>
          </a:p>
          <a:p>
            <a:r>
              <a:rPr lang="en-GB" sz="2400" dirty="0"/>
              <a:t>The CA has been circulated to all projects to be signed by all beneficiaries</a:t>
            </a:r>
          </a:p>
          <a:p>
            <a:r>
              <a:rPr lang="en-GB" sz="2400" b="1" i="1" dirty="0"/>
              <a:t>One signature </a:t>
            </a:r>
            <a:r>
              <a:rPr lang="en-GB" sz="2400" dirty="0"/>
              <a:t>is needed per </a:t>
            </a:r>
            <a:r>
              <a:rPr lang="en-GB" sz="2400" b="1" i="1" dirty="0"/>
              <a:t>PIC</a:t>
            </a:r>
            <a:r>
              <a:rPr lang="en-GB" sz="2400" dirty="0"/>
              <a:t> across all projects</a:t>
            </a:r>
          </a:p>
          <a:p>
            <a:r>
              <a:rPr lang="en-GB" sz="2400" dirty="0"/>
              <a:t>Once </a:t>
            </a:r>
            <a:r>
              <a:rPr lang="en-GB" sz="2400" b="1" i="1" dirty="0"/>
              <a:t>70% of SNS JU beneficiaries </a:t>
            </a:r>
            <a:r>
              <a:rPr lang="en-GB" sz="2400" dirty="0"/>
              <a:t>have signed the CA, the collaborative bodies, i.e., the Steering Board (SB) and the Technology Board (TB) may be set up</a:t>
            </a:r>
          </a:p>
          <a:p>
            <a:pPr lvl="1"/>
            <a:r>
              <a:rPr lang="en-GB" dirty="0"/>
              <a:t>Elections to be held for the positions of the SB/TB Chair and Vice-Chair</a:t>
            </a:r>
          </a:p>
          <a:p>
            <a:r>
              <a:rPr lang="en-GB" sz="2400" b="1" u="sng" dirty="0">
                <a:solidFill>
                  <a:srgbClr val="FF0000"/>
                </a:solidFill>
              </a:rPr>
              <a:t>Priority No 1</a:t>
            </a:r>
            <a:r>
              <a:rPr lang="en-GB" sz="2400" dirty="0"/>
              <a:t>: Push for the signature of the CA by the project beneficiaries, to reach the 70% threshold ASAP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39CD3076-009B-88BF-9355-7D85B1CA8278}"/>
              </a:ext>
            </a:extLst>
          </p:cNvPr>
          <p:cNvSpPr txBox="1">
            <a:spLocks/>
          </p:cNvSpPr>
          <p:nvPr/>
        </p:nvSpPr>
        <p:spPr>
          <a:xfrm>
            <a:off x="2135560" y="188640"/>
            <a:ext cx="8352928" cy="6480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accent1"/>
                </a:solidFill>
                <a:latin typeface="Comfortaa Medium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7B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solidFill>
                    <a:srgbClr val="25235E"/>
                  </a:solidFill>
                </a:ln>
                <a:solidFill>
                  <a:srgbClr val="FDFFFF"/>
                </a:solidFill>
                <a:effectLst/>
                <a:uLnTx/>
                <a:uFillTx/>
                <a:latin typeface="Comfortaa" pitchFamily="2" charset="0"/>
                <a:ea typeface="+mn-ea"/>
                <a:cs typeface="+mn-cs"/>
              </a:rPr>
              <a:t>SNS </a:t>
            </a:r>
            <a:r>
              <a:rPr lang="en-GB" sz="3200" b="1" dirty="0">
                <a:ln>
                  <a:solidFill>
                    <a:srgbClr val="25235E"/>
                  </a:solidFill>
                </a:ln>
                <a:solidFill>
                  <a:srgbClr val="FDFFFF"/>
                </a:solidFill>
                <a:latin typeface="Comfortaa" pitchFamily="2" charset="0"/>
              </a:rPr>
              <a:t>Collaboration Agreement</a:t>
            </a:r>
            <a:endParaRPr kumimoji="0" lang="en-GB" sz="3200" b="1" i="0" u="none" strike="noStrike" kern="1200" cap="none" spc="0" normalizeH="0" baseline="0" noProof="0" dirty="0">
              <a:ln>
                <a:solidFill>
                  <a:srgbClr val="25235E"/>
                </a:solidFill>
              </a:ln>
              <a:solidFill>
                <a:srgbClr val="FDFFFF"/>
              </a:solidFill>
              <a:effectLst/>
              <a:uLnTx/>
              <a:uFillTx/>
              <a:latin typeface="Comforta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18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eb&#10;&#10;Description automatically generated">
            <a:extLst>
              <a:ext uri="{FF2B5EF4-FFF2-40B4-BE49-F238E27FC236}">
                <a16:creationId xmlns:a16="http://schemas.microsoft.com/office/drawing/2014/main" id="{F6139717-8AA3-B36A-17AB-CE84CB5EEF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029"/>
            <a:ext cx="12192000" cy="389742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CD644A0-9C94-002A-59B8-6F8E61B11202}"/>
              </a:ext>
            </a:extLst>
          </p:cNvPr>
          <p:cNvSpPr txBox="1">
            <a:spLocks/>
          </p:cNvSpPr>
          <p:nvPr/>
        </p:nvSpPr>
        <p:spPr>
          <a:xfrm>
            <a:off x="3665556" y="2636912"/>
            <a:ext cx="7704856" cy="1368425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r>
              <a:rPr lang="en-GB" sz="4400" b="1" dirty="0">
                <a:solidFill>
                  <a:schemeClr val="accent1"/>
                </a:solidFill>
              </a:rPr>
              <a:t>Thank you!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45682B3-BFEB-75F7-1291-97E8FB870E7B}"/>
              </a:ext>
            </a:extLst>
          </p:cNvPr>
          <p:cNvSpPr txBox="1">
            <a:spLocks/>
          </p:cNvSpPr>
          <p:nvPr/>
        </p:nvSpPr>
        <p:spPr>
          <a:xfrm>
            <a:off x="2855640" y="5733256"/>
            <a:ext cx="8928992" cy="576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E" sz="1800" b="1" dirty="0">
                <a:solidFill>
                  <a:schemeClr val="accent3"/>
                </a:solidFill>
                <a:latin typeface="Comfortaa Medium" pitchFamily="2" charset="0"/>
              </a:rPr>
              <a:t>The Voice of European Industry and Research for Next Generation Networks and Services</a:t>
            </a:r>
            <a:endParaRPr lang="en-IE" sz="1400" dirty="0">
              <a:solidFill>
                <a:schemeClr val="accent3"/>
              </a:solidFill>
              <a:latin typeface="Comfortaa Medium" pitchFamily="2" charset="0"/>
            </a:endParaRPr>
          </a:p>
        </p:txBody>
      </p:sp>
      <p:pic>
        <p:nvPicPr>
          <p:cNvPr id="7" name="Picture 6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63715CD9-C6C3-07B8-CF66-E82CCEA134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15" y="2520553"/>
            <a:ext cx="2456206" cy="14847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18FEE6-8DEA-6139-D2BD-4C4E6827F6B9}"/>
              </a:ext>
            </a:extLst>
          </p:cNvPr>
          <p:cNvSpPr txBox="1"/>
          <p:nvPr/>
        </p:nvSpPr>
        <p:spPr>
          <a:xfrm>
            <a:off x="9192344" y="5084334"/>
            <a:ext cx="2202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  </a:t>
            </a:r>
            <a:r>
              <a:rPr lang="en-GB" dirty="0">
                <a:solidFill>
                  <a:schemeClr val="accent1"/>
                </a:solidFill>
                <a:hlinkClick r:id="rId4"/>
              </a:rPr>
              <a:t>office@6g-ia.eu</a:t>
            </a:r>
            <a:r>
              <a:rPr lang="en-GB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9" name="Graphic 8" descr="Email with solid fill">
            <a:extLst>
              <a:ext uri="{FF2B5EF4-FFF2-40B4-BE49-F238E27FC236}">
                <a16:creationId xmlns:a16="http://schemas.microsoft.com/office/drawing/2014/main" id="{58CB8FB3-6B48-AE47-08BB-E7FF567870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56076" y="5017398"/>
            <a:ext cx="436268" cy="436268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597AA7D-040E-EDF5-0E6C-E74502F4C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2B00-ADBA-42AD-976C-B75F4C22DFCF}" type="datetime1">
              <a:rPr lang="en-US" smtClean="0"/>
              <a:t>5/24/23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93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Conception personnalisée">
  <a:themeElements>
    <a:clrScheme name="6GSNS colours">
      <a:dk1>
        <a:srgbClr val="D5DCDF"/>
      </a:dk1>
      <a:lt1>
        <a:srgbClr val="FDFFFF"/>
      </a:lt1>
      <a:dk2>
        <a:srgbClr val="409ED7"/>
      </a:dk2>
      <a:lt2>
        <a:srgbClr val="D5DCDF"/>
      </a:lt2>
      <a:accent1>
        <a:srgbClr val="25235E"/>
      </a:accent1>
      <a:accent2>
        <a:srgbClr val="409ED7"/>
      </a:accent2>
      <a:accent3>
        <a:srgbClr val="337BB8"/>
      </a:accent3>
      <a:accent4>
        <a:srgbClr val="409ED7"/>
      </a:accent4>
      <a:accent5>
        <a:srgbClr val="FDFFFF"/>
      </a:accent5>
      <a:accent6>
        <a:srgbClr val="5A666F"/>
      </a:accent6>
      <a:hlink>
        <a:srgbClr val="25235E"/>
      </a:hlink>
      <a:folHlink>
        <a:srgbClr val="3EA0D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onception personnalisée">
  <a:themeElements>
    <a:clrScheme name="6GSNS colours">
      <a:dk1>
        <a:srgbClr val="D5DCDF"/>
      </a:dk1>
      <a:lt1>
        <a:srgbClr val="FDFFFF"/>
      </a:lt1>
      <a:dk2>
        <a:srgbClr val="409ED7"/>
      </a:dk2>
      <a:lt2>
        <a:srgbClr val="D5DCDF"/>
      </a:lt2>
      <a:accent1>
        <a:srgbClr val="25235E"/>
      </a:accent1>
      <a:accent2>
        <a:srgbClr val="409ED7"/>
      </a:accent2>
      <a:accent3>
        <a:srgbClr val="337BB8"/>
      </a:accent3>
      <a:accent4>
        <a:srgbClr val="409ED7"/>
      </a:accent4>
      <a:accent5>
        <a:srgbClr val="FDFFFF"/>
      </a:accent5>
      <a:accent6>
        <a:srgbClr val="5A666F"/>
      </a:accent6>
      <a:hlink>
        <a:srgbClr val="25235E"/>
      </a:hlink>
      <a:folHlink>
        <a:srgbClr val="3EA0D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hème Office">
  <a:themeElements>
    <a:clrScheme name="6GSNS colours">
      <a:dk1>
        <a:srgbClr val="D5DCDF"/>
      </a:dk1>
      <a:lt1>
        <a:srgbClr val="FDFFFF"/>
      </a:lt1>
      <a:dk2>
        <a:srgbClr val="409ED7"/>
      </a:dk2>
      <a:lt2>
        <a:srgbClr val="D5DCDF"/>
      </a:lt2>
      <a:accent1>
        <a:srgbClr val="25235E"/>
      </a:accent1>
      <a:accent2>
        <a:srgbClr val="409ED7"/>
      </a:accent2>
      <a:accent3>
        <a:srgbClr val="337BB8"/>
      </a:accent3>
      <a:accent4>
        <a:srgbClr val="409ED7"/>
      </a:accent4>
      <a:accent5>
        <a:srgbClr val="FDFFFF"/>
      </a:accent5>
      <a:accent6>
        <a:srgbClr val="5A666F"/>
      </a:accent6>
      <a:hlink>
        <a:srgbClr val="25235E"/>
      </a:hlink>
      <a:folHlink>
        <a:srgbClr val="3EA0D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4152</TotalTime>
  <Words>444</Words>
  <Application>Microsoft Macintosh PowerPoint</Application>
  <PresentationFormat>Widescreen</PresentationFormat>
  <Paragraphs>51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Comfortaa</vt:lpstr>
      <vt:lpstr>Comfortaa Medium</vt:lpstr>
      <vt:lpstr>1_Conception personnalisée</vt:lpstr>
      <vt:lpstr>2_Conception personnalisée</vt:lpstr>
      <vt:lpstr>1_Thème Office</vt:lpstr>
      <vt:lpstr>PowerPoint Presentation</vt:lpstr>
      <vt:lpstr>5G PPP &amp; SNS JU Overview (1/3)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5G IA</dc:creator>
  <cp:keywords/>
  <dc:description/>
  <cp:lastModifiedBy>Alexandros Kaloxylos</cp:lastModifiedBy>
  <cp:revision>251</cp:revision>
  <dcterms:created xsi:type="dcterms:W3CDTF">2014-06-02T09:56:34Z</dcterms:created>
  <dcterms:modified xsi:type="dcterms:W3CDTF">2023-05-24T19:50:13Z</dcterms:modified>
  <cp:category/>
</cp:coreProperties>
</file>