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48" r:id="rId2"/>
  </p:sldMasterIdLst>
  <p:notesMasterIdLst>
    <p:notesMasterId r:id="rId15"/>
  </p:notesMasterIdLst>
  <p:sldIdLst>
    <p:sldId id="257" r:id="rId3"/>
    <p:sldId id="337" r:id="rId4"/>
    <p:sldId id="359" r:id="rId5"/>
    <p:sldId id="369" r:id="rId6"/>
    <p:sldId id="375" r:id="rId7"/>
    <p:sldId id="371" r:id="rId8"/>
    <p:sldId id="373" r:id="rId9"/>
    <p:sldId id="374" r:id="rId10"/>
    <p:sldId id="370" r:id="rId11"/>
    <p:sldId id="376" r:id="rId12"/>
    <p:sldId id="372" r:id="rId13"/>
    <p:sldId id="32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44AFE7-13A7-41F0-9F25-C87055304CB5}" v="1" dt="2022-11-21T10:28:39.1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01" autoAdjust="0"/>
    <p:restoredTop sz="82286" autoAdjust="0"/>
  </p:normalViewPr>
  <p:slideViewPr>
    <p:cSldViewPr>
      <p:cViewPr varScale="1">
        <p:scale>
          <a:sx n="70" d="100"/>
          <a:sy n="70" d="100"/>
        </p:scale>
        <p:origin x="122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640"/>
    </p:cViewPr>
  </p:sorterViewPr>
  <p:notesViewPr>
    <p:cSldViewPr>
      <p:cViewPr varScale="1">
        <p:scale>
          <a:sx n="63" d="100"/>
          <a:sy n="63" d="100"/>
        </p:scale>
        <p:origin x="331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Dieudonne" userId="03a88ad9-b844-4508-aeca-8cc28884bc0a" providerId="ADAL" clId="{C144AFE7-13A7-41F0-9F25-C87055304CB5}"/>
    <pc:docChg chg="custSel modSld">
      <pc:chgData name="Michael Dieudonne" userId="03a88ad9-b844-4508-aeca-8cc28884bc0a" providerId="ADAL" clId="{C144AFE7-13A7-41F0-9F25-C87055304CB5}" dt="2022-11-21T10:28:49.608" v="6" actId="1076"/>
      <pc:docMkLst>
        <pc:docMk/>
      </pc:docMkLst>
      <pc:sldChg chg="addSp delSp modSp mod">
        <pc:chgData name="Michael Dieudonne" userId="03a88ad9-b844-4508-aeca-8cc28884bc0a" providerId="ADAL" clId="{C144AFE7-13A7-41F0-9F25-C87055304CB5}" dt="2022-11-21T10:28:49.608" v="6" actId="1076"/>
        <pc:sldMkLst>
          <pc:docMk/>
          <pc:sldMk cId="2891493242" sldId="352"/>
        </pc:sldMkLst>
        <pc:spChg chg="del">
          <ac:chgData name="Michael Dieudonne" userId="03a88ad9-b844-4508-aeca-8cc28884bc0a" providerId="ADAL" clId="{C144AFE7-13A7-41F0-9F25-C87055304CB5}" dt="2022-11-21T10:28:36.563" v="4" actId="478"/>
          <ac:spMkLst>
            <pc:docMk/>
            <pc:sldMk cId="2891493242" sldId="352"/>
            <ac:spMk id="2" creationId="{8739A09A-A603-4FF7-8706-F99D71A5F7D9}"/>
          </ac:spMkLst>
        </pc:spChg>
        <pc:spChg chg="del">
          <ac:chgData name="Michael Dieudonne" userId="03a88ad9-b844-4508-aeca-8cc28884bc0a" providerId="ADAL" clId="{C144AFE7-13A7-41F0-9F25-C87055304CB5}" dt="2022-11-21T10:28:32.598" v="3" actId="478"/>
          <ac:spMkLst>
            <pc:docMk/>
            <pc:sldMk cId="2891493242" sldId="352"/>
            <ac:spMk id="7" creationId="{BB411801-7826-42FE-9E20-1D059ABC393B}"/>
          </ac:spMkLst>
        </pc:spChg>
        <pc:spChg chg="del mod">
          <ac:chgData name="Michael Dieudonne" userId="03a88ad9-b844-4508-aeca-8cc28884bc0a" providerId="ADAL" clId="{C144AFE7-13A7-41F0-9F25-C87055304CB5}" dt="2022-11-21T10:28:30.880" v="2" actId="478"/>
          <ac:spMkLst>
            <pc:docMk/>
            <pc:sldMk cId="2891493242" sldId="352"/>
            <ac:spMk id="8" creationId="{D71633EE-B4A4-410D-9E80-EA5798BE26CB}"/>
          </ac:spMkLst>
        </pc:spChg>
        <pc:spChg chg="add mod">
          <ac:chgData name="Michael Dieudonne" userId="03a88ad9-b844-4508-aeca-8cc28884bc0a" providerId="ADAL" clId="{C144AFE7-13A7-41F0-9F25-C87055304CB5}" dt="2022-11-21T10:28:49.608" v="6" actId="1076"/>
          <ac:spMkLst>
            <pc:docMk/>
            <pc:sldMk cId="2891493242" sldId="352"/>
            <ac:spMk id="9" creationId="{F3957039-E08B-4C9D-94EE-E4F3B5529465}"/>
          </ac:spMkLst>
        </pc:spChg>
        <pc:spChg chg="add mod">
          <ac:chgData name="Michael Dieudonne" userId="03a88ad9-b844-4508-aeca-8cc28884bc0a" providerId="ADAL" clId="{C144AFE7-13A7-41F0-9F25-C87055304CB5}" dt="2022-11-21T10:28:49.608" v="6" actId="1076"/>
          <ac:spMkLst>
            <pc:docMk/>
            <pc:sldMk cId="2891493242" sldId="352"/>
            <ac:spMk id="14" creationId="{608C166B-AA6F-4FEF-8074-E83FDBDA2585}"/>
          </ac:spMkLst>
        </pc:spChg>
        <pc:spChg chg="add mod">
          <ac:chgData name="Michael Dieudonne" userId="03a88ad9-b844-4508-aeca-8cc28884bc0a" providerId="ADAL" clId="{C144AFE7-13A7-41F0-9F25-C87055304CB5}" dt="2022-11-21T10:28:49.608" v="6" actId="1076"/>
          <ac:spMkLst>
            <pc:docMk/>
            <pc:sldMk cId="2891493242" sldId="352"/>
            <ac:spMk id="15" creationId="{27C2F097-5383-4534-833D-61EFA2584862}"/>
          </ac:spMkLst>
        </pc:spChg>
        <pc:spChg chg="add mod">
          <ac:chgData name="Michael Dieudonne" userId="03a88ad9-b844-4508-aeca-8cc28884bc0a" providerId="ADAL" clId="{C144AFE7-13A7-41F0-9F25-C87055304CB5}" dt="2022-11-21T10:28:49.608" v="6" actId="1076"/>
          <ac:spMkLst>
            <pc:docMk/>
            <pc:sldMk cId="2891493242" sldId="352"/>
            <ac:spMk id="16" creationId="{1C0D4DAF-74A3-4E05-9A2F-B085647A3116}"/>
          </ac:spMkLst>
        </pc:spChg>
        <pc:spChg chg="add mod">
          <ac:chgData name="Michael Dieudonne" userId="03a88ad9-b844-4508-aeca-8cc28884bc0a" providerId="ADAL" clId="{C144AFE7-13A7-41F0-9F25-C87055304CB5}" dt="2022-11-21T10:28:49.608" v="6" actId="1076"/>
          <ac:spMkLst>
            <pc:docMk/>
            <pc:sldMk cId="2891493242" sldId="352"/>
            <ac:spMk id="17" creationId="{E1EEE59B-2A69-49E2-BAC3-50CA689FFF4D}"/>
          </ac:spMkLst>
        </pc:spChg>
        <pc:spChg chg="add mod">
          <ac:chgData name="Michael Dieudonne" userId="03a88ad9-b844-4508-aeca-8cc28884bc0a" providerId="ADAL" clId="{C144AFE7-13A7-41F0-9F25-C87055304CB5}" dt="2022-11-21T10:28:49.608" v="6" actId="1076"/>
          <ac:spMkLst>
            <pc:docMk/>
            <pc:sldMk cId="2891493242" sldId="352"/>
            <ac:spMk id="18" creationId="{217166C8-19C5-48D2-9C0B-1D062BFEF381}"/>
          </ac:spMkLst>
        </pc:spChg>
        <pc:spChg chg="add mod">
          <ac:chgData name="Michael Dieudonne" userId="03a88ad9-b844-4508-aeca-8cc28884bc0a" providerId="ADAL" clId="{C144AFE7-13A7-41F0-9F25-C87055304CB5}" dt="2022-11-21T10:28:49.608" v="6" actId="1076"/>
          <ac:spMkLst>
            <pc:docMk/>
            <pc:sldMk cId="2891493242" sldId="352"/>
            <ac:spMk id="20" creationId="{4C4EC86E-9937-478E-A971-851C9D8FC19B}"/>
          </ac:spMkLst>
        </pc:spChg>
        <pc:spChg chg="add mod">
          <ac:chgData name="Michael Dieudonne" userId="03a88ad9-b844-4508-aeca-8cc28884bc0a" providerId="ADAL" clId="{C144AFE7-13A7-41F0-9F25-C87055304CB5}" dt="2022-11-21T10:28:49.608" v="6" actId="1076"/>
          <ac:spMkLst>
            <pc:docMk/>
            <pc:sldMk cId="2891493242" sldId="352"/>
            <ac:spMk id="22" creationId="{39796C7B-E471-4021-B6B5-29531A3EBAB3}"/>
          </ac:spMkLst>
        </pc:spChg>
        <pc:picChg chg="del">
          <ac:chgData name="Michael Dieudonne" userId="03a88ad9-b844-4508-aeca-8cc28884bc0a" providerId="ADAL" clId="{C144AFE7-13A7-41F0-9F25-C87055304CB5}" dt="2022-11-21T10:28:28.262" v="0" actId="478"/>
          <ac:picMkLst>
            <pc:docMk/>
            <pc:sldMk cId="2891493242" sldId="352"/>
            <ac:picMk id="13" creationId="{D0E4E8E2-2CCB-D5BC-8FA7-78129D5822AE}"/>
          </ac:picMkLst>
        </pc:picChg>
        <pc:cxnChg chg="add mod">
          <ac:chgData name="Michael Dieudonne" userId="03a88ad9-b844-4508-aeca-8cc28884bc0a" providerId="ADAL" clId="{C144AFE7-13A7-41F0-9F25-C87055304CB5}" dt="2022-11-21T10:28:49.608" v="6" actId="1076"/>
          <ac:cxnSpMkLst>
            <pc:docMk/>
            <pc:sldMk cId="2891493242" sldId="352"/>
            <ac:cxnSpMk id="10" creationId="{C3EE32EC-4925-407E-9539-E1569FF01309}"/>
          </ac:cxnSpMkLst>
        </pc:cxnChg>
        <pc:cxnChg chg="add mod">
          <ac:chgData name="Michael Dieudonne" userId="03a88ad9-b844-4508-aeca-8cc28884bc0a" providerId="ADAL" clId="{C144AFE7-13A7-41F0-9F25-C87055304CB5}" dt="2022-11-21T10:28:49.608" v="6" actId="1076"/>
          <ac:cxnSpMkLst>
            <pc:docMk/>
            <pc:sldMk cId="2891493242" sldId="352"/>
            <ac:cxnSpMk id="11" creationId="{C0324998-2631-4FF5-88F3-B8CD49CE84E0}"/>
          </ac:cxnSpMkLst>
        </pc:cxnChg>
        <pc:cxnChg chg="add mod">
          <ac:chgData name="Michael Dieudonne" userId="03a88ad9-b844-4508-aeca-8cc28884bc0a" providerId="ADAL" clId="{C144AFE7-13A7-41F0-9F25-C87055304CB5}" dt="2022-11-21T10:28:49.608" v="6" actId="1076"/>
          <ac:cxnSpMkLst>
            <pc:docMk/>
            <pc:sldMk cId="2891493242" sldId="352"/>
            <ac:cxnSpMk id="19" creationId="{DA011B2C-C02B-4490-BABC-7B71758486DF}"/>
          </ac:cxnSpMkLst>
        </pc:cxnChg>
        <pc:cxnChg chg="add mod">
          <ac:chgData name="Michael Dieudonne" userId="03a88ad9-b844-4508-aeca-8cc28884bc0a" providerId="ADAL" clId="{C144AFE7-13A7-41F0-9F25-C87055304CB5}" dt="2022-11-21T10:28:49.608" v="6" actId="1076"/>
          <ac:cxnSpMkLst>
            <pc:docMk/>
            <pc:sldMk cId="2891493242" sldId="352"/>
            <ac:cxnSpMk id="21" creationId="{4CF1BA87-D24E-4291-B320-B1C58B078ADB}"/>
          </ac:cxnSpMkLst>
        </pc:cxnChg>
        <pc:cxnChg chg="add mod">
          <ac:chgData name="Michael Dieudonne" userId="03a88ad9-b844-4508-aeca-8cc28884bc0a" providerId="ADAL" clId="{C144AFE7-13A7-41F0-9F25-C87055304CB5}" dt="2022-11-21T10:28:49.608" v="6" actId="1076"/>
          <ac:cxnSpMkLst>
            <pc:docMk/>
            <pc:sldMk cId="2891493242" sldId="352"/>
            <ac:cxnSpMk id="23" creationId="{D462F100-37E4-4B5D-81AF-768A7C4939ED}"/>
          </ac:cxnSpMkLst>
        </pc:cxnChg>
        <pc:cxnChg chg="add mod">
          <ac:chgData name="Michael Dieudonne" userId="03a88ad9-b844-4508-aeca-8cc28884bc0a" providerId="ADAL" clId="{C144AFE7-13A7-41F0-9F25-C87055304CB5}" dt="2022-11-21T10:28:49.608" v="6" actId="1076"/>
          <ac:cxnSpMkLst>
            <pc:docMk/>
            <pc:sldMk cId="2891493242" sldId="352"/>
            <ac:cxnSpMk id="24" creationId="{3BA82EDD-0C7B-47BB-88E9-034B97B6EB7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4ABD5-A39B-4C2A-9C3A-C1163A85FAED}" type="datetimeFigureOut">
              <a:rPr lang="fr-FR" smtClean="0"/>
              <a:pPr/>
              <a:t>22/05/2023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26398-1C20-4B8B-896B-E56FED6EEE7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26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6398-1C20-4B8B-896B-E56FED6EEE7E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540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6398-1C20-4B8B-896B-E56FED6EEE7E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785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6398-1C20-4B8B-896B-E56FED6EEE7E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764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6398-1C20-4B8B-896B-E56FED6EEE7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07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6398-1C20-4B8B-896B-E56FED6EEE7E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61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6398-1C20-4B8B-896B-E56FED6EEE7E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259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6398-1C20-4B8B-896B-E56FED6EEE7E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612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6398-1C20-4B8B-896B-E56FED6EEE7E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685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6398-1C20-4B8B-896B-E56FED6EEE7E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056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6398-1C20-4B8B-896B-E56FED6EEE7E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972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26398-1C20-4B8B-896B-E56FED6EEE7E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5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4427984" y="188640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0" u="none" strike="noStrike" kern="1200" baseline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The 5G Infrastructure </a:t>
            </a:r>
          </a:p>
          <a:p>
            <a:pPr algn="ctr"/>
            <a:r>
              <a:rPr lang="en-US" sz="2400" b="1" i="0" u="none" strike="noStrike" kern="1200" baseline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Public-Private Partnership</a:t>
            </a:r>
            <a:endParaRPr lang="fr-F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5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0C2C-B62E-494C-A0D8-1A2EB213AD9C}" type="datetime1">
              <a:rPr lang="fr-FR" smtClean="0"/>
              <a:pPr/>
              <a:t>22/05/2023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9DDD-EB7E-43BB-87EF-AF97D554772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63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051720" y="332656"/>
            <a:ext cx="5760640" cy="50405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/>
          <a:lstStyle>
            <a:lvl1pPr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fr-FR" dirty="0" err="1"/>
              <a:t>Title</a:t>
            </a:r>
            <a:r>
              <a:rPr lang="fr-FR" dirty="0"/>
              <a:t> of the slide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00338" y="6381328"/>
            <a:ext cx="2133600" cy="365125"/>
          </a:xfrm>
        </p:spPr>
        <p:txBody>
          <a:bodyPr/>
          <a:lstStyle/>
          <a:p>
            <a:fld id="{B5D0AAAB-5A35-4104-B143-90BD140027BF}" type="datetime1">
              <a:rPr lang="fr-FR" smtClean="0"/>
              <a:pPr/>
              <a:t>22/05/2023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637310" y="1484784"/>
            <a:ext cx="7211144" cy="445395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rgbClr val="00B0F0"/>
                </a:solidFill>
              </a:defRPr>
            </a:lvl3pPr>
          </a:lstStyle>
          <a:p>
            <a:pPr lvl="0"/>
            <a:r>
              <a:rPr lang="fr-FR" dirty="0"/>
              <a:t>Item 1</a:t>
            </a:r>
          </a:p>
          <a:p>
            <a:pPr lvl="0"/>
            <a:r>
              <a:rPr lang="fr-FR" dirty="0" err="1"/>
              <a:t>Etc</a:t>
            </a:r>
            <a:endParaRPr lang="fr-FR" dirty="0"/>
          </a:p>
          <a:p>
            <a:pPr lvl="1"/>
            <a:r>
              <a:rPr lang="fr-FR" dirty="0"/>
              <a:t>Item 2</a:t>
            </a:r>
          </a:p>
          <a:p>
            <a:pPr lvl="1"/>
            <a:r>
              <a:rPr lang="fr-FR" dirty="0" err="1"/>
              <a:t>Etc</a:t>
            </a:r>
            <a:endParaRPr lang="fr-FR" dirty="0"/>
          </a:p>
          <a:p>
            <a:pPr lvl="2"/>
            <a:r>
              <a:rPr lang="fr-FR" dirty="0"/>
              <a:t>Item 3</a:t>
            </a:r>
          </a:p>
          <a:p>
            <a:pPr lvl="2"/>
            <a:r>
              <a:rPr lang="fr-FR" dirty="0" err="1"/>
              <a:t>Etc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026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756838" y="1628800"/>
            <a:ext cx="3240360" cy="4497363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Item 1</a:t>
            </a:r>
          </a:p>
          <a:p>
            <a:pPr lvl="0"/>
            <a:r>
              <a:rPr lang="fr-FR" dirty="0" err="1"/>
              <a:t>Etc</a:t>
            </a:r>
            <a:endParaRPr lang="fr-FR" dirty="0"/>
          </a:p>
          <a:p>
            <a:pPr lvl="1"/>
            <a:r>
              <a:rPr lang="fr-FR" dirty="0"/>
              <a:t>Item 2</a:t>
            </a:r>
          </a:p>
          <a:p>
            <a:pPr lvl="1"/>
            <a:r>
              <a:rPr lang="fr-FR" dirty="0" err="1"/>
              <a:t>Etc</a:t>
            </a:r>
            <a:endParaRPr lang="fr-FR" dirty="0"/>
          </a:p>
          <a:p>
            <a:pPr lvl="2"/>
            <a:r>
              <a:rPr lang="fr-FR" dirty="0"/>
              <a:t>Item 3</a:t>
            </a:r>
          </a:p>
          <a:p>
            <a:pPr lvl="2"/>
            <a:r>
              <a:rPr lang="fr-FR" dirty="0" err="1"/>
              <a:t>Etc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900723" y="1628800"/>
            <a:ext cx="2890664" cy="4497363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rgbClr val="00B0F0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Item 1</a:t>
            </a:r>
          </a:p>
          <a:p>
            <a:pPr lvl="0"/>
            <a:r>
              <a:rPr lang="fr-FR" dirty="0" err="1"/>
              <a:t>Etc</a:t>
            </a:r>
            <a:endParaRPr lang="fr-FR" dirty="0"/>
          </a:p>
          <a:p>
            <a:pPr lvl="1"/>
            <a:r>
              <a:rPr lang="fr-FR" dirty="0"/>
              <a:t>Item 2</a:t>
            </a:r>
          </a:p>
          <a:p>
            <a:pPr lvl="1"/>
            <a:r>
              <a:rPr lang="fr-FR" dirty="0" err="1"/>
              <a:t>Etc</a:t>
            </a:r>
            <a:endParaRPr lang="fr-FR" dirty="0"/>
          </a:p>
          <a:p>
            <a:pPr lvl="2"/>
            <a:r>
              <a:rPr lang="fr-FR" dirty="0"/>
              <a:t>Item 3</a:t>
            </a:r>
          </a:p>
          <a:p>
            <a:pPr lvl="2"/>
            <a:r>
              <a:rPr lang="fr-FR" dirty="0" err="1"/>
              <a:t>Etc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88094" y="6354143"/>
            <a:ext cx="2133600" cy="365125"/>
          </a:xfrm>
        </p:spPr>
        <p:txBody>
          <a:bodyPr/>
          <a:lstStyle/>
          <a:p>
            <a:fld id="{EFC044A0-4CEC-4CDF-AC21-6E5BF98B570C}" type="datetime1">
              <a:rPr lang="fr-FR" smtClean="0"/>
              <a:pPr/>
              <a:t>22/05/2023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2051720" y="332656"/>
            <a:ext cx="5760640" cy="50405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/>
          <a:lstStyle>
            <a:lvl1pPr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fr-FR" dirty="0" err="1"/>
              <a:t>Title</a:t>
            </a:r>
            <a:r>
              <a:rPr lang="fr-FR" dirty="0"/>
              <a:t> of the slide</a:t>
            </a:r>
          </a:p>
        </p:txBody>
      </p:sp>
    </p:spTree>
    <p:extLst>
      <p:ext uri="{BB962C8B-B14F-4D97-AF65-F5344CB8AC3E}">
        <p14:creationId xmlns:p14="http://schemas.microsoft.com/office/powerpoint/2010/main" val="100879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5F53-DCC0-4B1D-B235-7C57EDE13339}" type="datetime1">
              <a:rPr lang="fr-FR" smtClean="0"/>
              <a:pPr/>
              <a:t>22/05/2023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2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237D0-8C06-4356-87AF-FF3A4801FD32}" type="datetime1">
              <a:rPr lang="fr-FR" smtClean="0"/>
              <a:pPr/>
              <a:t>22/05/2023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49DDD-EB7E-43BB-87EF-AF97D554772E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0968"/>
            <a:ext cx="9144000" cy="280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 descr="logo-5G-positive_ppp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9" y="0"/>
            <a:ext cx="3212592" cy="118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89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5400000">
            <a:off x="5623010" y="3337013"/>
            <a:ext cx="6858004" cy="1839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3425-B7E0-46C9-8668-1D222311AF4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Titre 1"/>
          <p:cNvSpPr txBox="1">
            <a:spLocks/>
          </p:cNvSpPr>
          <p:nvPr userDrawn="1"/>
        </p:nvSpPr>
        <p:spPr>
          <a:xfrm>
            <a:off x="1187625" y="19237"/>
            <a:ext cx="7772400" cy="103349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178461" y="-2"/>
            <a:ext cx="7781563" cy="260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magine 2" descr="5gppp-header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655169" y="2655167"/>
            <a:ext cx="6858003" cy="1547665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DE9D-3102-4FF8-BDA5-A3CFEFFBF532}" type="datetime1">
              <a:rPr lang="fr-FR" smtClean="0"/>
              <a:pPr/>
              <a:t>22/05/2023</a:t>
            </a:fld>
            <a:endParaRPr lang="fr-FR"/>
          </a:p>
        </p:txBody>
      </p:sp>
      <p:pic>
        <p:nvPicPr>
          <p:cNvPr id="7" name="Immagine 6" descr="logo-5G-positive_ppp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833" y="287833"/>
            <a:ext cx="1096981" cy="40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66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2"/>
          <p:cNvSpPr txBox="1">
            <a:spLocks/>
          </p:cNvSpPr>
          <p:nvPr/>
        </p:nvSpPr>
        <p:spPr>
          <a:xfrm>
            <a:off x="179512" y="1484784"/>
            <a:ext cx="8784976" cy="1512168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b="1" dirty="0">
                <a:solidFill>
                  <a:srgbClr val="002060"/>
                </a:solidFill>
              </a:rPr>
              <a:t>Test, Measurement, and KPIs Validation (TMV) </a:t>
            </a:r>
            <a:r>
              <a:rPr lang="en-150" sz="3200" b="1" dirty="0">
                <a:solidFill>
                  <a:srgbClr val="002060"/>
                </a:solidFill>
              </a:rPr>
              <a:t>WG –</a:t>
            </a:r>
            <a:r>
              <a:rPr lang="en-US" sz="3200" b="1" dirty="0">
                <a:solidFill>
                  <a:srgbClr val="002060"/>
                </a:solidFill>
              </a:rPr>
              <a:t> Status, lessons learned &amp; path to completion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87893F-6643-A84B-9C83-2B961BA58F42}"/>
              </a:ext>
            </a:extLst>
          </p:cNvPr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>
                <a:solidFill>
                  <a:srgbClr val="002060"/>
                </a:solidFill>
              </a:rPr>
              <a:t>5G-PPP to SNS JU</a:t>
            </a:r>
          </a:p>
          <a:p>
            <a:r>
              <a:rPr lang="en-US" dirty="0">
                <a:solidFill>
                  <a:srgbClr val="002060"/>
                </a:solidFill>
              </a:rPr>
              <a:t>Passing the Torch event			</a:t>
            </a:r>
            <a:r>
              <a:rPr lang="en-150" dirty="0">
                <a:solidFill>
                  <a:srgbClr val="002060"/>
                </a:solidFill>
              </a:rPr>
              <a:t>                  </a:t>
            </a:r>
          </a:p>
          <a:p>
            <a:r>
              <a:rPr lang="en-US" dirty="0">
                <a:solidFill>
                  <a:srgbClr val="002060"/>
                </a:solidFill>
              </a:rPr>
              <a:t>25</a:t>
            </a:r>
            <a:r>
              <a:rPr lang="en-150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May</a:t>
            </a:r>
            <a:r>
              <a:rPr lang="en-150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2023				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CF408E-6692-4B59-AB33-310F8BD9403B}"/>
              </a:ext>
            </a:extLst>
          </p:cNvPr>
          <p:cNvSpPr txBox="1"/>
          <p:nvPr/>
        </p:nvSpPr>
        <p:spPr>
          <a:xfrm>
            <a:off x="2195736" y="5949681"/>
            <a:ext cx="6939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150" sz="1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Vangelis Kosmatos (WINGS)</a:t>
            </a:r>
            <a:r>
              <a:rPr lang="en-US" dirty="0">
                <a:solidFill>
                  <a:srgbClr val="002060"/>
                </a:solidFill>
                <a:latin typeface="Calibri"/>
              </a:rPr>
              <a:t>, </a:t>
            </a:r>
            <a:r>
              <a:rPr kumimoji="0" lang="en-US" sz="1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Michael </a:t>
            </a:r>
            <a:r>
              <a:rPr kumimoji="0" lang="en-US" sz="1800" b="0" i="0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Dieudonné</a:t>
            </a:r>
            <a:r>
              <a:rPr kumimoji="0" lang="en-150" sz="18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(Keysight)</a:t>
            </a:r>
            <a:r>
              <a:rPr lang="en-US" dirty="0">
                <a:solidFill>
                  <a:srgbClr val="002060"/>
                </a:solidFill>
                <a:latin typeface="Calibri"/>
              </a:rPr>
              <a:t>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2060"/>
                </a:solidFill>
                <a:latin typeface="Calibri"/>
              </a:rPr>
              <a:t>Anastasius Gavras (</a:t>
            </a:r>
            <a:r>
              <a:rPr lang="en-US" dirty="0" err="1">
                <a:solidFill>
                  <a:srgbClr val="002060"/>
                </a:solidFill>
                <a:latin typeface="Calibri"/>
              </a:rPr>
              <a:t>Eurescom</a:t>
            </a:r>
            <a:r>
              <a:rPr lang="en-US" dirty="0">
                <a:solidFill>
                  <a:srgbClr val="002060"/>
                </a:solidFill>
                <a:latin typeface="Calibri"/>
              </a:rPr>
              <a:t>),</a:t>
            </a:r>
            <a:r>
              <a:rPr lang="en-150" dirty="0">
                <a:solidFill>
                  <a:srgbClr val="002060"/>
                </a:solidFill>
                <a:latin typeface="Calibri"/>
              </a:rPr>
              <a:t> Ioanna Mesogiti</a:t>
            </a:r>
            <a:r>
              <a:rPr lang="en-US" dirty="0">
                <a:solidFill>
                  <a:srgbClr val="002060"/>
                </a:solidFill>
                <a:latin typeface="Calibri"/>
              </a:rPr>
              <a:t> (</a:t>
            </a:r>
            <a:r>
              <a:rPr lang="en-US" dirty="0" err="1">
                <a:solidFill>
                  <a:srgbClr val="002060"/>
                </a:solidFill>
                <a:latin typeface="Calibri"/>
              </a:rPr>
              <a:t>Cosmote</a:t>
            </a:r>
            <a:r>
              <a:rPr lang="en-US" dirty="0">
                <a:solidFill>
                  <a:srgbClr val="002060"/>
                </a:solidFill>
                <a:latin typeface="Calibri"/>
              </a:rPr>
              <a:t>),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2060"/>
                </a:solidFill>
                <a:latin typeface="Calibri"/>
              </a:rPr>
              <a:t>Luca Valcarenghi (</a:t>
            </a:r>
            <a:r>
              <a:rPr lang="en-150" dirty="0">
                <a:solidFill>
                  <a:srgbClr val="002060"/>
                </a:solidFill>
                <a:latin typeface="Calibri"/>
              </a:rPr>
              <a:t>SS </a:t>
            </a:r>
            <a:r>
              <a:rPr lang="en-US" dirty="0" err="1">
                <a:solidFill>
                  <a:srgbClr val="002060"/>
                </a:solidFill>
                <a:latin typeface="Calibri"/>
              </a:rPr>
              <a:t>Sant'Anna</a:t>
            </a:r>
            <a:r>
              <a:rPr lang="en-US" dirty="0">
                <a:solidFill>
                  <a:srgbClr val="002060"/>
                </a:solidFill>
                <a:latin typeface="Calibri"/>
              </a:rPr>
              <a:t>)</a:t>
            </a:r>
            <a:r>
              <a:rPr lang="en-150" dirty="0">
                <a:solidFill>
                  <a:srgbClr val="002060"/>
                </a:solidFill>
                <a:latin typeface="Calibri"/>
              </a:rPr>
              <a:t>, </a:t>
            </a:r>
            <a:r>
              <a:rPr lang="en-US" dirty="0">
                <a:solidFill>
                  <a:srgbClr val="002060"/>
                </a:solidFill>
                <a:latin typeface="Calibri"/>
              </a:rPr>
              <a:t>Ioannis Patsouras </a:t>
            </a:r>
            <a:r>
              <a:rPr lang="en-150" dirty="0">
                <a:solidFill>
                  <a:srgbClr val="002060"/>
                </a:solidFill>
                <a:latin typeface="Calibri"/>
              </a:rPr>
              <a:t>(ACTA) and all</a:t>
            </a:r>
            <a:endParaRPr lang="en-US" dirty="0">
              <a:solidFill>
                <a:srgbClr val="002060"/>
              </a:solidFill>
              <a:latin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15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8307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57D5-21A3-4FB2-AB80-9404183B7CCC}" type="datetime1">
              <a:rPr lang="fr-FR" smtClean="0"/>
              <a:pPr/>
              <a:t>22/05/2023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12" name="Titre 6"/>
          <p:cNvSpPr>
            <a:spLocks noGrp="1"/>
          </p:cNvSpPr>
          <p:nvPr>
            <p:ph type="ctrTitle"/>
          </p:nvPr>
        </p:nvSpPr>
        <p:spPr>
          <a:xfrm>
            <a:off x="2051720" y="332655"/>
            <a:ext cx="5760640" cy="864097"/>
          </a:xfrm>
          <a:ln>
            <a:noFill/>
          </a:ln>
        </p:spPr>
        <p:txBody>
          <a:bodyPr/>
          <a:lstStyle/>
          <a:p>
            <a:r>
              <a:rPr lang="en-US" sz="2400" dirty="0"/>
              <a:t>Lessons learned</a:t>
            </a:r>
            <a:endParaRPr lang="nn-NO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8CD2A6-4BBD-3649-BE7C-8844E783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1052736"/>
            <a:ext cx="7211144" cy="5668739"/>
          </a:xfrm>
        </p:spPr>
        <p:txBody>
          <a:bodyPr/>
          <a:lstStyle/>
          <a:p>
            <a:r>
              <a:rPr lang="en-150" sz="2200" dirty="0"/>
              <a:t>Lesson 4: “In order to progress quickly the first thing you need is a common terminology</a:t>
            </a:r>
            <a:r>
              <a:rPr lang="en-US" sz="2200" dirty="0"/>
              <a:t> and framework</a:t>
            </a:r>
            <a:r>
              <a:rPr lang="en-150" sz="2200" dirty="0"/>
              <a:t>”</a:t>
            </a:r>
          </a:p>
          <a:p>
            <a:pPr lvl="1"/>
            <a:r>
              <a:rPr lang="en-150" sz="1800" dirty="0"/>
              <a:t>This was our first step both in 5G and B5G. Define terminology</a:t>
            </a:r>
            <a:r>
              <a:rPr lang="en-US" sz="1800" dirty="0"/>
              <a:t> and framework,</a:t>
            </a:r>
            <a:r>
              <a:rPr lang="en-150" sz="1800" dirty="0"/>
              <a:t> define </a:t>
            </a:r>
            <a:r>
              <a:rPr lang="en-US" sz="1800" dirty="0"/>
              <a:t>common </a:t>
            </a:r>
            <a:r>
              <a:rPr lang="en-150" sz="1800" dirty="0" err="1"/>
              <a:t>KPIs</a:t>
            </a:r>
            <a:r>
              <a:rPr lang="en-150" sz="1800" dirty="0"/>
              <a:t>, define methodologies and tools.</a:t>
            </a:r>
          </a:p>
          <a:p>
            <a:pPr marL="457200" lvl="1" indent="0">
              <a:buNone/>
            </a:pPr>
            <a:endParaRPr lang="en-150" sz="1800" dirty="0"/>
          </a:p>
          <a:p>
            <a:r>
              <a:rPr lang="en-150" sz="2200" dirty="0"/>
              <a:t>Lesson 5: “The evolution of KPI definition and monitoring should follow closely the evolution of technologies”</a:t>
            </a:r>
          </a:p>
          <a:p>
            <a:pPr lvl="1"/>
            <a:r>
              <a:rPr lang="en-150" sz="1800" dirty="0"/>
              <a:t>We tried to address B5G KPI definition and monitoring very early in order to identify gaps and  identify the evolution of the tools.</a:t>
            </a:r>
          </a:p>
          <a:p>
            <a:endParaRPr lang="en-150" sz="2200" dirty="0"/>
          </a:p>
          <a:p>
            <a:r>
              <a:rPr lang="en-150" sz="2200" dirty="0"/>
              <a:t>Lesson 6: “The synergies among projects (although </a:t>
            </a:r>
            <a:r>
              <a:rPr lang="en-US" sz="2200" dirty="0"/>
              <a:t>underrated) </a:t>
            </a:r>
            <a:r>
              <a:rPr lang="en-150" sz="2200" dirty="0"/>
              <a:t>and the generation of references (e.g. architecture</a:t>
            </a:r>
            <a:r>
              <a:rPr lang="en-US" sz="2200" dirty="0"/>
              <a:t>s</a:t>
            </a:r>
            <a:r>
              <a:rPr lang="en-150" sz="2200" dirty="0"/>
              <a:t>, </a:t>
            </a:r>
            <a:r>
              <a:rPr lang="en-US" sz="2200" dirty="0"/>
              <a:t>methodologies</a:t>
            </a:r>
            <a:r>
              <a:rPr lang="en-150" sz="2200" dirty="0"/>
              <a:t>) avoid the overlapping of activities and speed up the </a:t>
            </a:r>
            <a:r>
              <a:rPr lang="en-US" sz="2200" dirty="0"/>
              <a:t>overall </a:t>
            </a:r>
            <a:r>
              <a:rPr lang="en-150" sz="2200" dirty="0"/>
              <a:t>progress”</a:t>
            </a:r>
          </a:p>
          <a:p>
            <a:pPr lvl="1"/>
            <a:r>
              <a:rPr lang="en-150" sz="1800" dirty="0"/>
              <a:t>We try to find commonalities (e.g. generate KPI families, common tools) and generate reference </a:t>
            </a:r>
            <a:r>
              <a:rPr lang="en-US" sz="1800" dirty="0"/>
              <a:t>(architectures, methodologies, basic tools) when possible.</a:t>
            </a:r>
            <a:endParaRPr lang="en-150" sz="1800" dirty="0"/>
          </a:p>
          <a:p>
            <a:endParaRPr lang="en-150" sz="1800" dirty="0"/>
          </a:p>
        </p:txBody>
      </p:sp>
    </p:spTree>
    <p:extLst>
      <p:ext uri="{BB962C8B-B14F-4D97-AF65-F5344CB8AC3E}">
        <p14:creationId xmlns:p14="http://schemas.microsoft.com/office/powerpoint/2010/main" val="2679143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57D5-21A3-4FB2-AB80-9404183B7CCC}" type="datetime1">
              <a:rPr lang="fr-FR" smtClean="0"/>
              <a:pPr/>
              <a:t>22/05/2023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12" name="Titre 6"/>
          <p:cNvSpPr>
            <a:spLocks noGrp="1"/>
          </p:cNvSpPr>
          <p:nvPr>
            <p:ph type="ctrTitle"/>
          </p:nvPr>
        </p:nvSpPr>
        <p:spPr>
          <a:xfrm>
            <a:off x="2051720" y="332655"/>
            <a:ext cx="5760640" cy="864097"/>
          </a:xfrm>
          <a:ln>
            <a:noFill/>
          </a:ln>
        </p:spPr>
        <p:txBody>
          <a:bodyPr/>
          <a:lstStyle/>
          <a:p>
            <a:r>
              <a:rPr lang="en-GB" sz="2400" dirty="0"/>
              <a:t>Path to completion</a:t>
            </a:r>
            <a:endParaRPr lang="nn-NO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8CD2A6-4BBD-3649-BE7C-8844E783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1052736"/>
            <a:ext cx="7211144" cy="5668739"/>
          </a:xfrm>
        </p:spPr>
        <p:txBody>
          <a:bodyPr/>
          <a:lstStyle/>
          <a:p>
            <a:r>
              <a:rPr lang="en-150" sz="2200" dirty="0"/>
              <a:t>Two whitepapers under review by SB/TB</a:t>
            </a:r>
            <a:r>
              <a:rPr lang="en-US" sz="2200" dirty="0"/>
              <a:t>, t</a:t>
            </a:r>
            <a:r>
              <a:rPr lang="en-150" sz="2200" dirty="0"/>
              <a:t>o be published on 2nd June 2023 -&gt; Total 8 whitepapers</a:t>
            </a:r>
          </a:p>
          <a:p>
            <a:pPr marL="0" indent="0">
              <a:buNone/>
            </a:pPr>
            <a:endParaRPr lang="en-150" sz="2200" dirty="0"/>
          </a:p>
          <a:p>
            <a:r>
              <a:rPr lang="en-150" sz="2200" dirty="0"/>
              <a:t>Document on EMF Challenges to be published by July 2023</a:t>
            </a:r>
          </a:p>
          <a:p>
            <a:pPr marL="0" indent="0">
              <a:buNone/>
            </a:pPr>
            <a:endParaRPr lang="en-150" sz="2200" dirty="0"/>
          </a:p>
          <a:p>
            <a:r>
              <a:rPr lang="en-150" sz="2200" dirty="0"/>
              <a:t>TMW WG Final report generation is ongoing, to be finalised by end July 2023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42173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DDFEEE-B2F9-4DA6-A880-F0F1192B9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5F53-DCC0-4B1D-B235-7C57EDE13339}" type="datetime1">
              <a:rPr lang="fr-FR" smtClean="0"/>
              <a:pPr/>
              <a:t>22/05/2023</a:t>
            </a:fld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D1E7C-E420-42C4-9C97-C77D8932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43F1E5-2A5F-48DB-B373-30F70E4EB0BD}"/>
              </a:ext>
            </a:extLst>
          </p:cNvPr>
          <p:cNvSpPr txBox="1"/>
          <p:nvPr/>
        </p:nvSpPr>
        <p:spPr>
          <a:xfrm>
            <a:off x="2584580" y="2852936"/>
            <a:ext cx="5365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150" sz="5400" dirty="0"/>
              <a:t>Thank You!!!</a:t>
            </a:r>
          </a:p>
        </p:txBody>
      </p:sp>
    </p:spTree>
    <p:extLst>
      <p:ext uri="{BB962C8B-B14F-4D97-AF65-F5344CB8AC3E}">
        <p14:creationId xmlns:p14="http://schemas.microsoft.com/office/powerpoint/2010/main" val="110230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57D5-21A3-4FB2-AB80-9404183B7CCC}" type="datetime1">
              <a:rPr lang="fr-FR" smtClean="0"/>
              <a:pPr/>
              <a:t>22/05/2023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2" name="Titre 6"/>
          <p:cNvSpPr>
            <a:spLocks noGrp="1"/>
          </p:cNvSpPr>
          <p:nvPr>
            <p:ph type="ctrTitle"/>
          </p:nvPr>
        </p:nvSpPr>
        <p:spPr>
          <a:xfrm>
            <a:off x="2051720" y="332655"/>
            <a:ext cx="5760640" cy="864097"/>
          </a:xfrm>
          <a:ln>
            <a:noFill/>
          </a:ln>
        </p:spPr>
        <p:txBody>
          <a:bodyPr/>
          <a:lstStyle/>
          <a:p>
            <a:r>
              <a:rPr lang="en-US" sz="2400" dirty="0"/>
              <a:t>TMV WG</a:t>
            </a:r>
            <a:endParaRPr lang="fr-FR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8CD2A6-4BBD-3649-BE7C-8844E783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1052736"/>
            <a:ext cx="7211144" cy="5668739"/>
          </a:xfrm>
        </p:spPr>
        <p:txBody>
          <a:bodyPr/>
          <a:lstStyle/>
          <a:p>
            <a:pPr marL="0" indent="0">
              <a:buNone/>
            </a:pPr>
            <a:endParaRPr lang="en-150" sz="2200" dirty="0"/>
          </a:p>
          <a:p>
            <a:r>
              <a:rPr lang="en-US" sz="2200" dirty="0"/>
              <a:t>Quick overview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GB" sz="2200" dirty="0"/>
              <a:t>Highlights </a:t>
            </a:r>
          </a:p>
          <a:p>
            <a:pPr marL="0" indent="0">
              <a:buNone/>
            </a:pPr>
            <a:endParaRPr lang="en-150" sz="2200" dirty="0"/>
          </a:p>
          <a:p>
            <a:r>
              <a:rPr lang="en-US" sz="2200" dirty="0"/>
              <a:t>Lessons learned</a:t>
            </a:r>
          </a:p>
          <a:p>
            <a:pPr marL="0" indent="0">
              <a:buNone/>
            </a:pPr>
            <a:endParaRPr lang="en-150" sz="2200" dirty="0"/>
          </a:p>
          <a:p>
            <a:r>
              <a:rPr lang="en-GB" sz="2200" dirty="0"/>
              <a:t>Path to completion</a:t>
            </a:r>
            <a:endParaRPr lang="en-US" sz="2200" dirty="0"/>
          </a:p>
          <a:p>
            <a:endParaRPr lang="en-150" sz="2200" b="1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33765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57D5-21A3-4FB2-AB80-9404183B7CCC}" type="datetime1">
              <a:rPr lang="fr-FR" smtClean="0"/>
              <a:pPr/>
              <a:t>22/05/2023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12" name="Titre 6"/>
          <p:cNvSpPr>
            <a:spLocks noGrp="1"/>
          </p:cNvSpPr>
          <p:nvPr>
            <p:ph type="ctrTitle"/>
          </p:nvPr>
        </p:nvSpPr>
        <p:spPr>
          <a:xfrm>
            <a:off x="2051720" y="332655"/>
            <a:ext cx="5760640" cy="864097"/>
          </a:xfrm>
          <a:ln>
            <a:noFill/>
          </a:ln>
        </p:spPr>
        <p:txBody>
          <a:bodyPr/>
          <a:lstStyle/>
          <a:p>
            <a:r>
              <a:rPr lang="nn-NO" sz="2400" dirty="0"/>
              <a:t>Quick overview – TMV WG History and Structure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8CD2A6-4BBD-3649-BE7C-8844E783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1052736"/>
            <a:ext cx="7211144" cy="5668739"/>
          </a:xfrm>
        </p:spPr>
        <p:txBody>
          <a:bodyPr/>
          <a:lstStyle/>
          <a:p>
            <a:r>
              <a:rPr lang="en-US" sz="2200" dirty="0"/>
              <a:t>History</a:t>
            </a:r>
          </a:p>
          <a:p>
            <a:pPr lvl="1"/>
            <a:r>
              <a:rPr lang="en-US" sz="1800" dirty="0"/>
              <a:t>5G-PPP Test, Measurement, and KPIs Validation (TMV) WG established in Feb. 2019 (</a:t>
            </a:r>
            <a:r>
              <a:rPr lang="en-150" sz="1800" dirty="0"/>
              <a:t>active </a:t>
            </a:r>
            <a:r>
              <a:rPr lang="en-US" sz="1800" dirty="0"/>
              <a:t>more than 4 years)</a:t>
            </a:r>
          </a:p>
          <a:p>
            <a:pPr lvl="1"/>
            <a:r>
              <a:rPr lang="en-US" sz="1800" dirty="0"/>
              <a:t>Initial idea from Maurizio Cecchi (P</a:t>
            </a:r>
            <a:r>
              <a:rPr lang="en-150" sz="1800" dirty="0"/>
              <a:t>I</a:t>
            </a:r>
            <a:r>
              <a:rPr lang="en-US" sz="1800" dirty="0"/>
              <a:t>IU), Mauro </a:t>
            </a:r>
            <a:r>
              <a:rPr lang="en-US" sz="1800" dirty="0" err="1"/>
              <a:t>Boldi</a:t>
            </a:r>
            <a:r>
              <a:rPr lang="en-US" sz="1800" dirty="0"/>
              <a:t> (TIM) and Manuel Lorenzo (Ericsson)</a:t>
            </a:r>
          </a:p>
          <a:p>
            <a:pPr lvl="1"/>
            <a:r>
              <a:rPr lang="en-US" sz="1800" dirty="0"/>
              <a:t>Started as a joint activity of 5G EVE and 5G-VINNI (ICT-17 projects)</a:t>
            </a:r>
            <a:endParaRPr lang="en-150" sz="1800" dirty="0"/>
          </a:p>
          <a:p>
            <a:pPr lvl="1"/>
            <a:r>
              <a:rPr lang="en-150" sz="1800" dirty="0"/>
              <a:t>Quickly extended to many pro</a:t>
            </a:r>
            <a:r>
              <a:rPr lang="en-US" sz="1800" dirty="0"/>
              <a:t>je</a:t>
            </a:r>
            <a:r>
              <a:rPr lang="en-150" sz="1800" dirty="0" err="1"/>
              <a:t>cts</a:t>
            </a:r>
            <a:r>
              <a:rPr lang="en-150" sz="1800" dirty="0"/>
              <a:t> addressing 5G / B5G / 6G </a:t>
            </a:r>
            <a:r>
              <a:rPr lang="en-150" sz="1800" dirty="0" err="1"/>
              <a:t>KPIs</a:t>
            </a:r>
            <a:r>
              <a:rPr lang="en-150" sz="1800" dirty="0"/>
              <a:t>, monitoring, trial results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200" dirty="0"/>
              <a:t>Structure</a:t>
            </a:r>
          </a:p>
          <a:p>
            <a:pPr lvl="1"/>
            <a:r>
              <a:rPr lang="en-US" sz="1800" dirty="0"/>
              <a:t>Co-chaired by Evangelos Kosmatos (WINGS ICT Solutions) and Michael </a:t>
            </a:r>
            <a:r>
              <a:rPr lang="en-US" sz="1800" dirty="0" err="1"/>
              <a:t>Dieudonné</a:t>
            </a:r>
            <a:r>
              <a:rPr lang="en-US" sz="1800" dirty="0"/>
              <a:t> (Keysight)</a:t>
            </a:r>
          </a:p>
          <a:p>
            <a:pPr lvl="1"/>
            <a:r>
              <a:rPr lang="en-US" sz="1800" dirty="0"/>
              <a:t>Core team of about 15 partners (active participation and bi-weekly telcos for synch)</a:t>
            </a:r>
          </a:p>
          <a:p>
            <a:pPr lvl="1"/>
            <a:r>
              <a:rPr lang="en-US" sz="1800" dirty="0"/>
              <a:t>A larger team of contributors (ad hoc based) from projects</a:t>
            </a:r>
          </a:p>
          <a:p>
            <a:pPr lvl="1"/>
            <a:r>
              <a:rPr lang="en-US" sz="1800" dirty="0"/>
              <a:t>Support from 6G-IA (Kostas and Alex)</a:t>
            </a:r>
            <a:endParaRPr lang="en-150" sz="1800" dirty="0"/>
          </a:p>
          <a:p>
            <a:pPr lvl="1"/>
            <a:r>
              <a:rPr lang="en-150" sz="1800" dirty="0"/>
              <a:t>Close collaboration with TB (Mikael)</a:t>
            </a:r>
            <a:endParaRPr lang="en-US" sz="1800" dirty="0"/>
          </a:p>
          <a:p>
            <a:pPr marL="0" indent="0">
              <a:buNone/>
            </a:pPr>
            <a:r>
              <a:rPr lang="en-US" sz="2200" dirty="0"/>
              <a:t> </a:t>
            </a:r>
            <a:endParaRPr lang="en-150" sz="2200" dirty="0"/>
          </a:p>
        </p:txBody>
      </p:sp>
    </p:spTree>
    <p:extLst>
      <p:ext uri="{BB962C8B-B14F-4D97-AF65-F5344CB8AC3E}">
        <p14:creationId xmlns:p14="http://schemas.microsoft.com/office/powerpoint/2010/main" val="76138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57D5-21A3-4FB2-AB80-9404183B7CCC}" type="datetime1">
              <a:rPr lang="fr-FR" smtClean="0"/>
              <a:pPr/>
              <a:t>22/05/2023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2" name="Titre 6"/>
          <p:cNvSpPr>
            <a:spLocks noGrp="1"/>
          </p:cNvSpPr>
          <p:nvPr>
            <p:ph type="ctrTitle"/>
          </p:nvPr>
        </p:nvSpPr>
        <p:spPr>
          <a:xfrm>
            <a:off x="2051720" y="332655"/>
            <a:ext cx="5760640" cy="864097"/>
          </a:xfrm>
          <a:ln>
            <a:noFill/>
          </a:ln>
        </p:spPr>
        <p:txBody>
          <a:bodyPr/>
          <a:lstStyle/>
          <a:p>
            <a:r>
              <a:rPr lang="nn-NO" sz="2400" dirty="0"/>
              <a:t>Quick overview – TMV WG Vision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8CD2A6-4BBD-3649-BE7C-8844E783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1052736"/>
            <a:ext cx="7211144" cy="5668739"/>
          </a:xfrm>
        </p:spPr>
        <p:txBody>
          <a:bodyPr/>
          <a:lstStyle/>
          <a:p>
            <a:r>
              <a:rPr lang="en-US" sz="2200" dirty="0"/>
              <a:t>Promote commonalities across projects that have strong interest in Testing, Monitoring and Validation methodologies</a:t>
            </a:r>
          </a:p>
          <a:p>
            <a:r>
              <a:rPr lang="en-US" sz="2200" dirty="0"/>
              <a:t>Provide insights from the analysis of trial results from 5G-PPP projects</a:t>
            </a:r>
          </a:p>
          <a:p>
            <a:r>
              <a:rPr lang="en-US" sz="2200" dirty="0"/>
              <a:t>Research areas and technology domains</a:t>
            </a:r>
          </a:p>
          <a:p>
            <a:pPr lvl="1"/>
            <a:r>
              <a:rPr lang="en-US" sz="1800" dirty="0"/>
              <a:t>KPI definition, KPI sources, collection procedures and analysis</a:t>
            </a:r>
          </a:p>
          <a:p>
            <a:pPr lvl="1"/>
            <a:r>
              <a:rPr lang="en-US" sz="1800" dirty="0"/>
              <a:t>Testing frameworks (requirements, environment, scenarios, expectations, limitation) and tools</a:t>
            </a:r>
          </a:p>
          <a:p>
            <a:pPr lvl="1"/>
            <a:r>
              <a:rPr lang="en-US" sz="1800" dirty="0"/>
              <a:t>Testing methodologies and procedures</a:t>
            </a:r>
          </a:p>
          <a:p>
            <a:pPr lvl="1"/>
            <a:r>
              <a:rPr lang="en-US" sz="1800" dirty="0"/>
              <a:t>KPI validation methodologies</a:t>
            </a:r>
          </a:p>
          <a:p>
            <a:pPr lvl="1"/>
            <a:r>
              <a:rPr lang="en-US" sz="1800" dirty="0"/>
              <a:t>Testing lifecycle (i.e., testing execution, monitoring, evaluation and reporting)</a:t>
            </a:r>
          </a:p>
          <a:p>
            <a:pPr lvl="1"/>
            <a:r>
              <a:rPr lang="en-US" sz="1800" dirty="0"/>
              <a:t>Common information models for T&amp;M</a:t>
            </a:r>
          </a:p>
        </p:txBody>
      </p:sp>
    </p:spTree>
    <p:extLst>
      <p:ext uri="{BB962C8B-B14F-4D97-AF65-F5344CB8AC3E}">
        <p14:creationId xmlns:p14="http://schemas.microsoft.com/office/powerpoint/2010/main" val="154167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57D5-21A3-4FB2-AB80-9404183B7CCC}" type="datetime1">
              <a:rPr lang="fr-FR" smtClean="0"/>
              <a:pPr/>
              <a:t>22/05/2023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2" name="Titre 6"/>
          <p:cNvSpPr>
            <a:spLocks noGrp="1"/>
          </p:cNvSpPr>
          <p:nvPr>
            <p:ph type="ctrTitle"/>
          </p:nvPr>
        </p:nvSpPr>
        <p:spPr>
          <a:xfrm>
            <a:off x="2051720" y="332655"/>
            <a:ext cx="5760640" cy="864097"/>
          </a:xfrm>
          <a:ln>
            <a:noFill/>
          </a:ln>
        </p:spPr>
        <p:txBody>
          <a:bodyPr/>
          <a:lstStyle/>
          <a:p>
            <a:r>
              <a:rPr lang="nn-NO" sz="2400" dirty="0"/>
              <a:t>Highlights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8CD2A6-4BBD-3649-BE7C-8844E783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1052736"/>
            <a:ext cx="7211144" cy="5668739"/>
          </a:xfrm>
        </p:spPr>
        <p:txBody>
          <a:bodyPr/>
          <a:lstStyle/>
          <a:p>
            <a:r>
              <a:rPr lang="en-150" sz="2200" dirty="0"/>
              <a:t>Publication of 8 whitepapers</a:t>
            </a:r>
          </a:p>
          <a:p>
            <a:r>
              <a:rPr lang="en-US" sz="2200" dirty="0"/>
              <a:t>Contribution </a:t>
            </a:r>
            <a:r>
              <a:rPr lang="en-150" sz="2200" dirty="0"/>
              <a:t>to</a:t>
            </a:r>
            <a:r>
              <a:rPr lang="en-US" sz="2200" dirty="0"/>
              <a:t> ETSI INT </a:t>
            </a:r>
            <a:endParaRPr lang="en-150" sz="2200" dirty="0"/>
          </a:p>
          <a:p>
            <a:r>
              <a:rPr lang="en-US" sz="2200" dirty="0"/>
              <a:t>Contribution to ITU Working Party 5D (WP5D)</a:t>
            </a:r>
            <a:endParaRPr lang="en-150" sz="2200" dirty="0"/>
          </a:p>
          <a:p>
            <a:r>
              <a:rPr lang="en-150" sz="2200" dirty="0"/>
              <a:t>Organization of two workshops</a:t>
            </a:r>
          </a:p>
          <a:p>
            <a:r>
              <a:rPr lang="en-150" sz="2200" dirty="0"/>
              <a:t>Establishment of two Task Forces (TFs)</a:t>
            </a:r>
            <a:endParaRPr lang="en-US" sz="2200" dirty="0"/>
          </a:p>
          <a:p>
            <a:r>
              <a:rPr lang="en-150" sz="2200" dirty="0"/>
              <a:t>Realisation of around 60 telcos  + TF telcos</a:t>
            </a:r>
          </a:p>
          <a:p>
            <a:endParaRPr lang="en-US" sz="2200" dirty="0"/>
          </a:p>
          <a:p>
            <a:endParaRPr lang="en-US" sz="1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7DECC38-5ABB-4A45-9152-5F9AB92239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59" b="3418"/>
          <a:stretch/>
        </p:blipFill>
        <p:spPr>
          <a:xfrm>
            <a:off x="3231108" y="3620045"/>
            <a:ext cx="4276303" cy="310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302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57D5-21A3-4FB2-AB80-9404183B7CCC}" type="datetime1">
              <a:rPr lang="fr-FR" smtClean="0"/>
              <a:pPr/>
              <a:t>22/05/2023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12" name="Titre 6"/>
          <p:cNvSpPr>
            <a:spLocks noGrp="1"/>
          </p:cNvSpPr>
          <p:nvPr>
            <p:ph type="ctrTitle"/>
          </p:nvPr>
        </p:nvSpPr>
        <p:spPr>
          <a:xfrm>
            <a:off x="2051720" y="332655"/>
            <a:ext cx="5760640" cy="864097"/>
          </a:xfrm>
          <a:ln>
            <a:noFill/>
          </a:ln>
        </p:spPr>
        <p:txBody>
          <a:bodyPr/>
          <a:lstStyle/>
          <a:p>
            <a:r>
              <a:rPr lang="nn-NO" sz="2400" dirty="0"/>
              <a:t>Highlights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FCDA706-72E1-3E63-5095-93553BB9648E}"/>
              </a:ext>
            </a:extLst>
          </p:cNvPr>
          <p:cNvSpPr/>
          <p:nvPr/>
        </p:nvSpPr>
        <p:spPr>
          <a:xfrm>
            <a:off x="1337224" y="3783500"/>
            <a:ext cx="337091" cy="3240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816D177-2D03-4D80-37CB-82221ECD81F8}"/>
              </a:ext>
            </a:extLst>
          </p:cNvPr>
          <p:cNvSpPr/>
          <p:nvPr/>
        </p:nvSpPr>
        <p:spPr>
          <a:xfrm>
            <a:off x="1927159" y="4215466"/>
            <a:ext cx="1989829" cy="8985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FEA268-560A-F83E-D633-DE0030D04BDC}"/>
              </a:ext>
            </a:extLst>
          </p:cNvPr>
          <p:cNvSpPr txBox="1"/>
          <p:nvPr/>
        </p:nvSpPr>
        <p:spPr>
          <a:xfrm>
            <a:off x="2002296" y="4249239"/>
            <a:ext cx="19571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Validating 5G Technology Performance Assessing 5G architecture and Application Scenarios</a:t>
            </a:r>
            <a:endParaRPr lang="en-150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81DF80-E12F-D0BE-10DF-F64DF3CF45CD}"/>
              </a:ext>
            </a:extLst>
          </p:cNvPr>
          <p:cNvSpPr txBox="1"/>
          <p:nvPr/>
        </p:nvSpPr>
        <p:spPr>
          <a:xfrm>
            <a:off x="2109752" y="5145878"/>
            <a:ext cx="1723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Whitepaper (June 2019)</a:t>
            </a:r>
            <a:endParaRPr lang="en-150" sz="1200" b="1" dirty="0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AAF2F337-56FA-183A-D1D8-360CF64B7824}"/>
              </a:ext>
            </a:extLst>
          </p:cNvPr>
          <p:cNvSpPr/>
          <p:nvPr/>
        </p:nvSpPr>
        <p:spPr>
          <a:xfrm rot="16200000">
            <a:off x="1861005" y="3685353"/>
            <a:ext cx="262907" cy="50405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BF78CB1-D1A8-B9A7-1456-4D334C90EB56}"/>
              </a:ext>
            </a:extLst>
          </p:cNvPr>
          <p:cNvSpPr/>
          <p:nvPr/>
        </p:nvSpPr>
        <p:spPr>
          <a:xfrm>
            <a:off x="2385380" y="3800306"/>
            <a:ext cx="299636" cy="2880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15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B5B2D6-853E-27B3-0831-F40E90B06071}"/>
              </a:ext>
            </a:extLst>
          </p:cNvPr>
          <p:cNvSpPr txBox="1"/>
          <p:nvPr/>
        </p:nvSpPr>
        <p:spPr>
          <a:xfrm>
            <a:off x="2654716" y="3593540"/>
            <a:ext cx="1322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5G common terminology</a:t>
            </a:r>
            <a:r>
              <a:rPr lang="en-150" sz="1200" b="1" dirty="0"/>
              <a:t> and frameworks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E167D98-4327-F9E7-1A08-DE36A72018C5}"/>
              </a:ext>
            </a:extLst>
          </p:cNvPr>
          <p:cNvSpPr/>
          <p:nvPr/>
        </p:nvSpPr>
        <p:spPr>
          <a:xfrm>
            <a:off x="4329892" y="4214726"/>
            <a:ext cx="1989829" cy="8985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1983E0-9D59-6258-EF36-7B7C9145BC3F}"/>
              </a:ext>
            </a:extLst>
          </p:cNvPr>
          <p:cNvSpPr txBox="1"/>
          <p:nvPr/>
        </p:nvSpPr>
        <p:spPr>
          <a:xfrm>
            <a:off x="4405029" y="4248499"/>
            <a:ext cx="19571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Service performance measurement methods over 5G experimental networks</a:t>
            </a:r>
            <a:endParaRPr lang="en-150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A2ECDE-B37A-7F01-5DD6-17B549D0E427}"/>
              </a:ext>
            </a:extLst>
          </p:cNvPr>
          <p:cNvSpPr txBox="1"/>
          <p:nvPr/>
        </p:nvSpPr>
        <p:spPr>
          <a:xfrm>
            <a:off x="4512485" y="5145138"/>
            <a:ext cx="1707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Whitepaper (May 2021)</a:t>
            </a:r>
            <a:endParaRPr lang="en-150" sz="1200" b="1" dirty="0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40B91AF4-361A-FF01-BCC9-019F26A5AE80}"/>
              </a:ext>
            </a:extLst>
          </p:cNvPr>
          <p:cNvSpPr/>
          <p:nvPr/>
        </p:nvSpPr>
        <p:spPr>
          <a:xfrm rot="16200000">
            <a:off x="4144516" y="3477566"/>
            <a:ext cx="262907" cy="88585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CB1F181-A647-C4F7-02D9-E52677CC7183}"/>
              </a:ext>
            </a:extLst>
          </p:cNvPr>
          <p:cNvSpPr/>
          <p:nvPr/>
        </p:nvSpPr>
        <p:spPr>
          <a:xfrm>
            <a:off x="4788113" y="3799566"/>
            <a:ext cx="299636" cy="2880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n-15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78F36C-80FF-1E4C-FC26-FFD978C9B51D}"/>
              </a:ext>
            </a:extLst>
          </p:cNvPr>
          <p:cNvSpPr txBox="1"/>
          <p:nvPr/>
        </p:nvSpPr>
        <p:spPr>
          <a:xfrm>
            <a:off x="5143960" y="3569135"/>
            <a:ext cx="1426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Relate with the verticals and their actual needs</a:t>
            </a:r>
            <a:endParaRPr lang="en-150" sz="1200" b="1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E5F69C3-7F2E-8E5A-F8C0-F178E4DC42DE}"/>
              </a:ext>
            </a:extLst>
          </p:cNvPr>
          <p:cNvSpPr/>
          <p:nvPr/>
        </p:nvSpPr>
        <p:spPr>
          <a:xfrm>
            <a:off x="6646060" y="4214726"/>
            <a:ext cx="2118493" cy="8985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A054CA-32E6-24C8-BCED-61F966BEFCBA}"/>
              </a:ext>
            </a:extLst>
          </p:cNvPr>
          <p:cNvSpPr txBox="1"/>
          <p:nvPr/>
        </p:nvSpPr>
        <p:spPr>
          <a:xfrm>
            <a:off x="6751926" y="4271851"/>
            <a:ext cx="21184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Understanding the Numbers - Contextualization and Impact Factors of 5G Performance Results</a:t>
            </a:r>
            <a:endParaRPr lang="en-150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5DF3E4-D960-FFEA-D84E-CBD487A4DFA2}"/>
              </a:ext>
            </a:extLst>
          </p:cNvPr>
          <p:cNvSpPr txBox="1"/>
          <p:nvPr/>
        </p:nvSpPr>
        <p:spPr>
          <a:xfrm>
            <a:off x="6957317" y="5145138"/>
            <a:ext cx="1723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Whitepaper (June 2021)</a:t>
            </a:r>
            <a:endParaRPr lang="en-150" sz="1200" b="1" dirty="0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886AC70D-0D0F-829C-C412-3E691C025964}"/>
              </a:ext>
            </a:extLst>
          </p:cNvPr>
          <p:cNvSpPr/>
          <p:nvPr/>
        </p:nvSpPr>
        <p:spPr>
          <a:xfrm rot="16200000">
            <a:off x="6672514" y="3560734"/>
            <a:ext cx="262907" cy="71951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1686120-C873-E5F0-0C3E-16319E3648C1}"/>
              </a:ext>
            </a:extLst>
          </p:cNvPr>
          <p:cNvSpPr/>
          <p:nvPr/>
        </p:nvSpPr>
        <p:spPr>
          <a:xfrm>
            <a:off x="7232945" y="3799566"/>
            <a:ext cx="299636" cy="2880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en-15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EA2193-82CE-CA83-5D4E-335AD9D3783A}"/>
              </a:ext>
            </a:extLst>
          </p:cNvPr>
          <p:cNvSpPr txBox="1"/>
          <p:nvPr/>
        </p:nvSpPr>
        <p:spPr>
          <a:xfrm>
            <a:off x="7577038" y="3536186"/>
            <a:ext cx="1293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Analysis and insights from initial 5G results</a:t>
            </a:r>
            <a:endParaRPr lang="en-150" sz="12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C969E1D-83A5-08CF-A5B8-5C4AF97C3F52}"/>
              </a:ext>
            </a:extLst>
          </p:cNvPr>
          <p:cNvSpPr txBox="1"/>
          <p:nvPr/>
        </p:nvSpPr>
        <p:spPr>
          <a:xfrm>
            <a:off x="1298366" y="3297216"/>
            <a:ext cx="1350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TMV WG Establishment</a:t>
            </a:r>
            <a:endParaRPr lang="en-150" sz="1200" b="1" dirty="0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FCE5F0F3-CFCE-22DA-50A8-BCDCB5D06D22}"/>
              </a:ext>
            </a:extLst>
          </p:cNvPr>
          <p:cNvSpPr/>
          <p:nvPr/>
        </p:nvSpPr>
        <p:spPr>
          <a:xfrm>
            <a:off x="7180698" y="2357860"/>
            <a:ext cx="359760" cy="1214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C1806872-D10C-C698-2D51-EF301AA23216}"/>
              </a:ext>
            </a:extLst>
          </p:cNvPr>
          <p:cNvSpPr/>
          <p:nvPr/>
        </p:nvSpPr>
        <p:spPr>
          <a:xfrm>
            <a:off x="6228518" y="1484636"/>
            <a:ext cx="2118493" cy="8063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F75D352-B00B-6379-DC32-26B216AB890D}"/>
              </a:ext>
            </a:extLst>
          </p:cNvPr>
          <p:cNvSpPr txBox="1"/>
          <p:nvPr/>
        </p:nvSpPr>
        <p:spPr>
          <a:xfrm>
            <a:off x="6315800" y="1551471"/>
            <a:ext cx="21184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Mature results from ICT-17 projects and initial results from some ICT-19 projects</a:t>
            </a:r>
            <a:endParaRPr lang="en-150" sz="1200" dirty="0"/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F973B18D-5316-26EE-96DF-8EE9A7CFB236}"/>
              </a:ext>
            </a:extLst>
          </p:cNvPr>
          <p:cNvSpPr/>
          <p:nvPr/>
        </p:nvSpPr>
        <p:spPr>
          <a:xfrm>
            <a:off x="4755569" y="2409351"/>
            <a:ext cx="359760" cy="1214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13FF2973-7064-5201-6DDC-F3A447BC90E1}"/>
              </a:ext>
            </a:extLst>
          </p:cNvPr>
          <p:cNvSpPr/>
          <p:nvPr/>
        </p:nvSpPr>
        <p:spPr>
          <a:xfrm>
            <a:off x="4175955" y="1501452"/>
            <a:ext cx="1512169" cy="8063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D88CACB-8DBA-C0EA-409F-2ED9E45D76B3}"/>
              </a:ext>
            </a:extLst>
          </p:cNvPr>
          <p:cNvSpPr txBox="1"/>
          <p:nvPr/>
        </p:nvSpPr>
        <p:spPr>
          <a:xfrm>
            <a:off x="4216231" y="1490823"/>
            <a:ext cx="14524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Vertical / Service / KPI information from 5G-PPP projects</a:t>
            </a:r>
            <a:endParaRPr lang="en-150" sz="1200" dirty="0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78D5C688-EB99-EC10-AB89-230C3DB0F063}"/>
              </a:ext>
            </a:extLst>
          </p:cNvPr>
          <p:cNvSpPr/>
          <p:nvPr/>
        </p:nvSpPr>
        <p:spPr>
          <a:xfrm>
            <a:off x="2363832" y="2499375"/>
            <a:ext cx="359760" cy="1214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6793CB7-BF92-3DC6-C357-7493C62111E5}"/>
              </a:ext>
            </a:extLst>
          </p:cNvPr>
          <p:cNvSpPr/>
          <p:nvPr/>
        </p:nvSpPr>
        <p:spPr>
          <a:xfrm>
            <a:off x="1762889" y="1532376"/>
            <a:ext cx="1512169" cy="8063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174F932-AE2E-E37E-A54B-BA88463E3C44}"/>
              </a:ext>
            </a:extLst>
          </p:cNvPr>
          <p:cNvSpPr txBox="1"/>
          <p:nvPr/>
        </p:nvSpPr>
        <p:spPr>
          <a:xfrm>
            <a:off x="1803165" y="1521747"/>
            <a:ext cx="14524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</a:rPr>
              <a:t>ICT-17 architecture, context, scenarios, methodologies</a:t>
            </a:r>
            <a:endParaRPr lang="en-150" sz="1200" dirty="0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1E5EE5C7-F2CF-77F1-F447-7ED9269E2BE9}"/>
              </a:ext>
            </a:extLst>
          </p:cNvPr>
          <p:cNvSpPr/>
          <p:nvPr/>
        </p:nvSpPr>
        <p:spPr>
          <a:xfrm rot="16200000">
            <a:off x="8738967" y="3613756"/>
            <a:ext cx="262907" cy="50405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B600A5D-C1D0-3F3A-0476-FB4F380698A4}"/>
              </a:ext>
            </a:extLst>
          </p:cNvPr>
          <p:cNvSpPr/>
          <p:nvPr/>
        </p:nvSpPr>
        <p:spPr>
          <a:xfrm>
            <a:off x="3059832" y="2916551"/>
            <a:ext cx="2069812" cy="2468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18F600C-A0F2-A54D-99B1-B3AE79874307}"/>
              </a:ext>
            </a:extLst>
          </p:cNvPr>
          <p:cNvSpPr txBox="1"/>
          <p:nvPr/>
        </p:nvSpPr>
        <p:spPr>
          <a:xfrm>
            <a:off x="3225047" y="2626520"/>
            <a:ext cx="1982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Vertical Task Force (TF)</a:t>
            </a:r>
            <a:endParaRPr lang="en-150" sz="1200" b="1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8E552A0-D725-966B-EFFE-9970E21BF4B3}"/>
              </a:ext>
            </a:extLst>
          </p:cNvPr>
          <p:cNvSpPr/>
          <p:nvPr/>
        </p:nvSpPr>
        <p:spPr>
          <a:xfrm>
            <a:off x="3139815" y="5857516"/>
            <a:ext cx="2548309" cy="89854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7F423B-6819-7F37-9ACB-B2EACC74148A}"/>
              </a:ext>
            </a:extLst>
          </p:cNvPr>
          <p:cNvSpPr txBox="1"/>
          <p:nvPr/>
        </p:nvSpPr>
        <p:spPr>
          <a:xfrm>
            <a:off x="3214952" y="5910371"/>
            <a:ext cx="24537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Contribution </a:t>
            </a:r>
            <a:r>
              <a:rPr lang="en-150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ETSI INT in TR about recommendation on Application Testing and Validation Frameworks </a:t>
            </a:r>
            <a:endParaRPr lang="en-150" sz="12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0EC5680-528A-773E-1DCA-3B9F70369FE0}"/>
              </a:ext>
            </a:extLst>
          </p:cNvPr>
          <p:cNvCxnSpPr>
            <a:cxnSpLocks/>
          </p:cNvCxnSpPr>
          <p:nvPr/>
        </p:nvCxnSpPr>
        <p:spPr>
          <a:xfrm>
            <a:off x="4139952" y="4087597"/>
            <a:ext cx="0" cy="17699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36E8CEF-7BA2-EC82-380D-0E499E9C6805}"/>
              </a:ext>
            </a:extLst>
          </p:cNvPr>
          <p:cNvSpPr txBox="1"/>
          <p:nvPr/>
        </p:nvSpPr>
        <p:spPr>
          <a:xfrm>
            <a:off x="4179255" y="5579815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150" sz="1200" b="1" dirty="0"/>
              <a:t>April 2021</a:t>
            </a:r>
          </a:p>
        </p:txBody>
      </p:sp>
    </p:spTree>
    <p:extLst>
      <p:ext uri="{BB962C8B-B14F-4D97-AF65-F5344CB8AC3E}">
        <p14:creationId xmlns:p14="http://schemas.microsoft.com/office/powerpoint/2010/main" val="55228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57D5-21A3-4FB2-AB80-9404183B7CCC}" type="datetime1">
              <a:rPr lang="fr-FR" smtClean="0"/>
              <a:pPr/>
              <a:t>22/05/2023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12" name="Titre 6"/>
          <p:cNvSpPr>
            <a:spLocks noGrp="1"/>
          </p:cNvSpPr>
          <p:nvPr>
            <p:ph type="ctrTitle"/>
          </p:nvPr>
        </p:nvSpPr>
        <p:spPr>
          <a:xfrm>
            <a:off x="2051720" y="332655"/>
            <a:ext cx="5760640" cy="864097"/>
          </a:xfrm>
          <a:ln>
            <a:noFill/>
          </a:ln>
        </p:spPr>
        <p:txBody>
          <a:bodyPr/>
          <a:lstStyle/>
          <a:p>
            <a:r>
              <a:rPr lang="nn-NO" sz="2400" dirty="0"/>
              <a:t>Highlights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816D177-2D03-4D80-37CB-82221ECD81F8}"/>
              </a:ext>
            </a:extLst>
          </p:cNvPr>
          <p:cNvSpPr/>
          <p:nvPr/>
        </p:nvSpPr>
        <p:spPr>
          <a:xfrm>
            <a:off x="1782809" y="4215614"/>
            <a:ext cx="1989829" cy="8985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FEA268-560A-F83E-D633-DE0030D04BDC}"/>
              </a:ext>
            </a:extLst>
          </p:cNvPr>
          <p:cNvSpPr txBox="1"/>
          <p:nvPr/>
        </p:nvSpPr>
        <p:spPr>
          <a:xfrm>
            <a:off x="1844385" y="4279928"/>
            <a:ext cx="19571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Basic Testing Guide - A Starter Kit for Basic 5G KPIs Verification</a:t>
            </a:r>
            <a:endParaRPr lang="en-150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81DF80-E12F-D0BE-10DF-F64DF3CF45CD}"/>
              </a:ext>
            </a:extLst>
          </p:cNvPr>
          <p:cNvSpPr txBox="1"/>
          <p:nvPr/>
        </p:nvSpPr>
        <p:spPr>
          <a:xfrm>
            <a:off x="1965402" y="5146026"/>
            <a:ext cx="17151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Whitepaper (Nov. 2021)</a:t>
            </a:r>
            <a:endParaRPr lang="en-150" sz="1200" b="1" dirty="0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AAF2F337-56FA-183A-D1D8-360CF64B7824}"/>
              </a:ext>
            </a:extLst>
          </p:cNvPr>
          <p:cNvSpPr/>
          <p:nvPr/>
        </p:nvSpPr>
        <p:spPr>
          <a:xfrm rot="16200000">
            <a:off x="1652150" y="3620996"/>
            <a:ext cx="262907" cy="63306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BF78CB1-D1A8-B9A7-1456-4D334C90EB56}"/>
              </a:ext>
            </a:extLst>
          </p:cNvPr>
          <p:cNvSpPr/>
          <p:nvPr/>
        </p:nvSpPr>
        <p:spPr>
          <a:xfrm>
            <a:off x="2241030" y="3800454"/>
            <a:ext cx="299636" cy="2880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en-15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B5B2D6-853E-27B3-0831-F40E90B06071}"/>
              </a:ext>
            </a:extLst>
          </p:cNvPr>
          <p:cNvSpPr txBox="1"/>
          <p:nvPr/>
        </p:nvSpPr>
        <p:spPr>
          <a:xfrm>
            <a:off x="2550891" y="3416774"/>
            <a:ext cx="1159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Basic software starter kit for 5G KPIs verification </a:t>
            </a:r>
            <a:endParaRPr lang="en-150" sz="1200" b="1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E167D98-4327-F9E7-1A08-DE36A72018C5}"/>
              </a:ext>
            </a:extLst>
          </p:cNvPr>
          <p:cNvSpPr/>
          <p:nvPr/>
        </p:nvSpPr>
        <p:spPr>
          <a:xfrm>
            <a:off x="4185542" y="4214874"/>
            <a:ext cx="1989829" cy="8985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1983E0-9D59-6258-EF36-7B7C9145BC3F}"/>
              </a:ext>
            </a:extLst>
          </p:cNvPr>
          <p:cNvSpPr txBox="1"/>
          <p:nvPr/>
        </p:nvSpPr>
        <p:spPr>
          <a:xfrm>
            <a:off x="4260679" y="4248647"/>
            <a:ext cx="19571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Beyond 5G/6G KPIs and Target Values</a:t>
            </a:r>
            <a:endParaRPr lang="en-150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A2ECDE-B37A-7F01-5DD6-17B549D0E427}"/>
              </a:ext>
            </a:extLst>
          </p:cNvPr>
          <p:cNvSpPr txBox="1"/>
          <p:nvPr/>
        </p:nvSpPr>
        <p:spPr>
          <a:xfrm>
            <a:off x="4368135" y="5145286"/>
            <a:ext cx="1723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Whitepaper (June 2022)</a:t>
            </a:r>
            <a:endParaRPr lang="en-150" sz="1200" b="1" dirty="0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40B91AF4-361A-FF01-BCC9-019F26A5AE80}"/>
              </a:ext>
            </a:extLst>
          </p:cNvPr>
          <p:cNvSpPr/>
          <p:nvPr/>
        </p:nvSpPr>
        <p:spPr>
          <a:xfrm rot="16200000">
            <a:off x="3867028" y="3344579"/>
            <a:ext cx="262907" cy="115212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CB1F181-A647-C4F7-02D9-E52677CC7183}"/>
              </a:ext>
            </a:extLst>
          </p:cNvPr>
          <p:cNvSpPr/>
          <p:nvPr/>
        </p:nvSpPr>
        <p:spPr>
          <a:xfrm>
            <a:off x="4643763" y="3799714"/>
            <a:ext cx="299636" cy="2880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en-15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78F36C-80FF-1E4C-FC26-FFD978C9B51D}"/>
              </a:ext>
            </a:extLst>
          </p:cNvPr>
          <p:cNvSpPr txBox="1"/>
          <p:nvPr/>
        </p:nvSpPr>
        <p:spPr>
          <a:xfrm>
            <a:off x="4962004" y="3689644"/>
            <a:ext cx="1426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B5G KPI definition and taxonomy</a:t>
            </a:r>
            <a:endParaRPr lang="en-150" sz="1200" b="1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E5F69C3-7F2E-8E5A-F8C0-F178E4DC42DE}"/>
              </a:ext>
            </a:extLst>
          </p:cNvPr>
          <p:cNvSpPr/>
          <p:nvPr/>
        </p:nvSpPr>
        <p:spPr>
          <a:xfrm>
            <a:off x="6501710" y="4214874"/>
            <a:ext cx="2118493" cy="8985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A054CA-32E6-24C8-BCED-61F966BEFCBA}"/>
              </a:ext>
            </a:extLst>
          </p:cNvPr>
          <p:cNvSpPr txBox="1"/>
          <p:nvPr/>
        </p:nvSpPr>
        <p:spPr>
          <a:xfrm>
            <a:off x="6607576" y="4271999"/>
            <a:ext cx="21184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KPIs Measurement Tools - From KPI definition to KPI validation enablement</a:t>
            </a:r>
            <a:endParaRPr lang="en-150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5DF3E4-D960-FFEA-D84E-CBD487A4DFA2}"/>
              </a:ext>
            </a:extLst>
          </p:cNvPr>
          <p:cNvSpPr txBox="1"/>
          <p:nvPr/>
        </p:nvSpPr>
        <p:spPr>
          <a:xfrm>
            <a:off x="6812967" y="5145286"/>
            <a:ext cx="1707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Whitepaper (May 2023)</a:t>
            </a:r>
            <a:endParaRPr lang="en-150" sz="1200" b="1" dirty="0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886AC70D-0D0F-829C-C412-3E691C025964}"/>
              </a:ext>
            </a:extLst>
          </p:cNvPr>
          <p:cNvSpPr/>
          <p:nvPr/>
        </p:nvSpPr>
        <p:spPr>
          <a:xfrm rot="16200000">
            <a:off x="6487167" y="3519884"/>
            <a:ext cx="262907" cy="80151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1686120-C873-E5F0-0C3E-16319E3648C1}"/>
              </a:ext>
            </a:extLst>
          </p:cNvPr>
          <p:cNvSpPr/>
          <p:nvPr/>
        </p:nvSpPr>
        <p:spPr>
          <a:xfrm>
            <a:off x="7088595" y="3799714"/>
            <a:ext cx="299636" cy="2880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en-15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EA2193-82CE-CA83-5D4E-335AD9D3783A}"/>
              </a:ext>
            </a:extLst>
          </p:cNvPr>
          <p:cNvSpPr txBox="1"/>
          <p:nvPr/>
        </p:nvSpPr>
        <p:spPr>
          <a:xfrm>
            <a:off x="7412605" y="3594482"/>
            <a:ext cx="1426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5G monitoring and validation tools</a:t>
            </a:r>
            <a:endParaRPr lang="en-150" sz="1200" b="1" dirty="0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FCE5F0F3-CFCE-22DA-50A8-BCDCB5D06D22}"/>
              </a:ext>
            </a:extLst>
          </p:cNvPr>
          <p:cNvSpPr/>
          <p:nvPr/>
        </p:nvSpPr>
        <p:spPr>
          <a:xfrm>
            <a:off x="7036348" y="2358008"/>
            <a:ext cx="359760" cy="1214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C1806872-D10C-C698-2D51-EF301AA23216}"/>
              </a:ext>
            </a:extLst>
          </p:cNvPr>
          <p:cNvSpPr/>
          <p:nvPr/>
        </p:nvSpPr>
        <p:spPr>
          <a:xfrm>
            <a:off x="6084168" y="1484784"/>
            <a:ext cx="2118493" cy="8063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F75D352-B00B-6379-DC32-26B216AB890D}"/>
              </a:ext>
            </a:extLst>
          </p:cNvPr>
          <p:cNvSpPr txBox="1"/>
          <p:nvPr/>
        </p:nvSpPr>
        <p:spPr>
          <a:xfrm>
            <a:off x="6182728" y="1562285"/>
            <a:ext cx="21184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Monitoring tools used in 5G projects. Baseline for B5G projects.</a:t>
            </a:r>
            <a:endParaRPr lang="en-150" sz="1200" dirty="0"/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F973B18D-5316-26EE-96DF-8EE9A7CFB236}"/>
              </a:ext>
            </a:extLst>
          </p:cNvPr>
          <p:cNvSpPr/>
          <p:nvPr/>
        </p:nvSpPr>
        <p:spPr>
          <a:xfrm>
            <a:off x="4611219" y="2409499"/>
            <a:ext cx="359760" cy="1214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13FF2973-7064-5201-6DDC-F3A447BC90E1}"/>
              </a:ext>
            </a:extLst>
          </p:cNvPr>
          <p:cNvSpPr/>
          <p:nvPr/>
        </p:nvSpPr>
        <p:spPr>
          <a:xfrm>
            <a:off x="4031605" y="1501600"/>
            <a:ext cx="1512169" cy="8063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D88CACB-8DBA-C0EA-409F-2ED9E45D76B3}"/>
              </a:ext>
            </a:extLst>
          </p:cNvPr>
          <p:cNvSpPr txBox="1"/>
          <p:nvPr/>
        </p:nvSpPr>
        <p:spPr>
          <a:xfrm>
            <a:off x="4067087" y="1643951"/>
            <a:ext cx="14524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KPIs from B5G projects (ICT-52)</a:t>
            </a:r>
            <a:endParaRPr lang="en-150" sz="1200" dirty="0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78D5C688-EB99-EC10-AB89-230C3DB0F063}"/>
              </a:ext>
            </a:extLst>
          </p:cNvPr>
          <p:cNvSpPr/>
          <p:nvPr/>
        </p:nvSpPr>
        <p:spPr>
          <a:xfrm>
            <a:off x="2219482" y="2499523"/>
            <a:ext cx="359760" cy="1214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6793CB7-BF92-3DC6-C357-7493C62111E5}"/>
              </a:ext>
            </a:extLst>
          </p:cNvPr>
          <p:cNvSpPr/>
          <p:nvPr/>
        </p:nvSpPr>
        <p:spPr>
          <a:xfrm>
            <a:off x="1618539" y="1532524"/>
            <a:ext cx="1512169" cy="8063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174F932-AE2E-E37E-A54B-BA88463E3C44}"/>
              </a:ext>
            </a:extLst>
          </p:cNvPr>
          <p:cNvSpPr txBox="1"/>
          <p:nvPr/>
        </p:nvSpPr>
        <p:spPr>
          <a:xfrm>
            <a:off x="1658815" y="1521895"/>
            <a:ext cx="14524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</a:rPr>
              <a:t>Software contributions from ICT-17 projects (5G VINNI)</a:t>
            </a:r>
            <a:endParaRPr lang="en-150" sz="12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9DAD560-4CDE-7ADD-1ACD-F4054F6C2D28}"/>
              </a:ext>
            </a:extLst>
          </p:cNvPr>
          <p:cNvCxnSpPr>
            <a:cxnSpLocks/>
          </p:cNvCxnSpPr>
          <p:nvPr/>
        </p:nvCxnSpPr>
        <p:spPr>
          <a:xfrm>
            <a:off x="3854502" y="1244213"/>
            <a:ext cx="22204" cy="448904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89EC6C1-53DE-43E8-73E2-B2B80EA6ADF2}"/>
              </a:ext>
            </a:extLst>
          </p:cNvPr>
          <p:cNvSpPr txBox="1"/>
          <p:nvPr/>
        </p:nvSpPr>
        <p:spPr>
          <a:xfrm>
            <a:off x="2889860" y="895169"/>
            <a:ext cx="19280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</a:rPr>
              <a:t>Start of B5G/6G projects</a:t>
            </a:r>
            <a:endParaRPr lang="en-150" sz="1200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299C4D7-C150-D31B-F067-323135FE0339}"/>
              </a:ext>
            </a:extLst>
          </p:cNvPr>
          <p:cNvSpPr/>
          <p:nvPr/>
        </p:nvSpPr>
        <p:spPr>
          <a:xfrm rot="16200000">
            <a:off x="8716080" y="3661607"/>
            <a:ext cx="262907" cy="50405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FB356C9-2E6C-3C5C-1CCF-C6522875B47C}"/>
              </a:ext>
            </a:extLst>
          </p:cNvPr>
          <p:cNvSpPr/>
          <p:nvPr/>
        </p:nvSpPr>
        <p:spPr>
          <a:xfrm>
            <a:off x="5299721" y="5773908"/>
            <a:ext cx="2548309" cy="89854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4EEBE6-39C5-F374-1E3F-7EBEDDE74765}"/>
              </a:ext>
            </a:extLst>
          </p:cNvPr>
          <p:cNvSpPr txBox="1"/>
          <p:nvPr/>
        </p:nvSpPr>
        <p:spPr>
          <a:xfrm>
            <a:off x="5374858" y="5826763"/>
            <a:ext cx="24537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150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en-US" sz="1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hitepaper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“Beyond 5G/6G KPIs and Target Values” </a:t>
            </a:r>
            <a:r>
              <a:rPr lang="en-150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disseminated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 ITU Working Party 5D (WP5D)</a:t>
            </a:r>
            <a:endParaRPr lang="en-150" sz="12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0E1E641-8ACD-F7DF-D263-9F68B6323749}"/>
              </a:ext>
            </a:extLst>
          </p:cNvPr>
          <p:cNvCxnSpPr>
            <a:cxnSpLocks/>
          </p:cNvCxnSpPr>
          <p:nvPr/>
        </p:nvCxnSpPr>
        <p:spPr>
          <a:xfrm>
            <a:off x="6299858" y="4045089"/>
            <a:ext cx="0" cy="17288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CD54B8B-4671-F1B3-98A0-8C66C19D9691}"/>
              </a:ext>
            </a:extLst>
          </p:cNvPr>
          <p:cNvSpPr txBox="1"/>
          <p:nvPr/>
        </p:nvSpPr>
        <p:spPr>
          <a:xfrm>
            <a:off x="6339161" y="5496207"/>
            <a:ext cx="804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150" sz="1200" b="1" dirty="0"/>
              <a:t>Feb. 2023</a:t>
            </a:r>
          </a:p>
        </p:txBody>
      </p:sp>
    </p:spTree>
    <p:extLst>
      <p:ext uri="{BB962C8B-B14F-4D97-AF65-F5344CB8AC3E}">
        <p14:creationId xmlns:p14="http://schemas.microsoft.com/office/powerpoint/2010/main" val="3602842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57D5-21A3-4FB2-AB80-9404183B7CCC}" type="datetime1">
              <a:rPr lang="fr-FR" smtClean="0"/>
              <a:pPr/>
              <a:t>22/05/2023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12" name="Titre 6"/>
          <p:cNvSpPr>
            <a:spLocks noGrp="1"/>
          </p:cNvSpPr>
          <p:nvPr>
            <p:ph type="ctrTitle"/>
          </p:nvPr>
        </p:nvSpPr>
        <p:spPr>
          <a:xfrm>
            <a:off x="2051720" y="332655"/>
            <a:ext cx="5760640" cy="864097"/>
          </a:xfrm>
          <a:ln>
            <a:noFill/>
          </a:ln>
        </p:spPr>
        <p:txBody>
          <a:bodyPr/>
          <a:lstStyle/>
          <a:p>
            <a:r>
              <a:rPr lang="nn-NO" sz="2400" dirty="0"/>
              <a:t>Highlights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816D177-2D03-4D80-37CB-82221ECD81F8}"/>
              </a:ext>
            </a:extLst>
          </p:cNvPr>
          <p:cNvSpPr/>
          <p:nvPr/>
        </p:nvSpPr>
        <p:spPr>
          <a:xfrm>
            <a:off x="2215191" y="4215466"/>
            <a:ext cx="1989829" cy="794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FEA268-560A-F83E-D633-DE0030D04BDC}"/>
              </a:ext>
            </a:extLst>
          </p:cNvPr>
          <p:cNvSpPr txBox="1"/>
          <p:nvPr/>
        </p:nvSpPr>
        <p:spPr>
          <a:xfrm>
            <a:off x="2276767" y="4279780"/>
            <a:ext cx="19571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5GPPP Trials Results 2022 KPIs measured in advanced 5G Trial Sites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81DF80-E12F-D0BE-10DF-F64DF3CF45CD}"/>
              </a:ext>
            </a:extLst>
          </p:cNvPr>
          <p:cNvSpPr txBox="1"/>
          <p:nvPr/>
        </p:nvSpPr>
        <p:spPr>
          <a:xfrm>
            <a:off x="2393713" y="5048625"/>
            <a:ext cx="1723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Whitepaper (June 2023)</a:t>
            </a:r>
            <a:endParaRPr lang="en-150" sz="1200" b="1" dirty="0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AAF2F337-56FA-183A-D1D8-360CF64B7824}"/>
              </a:ext>
            </a:extLst>
          </p:cNvPr>
          <p:cNvSpPr/>
          <p:nvPr/>
        </p:nvSpPr>
        <p:spPr>
          <a:xfrm rot="16200000">
            <a:off x="2084532" y="3620848"/>
            <a:ext cx="262907" cy="63306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BF78CB1-D1A8-B9A7-1456-4D334C90EB56}"/>
              </a:ext>
            </a:extLst>
          </p:cNvPr>
          <p:cNvSpPr/>
          <p:nvPr/>
        </p:nvSpPr>
        <p:spPr>
          <a:xfrm>
            <a:off x="2673412" y="3800306"/>
            <a:ext cx="299636" cy="2880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en-15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B5B2D6-853E-27B3-0831-F40E90B06071}"/>
              </a:ext>
            </a:extLst>
          </p:cNvPr>
          <p:cNvSpPr txBox="1"/>
          <p:nvPr/>
        </p:nvSpPr>
        <p:spPr>
          <a:xfrm>
            <a:off x="2983273" y="3416626"/>
            <a:ext cx="1159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Analysis and insights from the final 5G results</a:t>
            </a:r>
            <a:endParaRPr lang="en-150" sz="1200" b="1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E167D98-4327-F9E7-1A08-DE36A72018C5}"/>
              </a:ext>
            </a:extLst>
          </p:cNvPr>
          <p:cNvSpPr/>
          <p:nvPr/>
        </p:nvSpPr>
        <p:spPr>
          <a:xfrm>
            <a:off x="4617924" y="4214727"/>
            <a:ext cx="1989829" cy="5653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1983E0-9D59-6258-EF36-7B7C9145BC3F}"/>
              </a:ext>
            </a:extLst>
          </p:cNvPr>
          <p:cNvSpPr txBox="1"/>
          <p:nvPr/>
        </p:nvSpPr>
        <p:spPr>
          <a:xfrm>
            <a:off x="4730748" y="4365485"/>
            <a:ext cx="19571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B5G/6G KPI Monitoring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A2ECDE-B37A-7F01-5DD6-17B549D0E427}"/>
              </a:ext>
            </a:extLst>
          </p:cNvPr>
          <p:cNvSpPr txBox="1"/>
          <p:nvPr/>
        </p:nvSpPr>
        <p:spPr>
          <a:xfrm>
            <a:off x="4779236" y="4836268"/>
            <a:ext cx="1723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Whitepaper (June 2023)</a:t>
            </a:r>
            <a:endParaRPr lang="en-150" sz="1200" b="1" dirty="0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40B91AF4-361A-FF01-BCC9-019F26A5AE80}"/>
              </a:ext>
            </a:extLst>
          </p:cNvPr>
          <p:cNvSpPr/>
          <p:nvPr/>
        </p:nvSpPr>
        <p:spPr>
          <a:xfrm rot="16200000">
            <a:off x="4299410" y="3344431"/>
            <a:ext cx="262907" cy="115212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CB1F181-A647-C4F7-02D9-E52677CC7183}"/>
              </a:ext>
            </a:extLst>
          </p:cNvPr>
          <p:cNvSpPr/>
          <p:nvPr/>
        </p:nvSpPr>
        <p:spPr>
          <a:xfrm>
            <a:off x="5076145" y="3799566"/>
            <a:ext cx="299636" cy="2880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15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78F36C-80FF-1E4C-FC26-FFD978C9B51D}"/>
              </a:ext>
            </a:extLst>
          </p:cNvPr>
          <p:cNvSpPr txBox="1"/>
          <p:nvPr/>
        </p:nvSpPr>
        <p:spPr>
          <a:xfrm>
            <a:off x="5417921" y="3575624"/>
            <a:ext cx="1426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B5G KPI monitoring methodologies</a:t>
            </a:r>
            <a:endParaRPr lang="en-150" sz="1200" b="1" dirty="0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886AC70D-0D0F-829C-C412-3E691C025964}"/>
              </a:ext>
            </a:extLst>
          </p:cNvPr>
          <p:cNvSpPr/>
          <p:nvPr/>
        </p:nvSpPr>
        <p:spPr>
          <a:xfrm rot="16200000">
            <a:off x="6845690" y="3445877"/>
            <a:ext cx="262907" cy="94923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F973B18D-5316-26EE-96DF-8EE9A7CFB236}"/>
              </a:ext>
            </a:extLst>
          </p:cNvPr>
          <p:cNvSpPr/>
          <p:nvPr/>
        </p:nvSpPr>
        <p:spPr>
          <a:xfrm>
            <a:off x="5043601" y="2409351"/>
            <a:ext cx="359760" cy="1214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13FF2973-7064-5201-6DDC-F3A447BC90E1}"/>
              </a:ext>
            </a:extLst>
          </p:cNvPr>
          <p:cNvSpPr/>
          <p:nvPr/>
        </p:nvSpPr>
        <p:spPr>
          <a:xfrm>
            <a:off x="4463987" y="1501452"/>
            <a:ext cx="1512169" cy="8063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D88CACB-8DBA-C0EA-409F-2ED9E45D76B3}"/>
              </a:ext>
            </a:extLst>
          </p:cNvPr>
          <p:cNvSpPr txBox="1"/>
          <p:nvPr/>
        </p:nvSpPr>
        <p:spPr>
          <a:xfrm>
            <a:off x="4493840" y="1498240"/>
            <a:ext cx="14524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KPI Monitoring methodologies from B5G projects (ICT-52)</a:t>
            </a:r>
            <a:endParaRPr lang="en-150" sz="1200" dirty="0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78D5C688-EB99-EC10-AB89-230C3DB0F063}"/>
              </a:ext>
            </a:extLst>
          </p:cNvPr>
          <p:cNvSpPr/>
          <p:nvPr/>
        </p:nvSpPr>
        <p:spPr>
          <a:xfrm>
            <a:off x="2651864" y="2499375"/>
            <a:ext cx="359760" cy="1214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6793CB7-BF92-3DC6-C357-7493C62111E5}"/>
              </a:ext>
            </a:extLst>
          </p:cNvPr>
          <p:cNvSpPr/>
          <p:nvPr/>
        </p:nvSpPr>
        <p:spPr>
          <a:xfrm>
            <a:off x="2050921" y="1532376"/>
            <a:ext cx="1512169" cy="8063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174F932-AE2E-E37E-A54B-BA88463E3C44}"/>
              </a:ext>
            </a:extLst>
          </p:cNvPr>
          <p:cNvSpPr txBox="1"/>
          <p:nvPr/>
        </p:nvSpPr>
        <p:spPr>
          <a:xfrm>
            <a:off x="2080774" y="1612404"/>
            <a:ext cx="14524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</a:rPr>
              <a:t>Final 5G trial results from 5G-PPP projects</a:t>
            </a:r>
            <a:endParaRPr lang="en-150" sz="12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71B673C-6686-0284-94E3-2AF8C27A2F84}"/>
              </a:ext>
            </a:extLst>
          </p:cNvPr>
          <p:cNvSpPr/>
          <p:nvPr/>
        </p:nvSpPr>
        <p:spPr>
          <a:xfrm>
            <a:off x="2953822" y="2882486"/>
            <a:ext cx="2591634" cy="2468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1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B9E83D-90B2-D77F-3777-15F279EB97A0}"/>
              </a:ext>
            </a:extLst>
          </p:cNvPr>
          <p:cNvSpPr txBox="1"/>
          <p:nvPr/>
        </p:nvSpPr>
        <p:spPr>
          <a:xfrm>
            <a:off x="3865439" y="2606718"/>
            <a:ext cx="1982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EMF TF</a:t>
            </a:r>
            <a:endParaRPr lang="en-150" sz="1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BEBB29-BE31-8FEC-48AF-6E7BBFE3D674}"/>
              </a:ext>
            </a:extLst>
          </p:cNvPr>
          <p:cNvSpPr txBox="1"/>
          <p:nvPr/>
        </p:nvSpPr>
        <p:spPr>
          <a:xfrm>
            <a:off x="7793395" y="4226379"/>
            <a:ext cx="1293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Sept. 2023</a:t>
            </a:r>
            <a:endParaRPr lang="en-150" sz="1200" b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2171EB6-10F6-26DC-1E9D-ABC3AFE9027E}"/>
              </a:ext>
            </a:extLst>
          </p:cNvPr>
          <p:cNvSpPr/>
          <p:nvPr/>
        </p:nvSpPr>
        <p:spPr>
          <a:xfrm>
            <a:off x="6344912" y="2768645"/>
            <a:ext cx="2442370" cy="4567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F1CA27-74E7-2975-19D1-AD8915DE8EC9}"/>
              </a:ext>
            </a:extLst>
          </p:cNvPr>
          <p:cNvSpPr txBox="1"/>
          <p:nvPr/>
        </p:nvSpPr>
        <p:spPr>
          <a:xfrm>
            <a:off x="6439480" y="2841760"/>
            <a:ext cx="245374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150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Document on EMF Challenges</a:t>
            </a:r>
            <a:endParaRPr lang="en-150" sz="12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6F94E05-1C80-4D3F-C6B9-C6E2028E82F6}"/>
              </a:ext>
            </a:extLst>
          </p:cNvPr>
          <p:cNvCxnSpPr>
            <a:cxnSpLocks/>
            <a:stCxn id="2" idx="6"/>
            <a:endCxn id="11" idx="1"/>
          </p:cNvCxnSpPr>
          <p:nvPr/>
        </p:nvCxnSpPr>
        <p:spPr>
          <a:xfrm flipV="1">
            <a:off x="5545456" y="2997035"/>
            <a:ext cx="799456" cy="88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2A06195-6137-7EC1-F9A6-8798ED36FA35}"/>
              </a:ext>
            </a:extLst>
          </p:cNvPr>
          <p:cNvSpPr txBox="1"/>
          <p:nvPr/>
        </p:nvSpPr>
        <p:spPr>
          <a:xfrm>
            <a:off x="7276659" y="3216142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150" sz="1200" b="1" dirty="0"/>
              <a:t>July 2023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C4AC1EE-E0E7-392A-A774-582555156198}"/>
              </a:ext>
            </a:extLst>
          </p:cNvPr>
          <p:cNvSpPr/>
          <p:nvPr/>
        </p:nvSpPr>
        <p:spPr>
          <a:xfrm>
            <a:off x="7566097" y="3632576"/>
            <a:ext cx="1293383" cy="5653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15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158908B-202E-4CBF-5FB5-45B3A797AEA2}"/>
              </a:ext>
            </a:extLst>
          </p:cNvPr>
          <p:cNvSpPr txBox="1"/>
          <p:nvPr/>
        </p:nvSpPr>
        <p:spPr>
          <a:xfrm>
            <a:off x="7735853" y="3783511"/>
            <a:ext cx="105142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150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Final Report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313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57D5-21A3-4FB2-AB80-9404183B7CCC}" type="datetime1">
              <a:rPr lang="fr-FR" smtClean="0"/>
              <a:pPr/>
              <a:t>22/05/2023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3425-B7E0-46C9-8668-1D222311AF4A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2" name="Titre 6"/>
          <p:cNvSpPr>
            <a:spLocks noGrp="1"/>
          </p:cNvSpPr>
          <p:nvPr>
            <p:ph type="ctrTitle"/>
          </p:nvPr>
        </p:nvSpPr>
        <p:spPr>
          <a:xfrm>
            <a:off x="2051720" y="332655"/>
            <a:ext cx="5760640" cy="864097"/>
          </a:xfrm>
          <a:ln>
            <a:noFill/>
          </a:ln>
        </p:spPr>
        <p:txBody>
          <a:bodyPr/>
          <a:lstStyle/>
          <a:p>
            <a:r>
              <a:rPr lang="en-US" sz="2400" dirty="0"/>
              <a:t>Lessons learned</a:t>
            </a:r>
            <a:endParaRPr lang="nn-NO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8CD2A6-4BBD-3649-BE7C-8844E783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1052736"/>
            <a:ext cx="7211144" cy="5668739"/>
          </a:xfrm>
        </p:spPr>
        <p:txBody>
          <a:bodyPr/>
          <a:lstStyle/>
          <a:p>
            <a:r>
              <a:rPr lang="en-150" sz="2200" dirty="0"/>
              <a:t>Lesson 1: “In order to collect meaningful data from the projects you need a meaningful template”</a:t>
            </a:r>
          </a:p>
          <a:p>
            <a:pPr lvl="1"/>
            <a:r>
              <a:rPr lang="en-150" sz="1800" dirty="0"/>
              <a:t>Well defined templates with specific questions help</a:t>
            </a:r>
            <a:r>
              <a:rPr lang="en-US" sz="1800" dirty="0"/>
              <a:t>ed</a:t>
            </a:r>
            <a:r>
              <a:rPr lang="en-150" sz="1800" dirty="0"/>
              <a:t> us to analyse data in a structured and efficient way.</a:t>
            </a:r>
          </a:p>
          <a:p>
            <a:pPr marL="457200" lvl="1" indent="0">
              <a:buNone/>
            </a:pPr>
            <a:endParaRPr lang="en-150" sz="1800" dirty="0"/>
          </a:p>
          <a:p>
            <a:r>
              <a:rPr lang="en-150" sz="2200" dirty="0"/>
              <a:t>Lesson 2: “You need at least two rounds of interactions for collecting data”</a:t>
            </a:r>
          </a:p>
          <a:p>
            <a:pPr lvl="1"/>
            <a:r>
              <a:rPr lang="en-150" sz="1800" dirty="0"/>
              <a:t>First round collect data and then second round for specific feedback and clarifications</a:t>
            </a:r>
          </a:p>
          <a:p>
            <a:pPr lvl="1"/>
            <a:endParaRPr lang="en-150" sz="1800" dirty="0"/>
          </a:p>
          <a:p>
            <a:r>
              <a:rPr lang="en-150" sz="2200" dirty="0"/>
              <a:t>Lesson 3: “The insights are hid</a:t>
            </a:r>
            <a:r>
              <a:rPr lang="en-US" sz="2200" dirty="0"/>
              <a:t>d</a:t>
            </a:r>
            <a:r>
              <a:rPr lang="en-150" sz="2200" dirty="0" err="1"/>
              <a:t>en</a:t>
            </a:r>
            <a:r>
              <a:rPr lang="en-150" sz="2200" dirty="0"/>
              <a:t> in the context”</a:t>
            </a:r>
          </a:p>
          <a:p>
            <a:pPr lvl="1"/>
            <a:r>
              <a:rPr lang="en-150" sz="1800" dirty="0"/>
              <a:t>In order to provide meaningful </a:t>
            </a:r>
            <a:r>
              <a:rPr lang="en-US" sz="1800" dirty="0"/>
              <a:t>insights,</a:t>
            </a:r>
            <a:r>
              <a:rPr lang="en-150" sz="1800" dirty="0"/>
              <a:t> we dig in and analyse the context. In case of trial </a:t>
            </a:r>
            <a:r>
              <a:rPr lang="en-US" sz="1800" dirty="0"/>
              <a:t>re</a:t>
            </a:r>
            <a:r>
              <a:rPr lang="en-150" sz="1800" dirty="0" err="1"/>
              <a:t>sults</a:t>
            </a:r>
            <a:r>
              <a:rPr lang="en-150" sz="1800" dirty="0"/>
              <a:t>, we analysed the trial scenarios (technologies, applications, environment, tools)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91384256"/>
      </p:ext>
    </p:extLst>
  </p:cSld>
  <p:clrMapOvr>
    <a:masterClrMapping/>
  </p:clrMapOvr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5646</TotalTime>
  <Words>1047</Words>
  <Application>Microsoft Office PowerPoint</Application>
  <PresentationFormat>On-screen Show (4:3)</PresentationFormat>
  <Paragraphs>160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1_Conception personnalisée</vt:lpstr>
      <vt:lpstr>Thème Office</vt:lpstr>
      <vt:lpstr>PowerPoint Presentation</vt:lpstr>
      <vt:lpstr>TMV WG</vt:lpstr>
      <vt:lpstr>Quick overview – TMV WG History and Structure</vt:lpstr>
      <vt:lpstr>Quick overview – TMV WG Vision</vt:lpstr>
      <vt:lpstr>Highlights</vt:lpstr>
      <vt:lpstr>Highlights</vt:lpstr>
      <vt:lpstr>Highlights</vt:lpstr>
      <vt:lpstr>Highlights</vt:lpstr>
      <vt:lpstr>Lessons learned</vt:lpstr>
      <vt:lpstr>Lessons learned</vt:lpstr>
      <vt:lpstr>Path to completion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interinnov</dc:creator>
  <cp:lastModifiedBy>Evangelos (Vangelis) Kosmatos</cp:lastModifiedBy>
  <cp:revision>576</cp:revision>
  <dcterms:created xsi:type="dcterms:W3CDTF">2014-06-02T09:56:34Z</dcterms:created>
  <dcterms:modified xsi:type="dcterms:W3CDTF">2023-05-22T16:52:34Z</dcterms:modified>
</cp:coreProperties>
</file>