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  <p:sldMasterId id="2147483690" r:id="rId3"/>
  </p:sldMasterIdLst>
  <p:notesMasterIdLst>
    <p:notesMasterId r:id="rId13"/>
  </p:notesMasterIdLst>
  <p:sldIdLst>
    <p:sldId id="851" r:id="rId4"/>
    <p:sldId id="803" r:id="rId5"/>
    <p:sldId id="823" r:id="rId6"/>
    <p:sldId id="831" r:id="rId7"/>
    <p:sldId id="799" r:id="rId8"/>
    <p:sldId id="796" r:id="rId9"/>
    <p:sldId id="852" r:id="rId10"/>
    <p:sldId id="854" r:id="rId11"/>
    <p:sldId id="802" r:id="rId12"/>
  </p:sldIdLst>
  <p:sldSz cx="9144000" cy="6858000" type="screen4x3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urad, Alain" initials="M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9FF99"/>
    <a:srgbClr val="CCECFF"/>
    <a:srgbClr val="CCFFFF"/>
    <a:srgbClr val="FF9900"/>
    <a:srgbClr val="FFFF99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5" autoAdjust="0"/>
    <p:restoredTop sz="91697" autoAdjust="0"/>
  </p:normalViewPr>
  <p:slideViewPr>
    <p:cSldViewPr snapToGrid="0">
      <p:cViewPr varScale="1">
        <p:scale>
          <a:sx n="76" d="100"/>
          <a:sy n="76" d="100"/>
        </p:scale>
        <p:origin x="133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BD4ABD5-A39B-4C2A-9C3A-C1163A85FAED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8626398-1C20-4B8B-896B-E56FED6EEE7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26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99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6858" indent="-283407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3627" indent="-22672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078" indent="-22672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0529" indent="-22672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3980" indent="-22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7431" indent="-22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0882" indent="-22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4333" indent="-22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20C31575-6DD6-41BD-8DA9-99ACF6CE1A1B}" type="slidenum">
              <a:rPr lang="nl-NL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nl-NL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0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s-ES_tradnl" sz="1200" kern="1200" baseline="0" dirty="0">
              <a:solidFill>
                <a:schemeClr val="tx1"/>
              </a:solidFill>
              <a:effectLst/>
              <a:latin typeface="+mn-lt"/>
              <a:ea typeface="MS PGothic" pitchFamily="34" charset="-128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02F6B-5C57-479A-AFAC-07B759DB91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4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6858" indent="-283407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3627" indent="-22672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078" indent="-22672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0529" indent="-22672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3980" indent="-22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7431" indent="-22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0882" indent="-22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4333" indent="-22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20C31575-6DD6-41BD-8DA9-99ACF6CE1A1B}" type="slidenum">
              <a:rPr lang="nl-NL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nl-NL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7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s-ES_tradnl" sz="1200" kern="1200" baseline="0" dirty="0">
              <a:solidFill>
                <a:schemeClr val="tx1"/>
              </a:solidFill>
              <a:effectLst/>
              <a:latin typeface="+mn-lt"/>
              <a:ea typeface="MS PGothic" pitchFamily="34" charset="-128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02F6B-5C57-479A-AFAC-07B759DB91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3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s-ES_tradnl" sz="1200" kern="1200" baseline="0" dirty="0">
              <a:solidFill>
                <a:schemeClr val="tx1"/>
              </a:solidFill>
              <a:effectLst/>
              <a:latin typeface="+mn-lt"/>
              <a:ea typeface="MS PGothic" pitchFamily="34" charset="-128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02F6B-5C57-479A-AFAC-07B759DB91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3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s-ES_tradnl" sz="1200" kern="1200" baseline="0" dirty="0">
              <a:solidFill>
                <a:schemeClr val="tx1"/>
              </a:solidFill>
              <a:effectLst/>
              <a:latin typeface="+mn-lt"/>
              <a:ea typeface="MS PGothic" pitchFamily="34" charset="-128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02F6B-5C57-479A-AFAC-07B759DB91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92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s-ES_tradnl" sz="1200" kern="1200" baseline="0" dirty="0">
              <a:solidFill>
                <a:schemeClr val="tx1"/>
              </a:solidFill>
              <a:effectLst/>
              <a:latin typeface="+mn-lt"/>
              <a:ea typeface="MS PGothic" pitchFamily="34" charset="-128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02F6B-5C57-479A-AFAC-07B759DB91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30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26398-1C20-4B8B-896B-E56FED6EEE7E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50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1619672" y="1763997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u="none" strike="noStrike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 5G Infrastructure Public-Private Partnership</a:t>
            </a:r>
            <a:endParaRPr lang="fr-F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564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2015-09-24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Architecture WG Call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9DDD-EB7E-43BB-87EF-AF97D55477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391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46778" y="6356350"/>
            <a:ext cx="3701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Architecture WG Call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66345" y="6356350"/>
            <a:ext cx="1541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3425-B7E0-46C9-8668-1D222311AF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18437" y="6356350"/>
            <a:ext cx="1509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2015-09-24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18437" y="189574"/>
            <a:ext cx="68580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318437" y="1477926"/>
            <a:ext cx="7389628" cy="4688957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2800">
                <a:solidFill>
                  <a:srgbClr val="002060"/>
                </a:solidFill>
              </a:defRPr>
            </a:lvl1pPr>
            <a:lvl2pPr>
              <a:spcBef>
                <a:spcPts val="200"/>
              </a:spcBef>
              <a:defRPr sz="2400">
                <a:solidFill>
                  <a:srgbClr val="002060"/>
                </a:solidFill>
              </a:defRPr>
            </a:lvl2pPr>
            <a:lvl3pPr>
              <a:spcBef>
                <a:spcPts val="200"/>
              </a:spcBef>
              <a:defRPr sz="2000">
                <a:solidFill>
                  <a:srgbClr val="002060"/>
                </a:solidFill>
              </a:defRPr>
            </a:lvl3pPr>
            <a:lvl4pPr>
              <a:spcBef>
                <a:spcPts val="100"/>
              </a:spcBef>
              <a:defRPr sz="1800">
                <a:solidFill>
                  <a:srgbClr val="002060"/>
                </a:solidFill>
              </a:defRPr>
            </a:lvl4pPr>
            <a:lvl5pPr>
              <a:spcBef>
                <a:spcPts val="100"/>
              </a:spcBef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2648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46778" y="6356350"/>
            <a:ext cx="3701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Architecture WG Call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66345" y="6356350"/>
            <a:ext cx="1541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3425-B7E0-46C9-8668-1D222311AF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18437" y="6356350"/>
            <a:ext cx="1509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2015-09-24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18437" y="189574"/>
            <a:ext cx="68580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318437" y="1477926"/>
            <a:ext cx="3561907" cy="4688957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2800">
                <a:solidFill>
                  <a:srgbClr val="002060"/>
                </a:solidFill>
              </a:defRPr>
            </a:lvl1pPr>
            <a:lvl2pPr>
              <a:spcBef>
                <a:spcPts val="200"/>
              </a:spcBef>
              <a:defRPr sz="2400">
                <a:solidFill>
                  <a:srgbClr val="002060"/>
                </a:solidFill>
              </a:defRPr>
            </a:lvl2pPr>
            <a:lvl3pPr>
              <a:spcBef>
                <a:spcPts val="200"/>
              </a:spcBef>
              <a:defRPr sz="2000">
                <a:solidFill>
                  <a:srgbClr val="002060"/>
                </a:solidFill>
              </a:defRPr>
            </a:lvl3pPr>
            <a:lvl4pPr>
              <a:spcBef>
                <a:spcPts val="100"/>
              </a:spcBef>
              <a:defRPr sz="1800">
                <a:solidFill>
                  <a:srgbClr val="002060"/>
                </a:solidFill>
              </a:defRPr>
            </a:lvl4pPr>
            <a:lvl5pPr>
              <a:spcBef>
                <a:spcPts val="100"/>
              </a:spcBef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146158" y="1477926"/>
            <a:ext cx="3561907" cy="4688957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2800">
                <a:solidFill>
                  <a:srgbClr val="002060"/>
                </a:solidFill>
              </a:defRPr>
            </a:lvl1pPr>
            <a:lvl2pPr>
              <a:spcBef>
                <a:spcPts val="200"/>
              </a:spcBef>
              <a:defRPr sz="2400">
                <a:solidFill>
                  <a:srgbClr val="002060"/>
                </a:solidFill>
              </a:defRPr>
            </a:lvl2pPr>
            <a:lvl3pPr>
              <a:spcBef>
                <a:spcPts val="200"/>
              </a:spcBef>
              <a:defRPr sz="2000">
                <a:solidFill>
                  <a:srgbClr val="002060"/>
                </a:solidFill>
              </a:defRPr>
            </a:lvl3pPr>
            <a:lvl4pPr>
              <a:spcBef>
                <a:spcPts val="100"/>
              </a:spcBef>
              <a:defRPr sz="1800">
                <a:solidFill>
                  <a:srgbClr val="002060"/>
                </a:solidFill>
              </a:defRPr>
            </a:lvl4pPr>
            <a:lvl5pPr>
              <a:spcBef>
                <a:spcPts val="100"/>
              </a:spcBef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6376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46778" y="6356350"/>
            <a:ext cx="3701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Architecture WG Call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66345" y="6356350"/>
            <a:ext cx="1541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3425-B7E0-46C9-8668-1D222311AF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18437" y="6356350"/>
            <a:ext cx="1509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2015-09-24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18437" y="189574"/>
            <a:ext cx="68580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6380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741FA3-1A5B-4A37-9752-5DF0EF9CBEF4}" type="datetimeFigureOut">
              <a:rPr lang="en-US"/>
              <a:pPr>
                <a:defRPr/>
              </a:pPr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AD5C3D-E091-4D65-A115-AF551ADCE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7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899592" y="173100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u="none" strike="noStrike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 5G Infrastructure Association</a:t>
            </a:r>
            <a:endParaRPr lang="fr-F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6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0C2C-B62E-494C-A0D8-1A2EB213AD9C}" type="datetime1">
              <a:rPr lang="fr-FR" smtClean="0"/>
              <a:pPr/>
              <a:t>25/05/2023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9DDD-EB7E-43BB-87EF-AF97D55477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37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2015-10-30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Architecture WG Call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9DDD-EB7E-43BB-87EF-AF97D554772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399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6" y="104216"/>
            <a:ext cx="2054225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89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02657" y="6356350"/>
            <a:ext cx="4115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Architecture WG Call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00271" y="6356350"/>
            <a:ext cx="1541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3425-B7E0-46C9-8668-1D222311AF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61005" y="6356350"/>
            <a:ext cx="1549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2015-10-30</a:t>
            </a:r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1187625" y="19237"/>
            <a:ext cx="7772400" cy="10334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902" y="175584"/>
            <a:ext cx="683122" cy="5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55847" y="2823690"/>
            <a:ext cx="6861904" cy="120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66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88" r:id="rId4"/>
  </p:sldLayoutIdLst>
  <p:transition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37D0-8C06-4356-87AF-FF3A4801FD32}" type="datetime1">
              <a:rPr lang="fr-FR" smtClean="0"/>
              <a:pPr/>
              <a:t>25/05/2023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9DDD-EB7E-43BB-87EF-AF97D554772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399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logo-5G-positive_i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4872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3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5g-ppp.eu/wp-content/uploads/2020/02/5G-PPP-SN-WG-5G-and-Cloud-Native.pd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5g-ppp.eu/wp-content/uploads/2019/09/5GPPP-Software-Network-WG-White-Paper-2019_FINAL.pdf" TargetMode="External"/><Relationship Id="rId11" Type="http://schemas.openxmlformats.org/officeDocument/2006/relationships/image" Target="../media/image11.emf"/><Relationship Id="rId5" Type="http://schemas.openxmlformats.org/officeDocument/2006/relationships/hyperlink" Target="https://5g-ppp.eu/wp-content/uploads/2018/07/5GPPP-Software-Network-WG-White-Paper-July-2018.pdf" TargetMode="External"/><Relationship Id="rId10" Type="http://schemas.openxmlformats.org/officeDocument/2006/relationships/hyperlink" Target="https://bscw.5g-ppp.eu/pub/bscw.cgi/d397473/EdgeComputingFor5GNetworks.pd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C-9VjALm2cnTOLOem6yruTYKPgr5_Q9r0gtmRQhSyU0/edit#gid=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cs.google.com/spreadsheets/d/1pNaDcfy_8AERvf-anisPFh5KIC_DeCoYhP0EXTXYJt4/edit#gid=0" TargetMode="External"/><Relationship Id="rId4" Type="http://schemas.openxmlformats.org/officeDocument/2006/relationships/hyperlink" Target="https://docs.google.com/spreadsheets/d/1xEK5ooFEUPEXtHuomMUuJpkwMYQiIHLSixaORmdEutc/edit#gid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9DDD-EB7E-43BB-87EF-AF97D554772E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277634" y="1970838"/>
            <a:ext cx="6588732" cy="14581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4050" b="1" dirty="0">
                <a:solidFill>
                  <a:srgbClr val="002060"/>
                </a:solidFill>
              </a:rPr>
              <a:t>5GPPP Software Network WG</a:t>
            </a:r>
          </a:p>
          <a:p>
            <a:pPr algn="ctr">
              <a:spcBef>
                <a:spcPts val="0"/>
              </a:spcBef>
            </a:pPr>
            <a:r>
              <a:rPr lang="en-US" sz="2100" dirty="0">
                <a:solidFill>
                  <a:srgbClr val="002060"/>
                </a:solidFill>
              </a:rPr>
              <a:t>Scope, Road So Far, &amp; Way Forward </a:t>
            </a:r>
          </a:p>
          <a:p>
            <a:pPr algn="ctr">
              <a:spcBef>
                <a:spcPts val="0"/>
              </a:spcBef>
            </a:pPr>
            <a:endParaRPr lang="en-US" sz="2100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25 May 2023, 5GPPP to SNS JU: 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Passing the Torch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Event</a:t>
            </a:r>
            <a:endParaRPr lang="en-US" sz="2100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endParaRPr lang="en-GB" b="1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Dr Bessem Sayadi</a:t>
            </a:r>
          </a:p>
          <a:p>
            <a:pPr algn="ctr">
              <a:spcBef>
                <a:spcPts val="0"/>
              </a:spcBef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NOKIA Bell-Labs FR</a:t>
            </a:r>
          </a:p>
          <a:p>
            <a:pPr algn="ctr">
              <a:spcBef>
                <a:spcPts val="0"/>
              </a:spcBef>
            </a:pPr>
            <a:endParaRPr lang="en-GB" sz="21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sz="2100" b="1" dirty="0">
                <a:solidFill>
                  <a:schemeClr val="tx2">
                    <a:lumMod val="75000"/>
                  </a:schemeClr>
                </a:solidFill>
              </a:rPr>
              <a:t>May 25</a:t>
            </a:r>
            <a:r>
              <a:rPr lang="en-GB" sz="2100" b="1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GB" sz="2100" b="1" dirty="0">
                <a:solidFill>
                  <a:schemeClr val="tx2">
                    <a:lumMod val="75000"/>
                  </a:schemeClr>
                </a:solidFill>
              </a:rPr>
              <a:t> 2023</a:t>
            </a:r>
          </a:p>
          <a:p>
            <a:pPr>
              <a:spcBef>
                <a:spcPts val="0"/>
              </a:spcBef>
            </a:pPr>
            <a:endParaRPr lang="en-GB" sz="10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F7A8D0-2099-6187-9627-0BEF4672C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22" y="3697794"/>
            <a:ext cx="930851" cy="86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15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itle 1"/>
          <p:cNvSpPr>
            <a:spLocks noGrp="1"/>
          </p:cNvSpPr>
          <p:nvPr>
            <p:ph type="title"/>
          </p:nvPr>
        </p:nvSpPr>
        <p:spPr>
          <a:xfrm>
            <a:off x="808893" y="305120"/>
            <a:ext cx="8229600" cy="1143000"/>
          </a:xfrm>
        </p:spPr>
        <p:txBody>
          <a:bodyPr/>
          <a:lstStyle/>
          <a:p>
            <a:r>
              <a:rPr lang="en-GB" altLang="en-US" sz="3200" b="1" dirty="0">
                <a:solidFill>
                  <a:srgbClr val="0070C0"/>
                </a:solidFill>
              </a:rPr>
              <a:t>Software Networks WG Scope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1259059" y="1129962"/>
            <a:ext cx="7884941" cy="3033947"/>
          </a:xfrm>
        </p:spPr>
        <p:txBody>
          <a:bodyPr/>
          <a:lstStyle/>
          <a:p>
            <a:r>
              <a:rPr lang="en-US" sz="2400" dirty="0"/>
              <a:t>WG created since beginning of 5G-PPP</a:t>
            </a:r>
          </a:p>
          <a:p>
            <a:r>
              <a:rPr lang="en-US" sz="2400" dirty="0"/>
              <a:t>Mission: </a:t>
            </a:r>
          </a:p>
          <a:p>
            <a:pPr lvl="1"/>
            <a:r>
              <a:rPr lang="en-US" sz="2000" dirty="0"/>
              <a:t>Technology trend analysis, </a:t>
            </a:r>
          </a:p>
          <a:p>
            <a:pPr lvl="1"/>
            <a:r>
              <a:rPr lang="en-US" sz="2000" dirty="0"/>
              <a:t>Demystify new tech trend, </a:t>
            </a:r>
          </a:p>
          <a:p>
            <a:pPr lvl="1"/>
            <a:r>
              <a:rPr lang="en-US" sz="2000" dirty="0"/>
              <a:t>Place where projects can collaborate, share best practices,</a:t>
            </a:r>
          </a:p>
          <a:p>
            <a:pPr lvl="1"/>
            <a:r>
              <a:rPr lang="en-US" sz="2000" dirty="0"/>
              <a:t>Collect Software released by projects</a:t>
            </a:r>
          </a:p>
          <a:p>
            <a:r>
              <a:rPr lang="en-US" sz="2400" dirty="0"/>
              <a:t>Our journey since 2016: </a:t>
            </a:r>
          </a:p>
          <a:p>
            <a:pPr lvl="1"/>
            <a:r>
              <a:rPr lang="en-US" sz="2000" dirty="0"/>
              <a:t>transformation to Cloud Native to Service based design and API</a:t>
            </a:r>
          </a:p>
          <a:p>
            <a:pPr lvl="1"/>
            <a:r>
              <a:rPr lang="en-US" sz="2000" dirty="0"/>
              <a:t>From VM to container to API</a:t>
            </a:r>
          </a:p>
          <a:p>
            <a:pPr lvl="0"/>
            <a:endParaRPr lang="en-US" sz="1800" dirty="0"/>
          </a:p>
          <a:p>
            <a:pPr marL="0" indent="0" eaLnBrk="1" hangingPunct="1">
              <a:buFont typeface="Lucida Sans Unicode" pitchFamily="34" charset="0"/>
              <a:buNone/>
              <a:defRPr/>
            </a:pPr>
            <a:endParaRPr lang="en-US" altLang="en-US" sz="16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2EE172-C623-4787-AC9D-0B132362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D5C3D-E091-4D65-A115-AF551ADCEA2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59C328-6020-B209-4676-F2FB31314386}"/>
              </a:ext>
            </a:extLst>
          </p:cNvPr>
          <p:cNvSpPr/>
          <p:nvPr/>
        </p:nvSpPr>
        <p:spPr>
          <a:xfrm>
            <a:off x="3834782" y="5285855"/>
            <a:ext cx="703385" cy="512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NFV MANO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39AD5F-DB16-5E28-C99A-0A882982B90E}"/>
              </a:ext>
            </a:extLst>
          </p:cNvPr>
          <p:cNvSpPr/>
          <p:nvPr/>
        </p:nvSpPr>
        <p:spPr>
          <a:xfrm>
            <a:off x="5548026" y="5285855"/>
            <a:ext cx="703385" cy="512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Cloud Native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59F191-4647-2656-DCDB-05EA4F9BCCAC}"/>
              </a:ext>
            </a:extLst>
          </p:cNvPr>
          <p:cNvSpPr/>
          <p:nvPr/>
        </p:nvSpPr>
        <p:spPr>
          <a:xfrm>
            <a:off x="7261270" y="5265759"/>
            <a:ext cx="1009858" cy="512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Service based/API  design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5DB7FC-68DB-4247-9CFD-1DE703CC19E1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4538167" y="5542088"/>
            <a:ext cx="1009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C0F53B-37A5-9C72-9464-4FD48C21CE1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251411" y="5524888"/>
            <a:ext cx="1009859" cy="1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6F5FFF5-C921-2951-4ECE-10C64B54B90F}"/>
              </a:ext>
            </a:extLst>
          </p:cNvPr>
          <p:cNvSpPr/>
          <p:nvPr/>
        </p:nvSpPr>
        <p:spPr>
          <a:xfrm>
            <a:off x="3146469" y="6132816"/>
            <a:ext cx="3104941" cy="512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Webscale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D4C37F5-A8BB-E6BC-8843-A33DFC2319D3}"/>
              </a:ext>
            </a:extLst>
          </p:cNvPr>
          <p:cNvSpPr/>
          <p:nvPr/>
        </p:nvSpPr>
        <p:spPr>
          <a:xfrm>
            <a:off x="3461657" y="4589634"/>
            <a:ext cx="1970815" cy="512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Telco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D60AD-D49C-2AEC-2BB2-8260322B297C}"/>
              </a:ext>
            </a:extLst>
          </p:cNvPr>
          <p:cNvSpPr/>
          <p:nvPr/>
        </p:nvSpPr>
        <p:spPr>
          <a:xfrm>
            <a:off x="2626467" y="5265759"/>
            <a:ext cx="703385" cy="512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NFV SDN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97A116-6D77-021A-ABEE-67C234421615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3329852" y="5542088"/>
            <a:ext cx="5049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5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4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Way of working</a:t>
            </a:r>
          </a:p>
        </p:txBody>
      </p:sp>
      <p:sp>
        <p:nvSpPr>
          <p:cNvPr id="6" name="Rectangle 9"/>
          <p:cNvSpPr txBox="1">
            <a:spLocks/>
          </p:cNvSpPr>
          <p:nvPr/>
        </p:nvSpPr>
        <p:spPr bwMode="auto">
          <a:xfrm>
            <a:off x="1260466" y="1020761"/>
            <a:ext cx="7883534" cy="48164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91427" tIns="45714" rIns="91427" bIns="45714"/>
          <a:lstStyle/>
          <a:p>
            <a:pPr lvl="1"/>
            <a:endParaRPr lang="en-US" sz="2000" dirty="0">
              <a:latin typeface="+mj-lt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Each year, the WG set-up objectives: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Topic of the White Paper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Open-Sources: trend, collection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Dissemination: Workshop/session in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EuCNC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Globecom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, ACM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MobiHoc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etc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Contributions in 5G-PPP</a:t>
            </a:r>
          </a:p>
          <a:p>
            <a:pPr lvl="1"/>
            <a:endParaRPr lang="en-US" sz="2400" dirty="0">
              <a:solidFill>
                <a:srgbClr val="002060"/>
              </a:solidFill>
              <a:latin typeface="+mj-lt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WG organizes technical workshops on some focused area/techno. For example: Function as a Service, K8s, NUMA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+mj-lt"/>
            </a:endParaRPr>
          </a:p>
          <a:p>
            <a:endParaRPr lang="en-US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EC2135-5807-429B-8465-6E70C9D0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D5C3D-E091-4D65-A115-AF551ADCEA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7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itle 1"/>
          <p:cNvSpPr>
            <a:spLocks noGrp="1"/>
          </p:cNvSpPr>
          <p:nvPr>
            <p:ph type="title"/>
          </p:nvPr>
        </p:nvSpPr>
        <p:spPr>
          <a:xfrm>
            <a:off x="808893" y="305120"/>
            <a:ext cx="8229600" cy="1143000"/>
          </a:xfrm>
        </p:spPr>
        <p:txBody>
          <a:bodyPr/>
          <a:lstStyle/>
          <a:p>
            <a:r>
              <a:rPr lang="en-GB" altLang="en-US" sz="3200" b="1" dirty="0">
                <a:solidFill>
                  <a:srgbClr val="0070C0"/>
                </a:solidFill>
              </a:rPr>
              <a:t>Software Networks WG outcomes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1259059" y="1146671"/>
            <a:ext cx="7884941" cy="461066"/>
          </a:xfrm>
        </p:spPr>
        <p:txBody>
          <a:bodyPr/>
          <a:lstStyle/>
          <a:p>
            <a:pPr lvl="0"/>
            <a:endParaRPr lang="en-US" sz="2400" dirty="0"/>
          </a:p>
          <a:p>
            <a:pPr marL="0" indent="0" eaLnBrk="1" hangingPunct="1">
              <a:buFont typeface="Lucida Sans Unicode" pitchFamily="34" charset="0"/>
              <a:buNone/>
              <a:defRPr/>
            </a:pPr>
            <a:endParaRPr lang="en-US" altLang="en-US" sz="20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2EE172-C623-4787-AC9D-0B132362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D5C3D-E091-4D65-A115-AF551ADCEA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8E02327-EEF3-4F48-BBB2-45346F5A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94" y="1294404"/>
            <a:ext cx="1723738" cy="14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F4F1AB2-CBA7-445D-B3B7-E6926906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24" y="907838"/>
            <a:ext cx="1663294" cy="1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54D9DA-58A2-45DC-AFDA-54A7BB284695}"/>
              </a:ext>
            </a:extLst>
          </p:cNvPr>
          <p:cNvSpPr txBox="1"/>
          <p:nvPr/>
        </p:nvSpPr>
        <p:spPr>
          <a:xfrm>
            <a:off x="1206224" y="2095255"/>
            <a:ext cx="166329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5"/>
              </a:rPr>
              <a:t>https://5g-ppp.eu/wp-content/uploads/2018/07/5GPPP-Software-Network-WG-White-Paper-July-2018.pdf</a:t>
            </a:r>
            <a:r>
              <a:rPr lang="fr-FR" sz="1100" dirty="0"/>
              <a:t> </a:t>
            </a:r>
          </a:p>
          <a:p>
            <a:endParaRPr lang="fr-FR" sz="1100" dirty="0"/>
          </a:p>
          <a:p>
            <a:pPr algn="ctr"/>
            <a:r>
              <a:rPr lang="fr-FR" sz="1100" b="1" dirty="0"/>
              <a:t>2018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FF7CAC-08BF-485A-82E8-B44ED70BD21B}"/>
              </a:ext>
            </a:extLst>
          </p:cNvPr>
          <p:cNvSpPr txBox="1"/>
          <p:nvPr/>
        </p:nvSpPr>
        <p:spPr>
          <a:xfrm>
            <a:off x="2921834" y="2733891"/>
            <a:ext cx="172373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6"/>
              </a:rPr>
              <a:t>https://5g-ppp.eu/wp-content/uploads/2019/09/5GPPP-Software-Network-WG-White-Paper-2019_FINAL.pdf</a:t>
            </a:r>
            <a:r>
              <a:rPr lang="fr-FR" sz="1100" dirty="0"/>
              <a:t> </a:t>
            </a:r>
          </a:p>
          <a:p>
            <a:endParaRPr lang="fr-FR" sz="1100" dirty="0"/>
          </a:p>
          <a:p>
            <a:pPr algn="ctr"/>
            <a:r>
              <a:rPr lang="fr-FR" sz="1100" b="1" dirty="0"/>
              <a:t>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B04E3B1-0838-4DB4-BB49-82E6A6D6C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312" y="1821728"/>
            <a:ext cx="1530040" cy="130045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9ED7D7-0790-4DA2-990F-B3E0EFF26556}"/>
              </a:ext>
            </a:extLst>
          </p:cNvPr>
          <p:cNvSpPr/>
          <p:nvPr/>
        </p:nvSpPr>
        <p:spPr>
          <a:xfrm>
            <a:off x="4616888" y="3148616"/>
            <a:ext cx="15300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MWC 2020</a:t>
            </a:r>
            <a:endParaRPr lang="fr-FR" sz="1100" dirty="0">
              <a:hlinkClick r:id="rId8"/>
            </a:endParaRPr>
          </a:p>
          <a:p>
            <a:r>
              <a:rPr lang="fr-FR" sz="1100" dirty="0">
                <a:hlinkClick r:id="rId8"/>
              </a:rPr>
              <a:t>https://5g-ppp.eu/wp-content/uploads/2020/02/5G-PPP-SN-WG-5G-and-Cloud-Native.pdf</a:t>
            </a:r>
            <a:r>
              <a:rPr lang="fr-FR" sz="1100" dirty="0"/>
              <a:t> </a:t>
            </a:r>
          </a:p>
          <a:p>
            <a:endParaRPr lang="fr-FR" sz="1100" dirty="0"/>
          </a:p>
          <a:p>
            <a:pPr algn="ctr"/>
            <a:r>
              <a:rPr lang="fr-FR" sz="1100" b="1" dirty="0"/>
              <a:t>2020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44153D-B157-441C-8B6E-91FD476138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7524" y="2146610"/>
            <a:ext cx="1395766" cy="192178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23D77D4-A1AF-4F65-8B7E-948A27EDB675}"/>
              </a:ext>
            </a:extLst>
          </p:cNvPr>
          <p:cNvSpPr/>
          <p:nvPr/>
        </p:nvSpPr>
        <p:spPr>
          <a:xfrm>
            <a:off x="6257524" y="4152929"/>
            <a:ext cx="13410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10"/>
              </a:rPr>
              <a:t>https://bscw.5g-ppp.eu/pub/bscw.cgi/d397473/EdgeComputingFor5GNetworks.pdf</a:t>
            </a:r>
            <a:r>
              <a:rPr lang="fr-FR" sz="1200" dirty="0"/>
              <a:t> </a:t>
            </a:r>
          </a:p>
          <a:p>
            <a:endParaRPr lang="fr-FR" sz="1200" dirty="0"/>
          </a:p>
          <a:p>
            <a:pPr algn="ctr"/>
            <a:r>
              <a:rPr lang="fr-FR" sz="1200" b="1" dirty="0"/>
              <a:t>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64554-5854-44DE-8128-3A43E5E61012}"/>
              </a:ext>
            </a:extLst>
          </p:cNvPr>
          <p:cNvSpPr txBox="1"/>
          <p:nvPr/>
        </p:nvSpPr>
        <p:spPr>
          <a:xfrm>
            <a:off x="1338050" y="4766439"/>
            <a:ext cx="476194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All these technologies are strengthened in 6G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Truly Cloud Native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Distributed and Converged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EDGE </a:t>
            </a:r>
            <a:r>
              <a:rPr lang="en-GB" dirty="0">
                <a:sym typeface="Wingdings" panose="05000000000000000000" pitchFamily="2" charset="2"/>
              </a:rPr>
              <a:t> Extreme EDGE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E1137-E473-4DBA-A251-699CDB9B7F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9201" y="2864946"/>
            <a:ext cx="1330990" cy="206149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48B6E11-5AD0-4E33-9546-D254D79F6B90}"/>
              </a:ext>
            </a:extLst>
          </p:cNvPr>
          <p:cNvSpPr/>
          <p:nvPr/>
        </p:nvSpPr>
        <p:spPr>
          <a:xfrm>
            <a:off x="7653290" y="5379787"/>
            <a:ext cx="1341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5173F-17B6-F4E0-C61F-380B3506A2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08" y="5768288"/>
            <a:ext cx="857223" cy="800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51CAD-01AE-C475-EBB2-C0B1E801E732}"/>
              </a:ext>
            </a:extLst>
          </p:cNvPr>
          <p:cNvSpPr txBox="1"/>
          <p:nvPr/>
        </p:nvSpPr>
        <p:spPr>
          <a:xfrm>
            <a:off x="6099995" y="1296251"/>
            <a:ext cx="284199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Wide participation </a:t>
            </a:r>
            <a:r>
              <a:rPr lang="fr-FR" sz="1600" dirty="0" err="1"/>
              <a:t>from</a:t>
            </a:r>
            <a:r>
              <a:rPr lang="fr-FR" sz="1600" dirty="0"/>
              <a:t> 5G-PPP</a:t>
            </a:r>
          </a:p>
        </p:txBody>
      </p:sp>
    </p:spTree>
    <p:extLst>
      <p:ext uri="{BB962C8B-B14F-4D97-AF65-F5344CB8AC3E}">
        <p14:creationId xmlns:p14="http://schemas.microsoft.com/office/powerpoint/2010/main" val="20569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3" grpId="0"/>
      <p:bldP spid="10" grpId="0" animBg="1"/>
      <p:bldP spid="24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47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</a:rPr>
              <a:t>Open-Source Collection</a:t>
            </a:r>
            <a:endParaRPr lang="en-US" sz="4000" b="1" dirty="0"/>
          </a:p>
        </p:txBody>
      </p:sp>
      <p:sp>
        <p:nvSpPr>
          <p:cNvPr id="6" name="Rectangle 9"/>
          <p:cNvSpPr txBox="1">
            <a:spLocks/>
          </p:cNvSpPr>
          <p:nvPr/>
        </p:nvSpPr>
        <p:spPr bwMode="auto">
          <a:xfrm>
            <a:off x="1249680" y="986921"/>
            <a:ext cx="7894320" cy="488415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91427" tIns="45714" rIns="91427" bIns="45714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Important to be included  in the outcome of the work programme in addition to standards:</a:t>
            </a:r>
          </a:p>
          <a:p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Conducted during Phase 1: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The link to collect Phase 1 outcomes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https://docs.google.com/spreadsheets/d/1C-9VjALm2cnTOLOem6yruTYKPgr5_Q9r0gtmRQhSyU0/edit#gid=0</a:t>
            </a:r>
            <a:r>
              <a:rPr lang="en-GB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Followed in Phase2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The link to collect Phase 2 outcomes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https://docs.google.com/spreadsheets/d/1xEK5ooFEUPEXtHuomMUuJpkwMYQiIHLSixaORmdEutc/edit#gid=0</a:t>
            </a:r>
            <a:r>
              <a:rPr lang="en-GB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Continued in Phase 3 through the collection of Network Applications: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On-going</a:t>
            </a:r>
            <a:endParaRPr lang="en-GB" dirty="0">
              <a:hlinkClick r:id="rId5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https://docs.google.com/spreadsheets/d/1pNaDcfy_8AERvf-anisPFh5KIC_DeCoYhP0EXTXYJt4/edit#gid=0</a:t>
            </a:r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1B99A-894A-420E-BB20-E382C3D4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D5C3D-E091-4D65-A115-AF551ADCEA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47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</a:rPr>
              <a:t>Dissemination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59D097-95A1-4EB3-86A7-93C42CAB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D5C3D-E091-4D65-A115-AF551ADCEA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D5110-C716-426E-F640-1CD1C5A8C6D7}"/>
              </a:ext>
            </a:extLst>
          </p:cNvPr>
          <p:cNvSpPr txBox="1"/>
          <p:nvPr/>
        </p:nvSpPr>
        <p:spPr>
          <a:xfrm>
            <a:off x="1307124" y="1025665"/>
            <a:ext cx="58774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Cloud Native workshop </a:t>
            </a:r>
            <a:r>
              <a:rPr lang="en-US" sz="2400" dirty="0" err="1"/>
              <a:t>serie</a:t>
            </a:r>
            <a:r>
              <a:rPr lang="en-US" sz="2400" dirty="0"/>
              <a:t> in </a:t>
            </a:r>
            <a:r>
              <a:rPr lang="en-US" sz="2400" dirty="0" err="1"/>
              <a:t>EuCNC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Special 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E.g. Network Exposure in </a:t>
            </a:r>
            <a:r>
              <a:rPr lang="en-US" sz="2400" dirty="0" err="1"/>
              <a:t>EuCNC</a:t>
            </a:r>
            <a:r>
              <a:rPr lang="en-US" sz="2400" dirty="0"/>
              <a:t>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Special Issue publication (</a:t>
            </a:r>
            <a:r>
              <a:rPr lang="en-US" sz="2400" dirty="0" err="1"/>
              <a:t>Comsoc</a:t>
            </a:r>
            <a:r>
              <a:rPr lang="en-US" sz="2400" dirty="0"/>
              <a:t>, ACM)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Webinars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Joint Workshop with other 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8BD33-2821-A2D4-44F9-F2947C7D6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88" y="4258156"/>
            <a:ext cx="1501386" cy="232541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Picture 2" descr="EuCNC Logo">
            <a:extLst>
              <a:ext uri="{FF2B5EF4-FFF2-40B4-BE49-F238E27FC236}">
                <a16:creationId xmlns:a16="http://schemas.microsoft.com/office/drawing/2014/main" id="{5F5FCBB1-1081-9796-6778-90DDB84F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96" y="3456735"/>
            <a:ext cx="288173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829B3-4EBA-69AE-FAFE-B9FC2D389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787" y="2598292"/>
            <a:ext cx="3526213" cy="180546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F4F7F7-A99E-C690-6CE8-90A4D0D9C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451" y="4464040"/>
            <a:ext cx="3092549" cy="131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47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</a:rPr>
              <a:t>Lessons Learned</a:t>
            </a:r>
            <a:endParaRPr lang="en-US" sz="4000" b="1" dirty="0"/>
          </a:p>
        </p:txBody>
      </p:sp>
      <p:sp>
        <p:nvSpPr>
          <p:cNvPr id="6" name="Rectangle 9"/>
          <p:cNvSpPr txBox="1">
            <a:spLocks/>
          </p:cNvSpPr>
          <p:nvPr/>
        </p:nvSpPr>
        <p:spPr bwMode="auto">
          <a:xfrm>
            <a:off x="1249680" y="1228078"/>
            <a:ext cx="7894320" cy="488415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91427" tIns="45714" rIns="91427" bIns="45714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Reinforce the visibility of the outcomes like the white papers through participation in international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Cross-WG collaboration should be strengthened by joint work in some white papers, e.g.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Business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etc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Projects should be more engaged: identify the expert, report what it is on-going to your projects, formalize it in the </a:t>
            </a:r>
            <a:r>
              <a:rPr lang="en-US" sz="2400" dirty="0" err="1"/>
              <a:t>DoA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Think beyond the funded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1B99A-894A-420E-BB20-E382C3D4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D5C3D-E091-4D65-A115-AF551ADCEA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47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</a:rPr>
              <a:t>Way forward</a:t>
            </a:r>
            <a:endParaRPr lang="en-US" sz="4000" b="1" dirty="0"/>
          </a:p>
        </p:txBody>
      </p:sp>
      <p:sp>
        <p:nvSpPr>
          <p:cNvPr id="6" name="Rectangle 9"/>
          <p:cNvSpPr txBox="1">
            <a:spLocks/>
          </p:cNvSpPr>
          <p:nvPr/>
        </p:nvSpPr>
        <p:spPr bwMode="auto">
          <a:xfrm>
            <a:off x="1249680" y="1228078"/>
            <a:ext cx="7894320" cy="488415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91427" tIns="45714" rIns="91427" bIns="45714"/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plan is: 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Network Applications V2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finalization and release in EUCNC 2023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Further dissemination activities: potential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EuCNC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 Special Session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related on Network Exposure</a:t>
            </a:r>
            <a:r>
              <a:rPr lang="en-GB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EuCNC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 convened session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proposal on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5GPPP outcomes and impact generated</a:t>
            </a:r>
            <a:endParaRPr lang="en-GB" sz="2400" i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Transition of the SN WG to SNS JU as of Sept/Oct 2023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since cloud native, multi-stakeholder orchestration across heterogeneous domains including extreme edge, platform abstraction, exposure, data layer, 6G service delivery framework etc are key for 6G. 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is a lot to do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1B99A-894A-420E-BB20-E382C3D4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D5C3D-E091-4D65-A115-AF551ADCEA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49DDD-EB7E-43BB-87EF-AF97D55477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6D6AB0-29DF-4695-9C79-D9977278331F}"/>
              </a:ext>
            </a:extLst>
          </p:cNvPr>
          <p:cNvSpPr txBox="1"/>
          <p:nvPr/>
        </p:nvSpPr>
        <p:spPr>
          <a:xfrm>
            <a:off x="1372397" y="206084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 for your attention!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8682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G IA PPT template 2016-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d471751-9675-428d-917b-70f44f9630b0}" enabled="0" method="" siteId="{5d471751-9675-428d-917b-70f44f9630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25068</TotalTime>
  <Words>590</Words>
  <Application>Microsoft Office PowerPoint</Application>
  <PresentationFormat>On-screen Show (4:3)</PresentationFormat>
  <Paragraphs>110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Lucida Sans Unicode</vt:lpstr>
      <vt:lpstr>Verdana</vt:lpstr>
      <vt:lpstr>Wingdings</vt:lpstr>
      <vt:lpstr>1_Conception personnalisée</vt:lpstr>
      <vt:lpstr>Thème Office</vt:lpstr>
      <vt:lpstr>5G IA PPT template 2016-05</vt:lpstr>
      <vt:lpstr>PowerPoint Presentation</vt:lpstr>
      <vt:lpstr>Software Networks WG Scope</vt:lpstr>
      <vt:lpstr>Way of working</vt:lpstr>
      <vt:lpstr>Software Networks WG outcomes</vt:lpstr>
      <vt:lpstr>Open-Source Collection</vt:lpstr>
      <vt:lpstr>Dissemination</vt:lpstr>
      <vt:lpstr>Lessons Learned</vt:lpstr>
      <vt:lpstr>Way forward</vt:lpstr>
      <vt:lpstr>PowerPoint Presentation</vt:lpstr>
    </vt:vector>
  </TitlesOfParts>
  <Company>5G-PPP WG Pre-Standardization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 Tullberg</dc:creator>
  <cp:lastModifiedBy>Bessem Sayadi (Nokia)</cp:lastModifiedBy>
  <cp:revision>307</cp:revision>
  <dcterms:created xsi:type="dcterms:W3CDTF">2014-06-02T09:56:34Z</dcterms:created>
  <dcterms:modified xsi:type="dcterms:W3CDTF">2023-05-25T07:14:23Z</dcterms:modified>
</cp:coreProperties>
</file>