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61" r:id="rId3"/>
    <p:sldId id="365" r:id="rId4"/>
    <p:sldId id="362" r:id="rId5"/>
    <p:sldId id="363" r:id="rId6"/>
    <p:sldId id="260" r:id="rId7"/>
    <p:sldId id="258" r:id="rId8"/>
    <p:sldId id="359" r:id="rId9"/>
    <p:sldId id="355" r:id="rId10"/>
    <p:sldId id="356" r:id="rId11"/>
    <p:sldId id="357" r:id="rId12"/>
    <p:sldId id="3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lakci, Oemer (Nokia - DE/Munich)" initials="ÖB" lastIdx="2" clrIdx="0">
    <p:extLst>
      <p:ext uri="{19B8F6BF-5375-455C-9EA6-DF929625EA0E}">
        <p15:presenceInfo xmlns:p15="http://schemas.microsoft.com/office/powerpoint/2012/main" userId="Bulakci, Oemer (Nokia - DE/Munich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AE918-CB4C-4480-880C-AF1F8A81B7A4}" v="96" dt="2023-05-24T14:09:53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1" autoAdjust="0"/>
    <p:restoredTop sz="90656" autoAdjust="0"/>
  </p:normalViewPr>
  <p:slideViewPr>
    <p:cSldViewPr snapToGrid="0">
      <p:cViewPr varScale="1">
        <p:scale>
          <a:sx n="83" d="100"/>
          <a:sy n="83" d="100"/>
        </p:scale>
        <p:origin x="80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emer Bulakci (Nokia)" userId="7bb5c0aa-9392-4dfe-9774-019e49d0907d" providerId="ADAL" clId="{ABDAE918-CB4C-4480-880C-AF1F8A81B7A4}"/>
    <pc:docChg chg="undo custSel addSld delSld modSld">
      <pc:chgData name="Oemer Bulakci (Nokia)" userId="7bb5c0aa-9392-4dfe-9774-019e49d0907d" providerId="ADAL" clId="{ABDAE918-CB4C-4480-880C-AF1F8A81B7A4}" dt="2023-05-24T14:09:53.191" v="223"/>
      <pc:docMkLst>
        <pc:docMk/>
      </pc:docMkLst>
      <pc:sldChg chg="modSp mod">
        <pc:chgData name="Oemer Bulakci (Nokia)" userId="7bb5c0aa-9392-4dfe-9774-019e49d0907d" providerId="ADAL" clId="{ABDAE918-CB4C-4480-880C-AF1F8A81B7A4}" dt="2023-05-23T11:52:45.086" v="121" actId="1076"/>
        <pc:sldMkLst>
          <pc:docMk/>
          <pc:sldMk cId="2511235292" sldId="258"/>
        </pc:sldMkLst>
        <pc:spChg chg="mod">
          <ac:chgData name="Oemer Bulakci (Nokia)" userId="7bb5c0aa-9392-4dfe-9774-019e49d0907d" providerId="ADAL" clId="{ABDAE918-CB4C-4480-880C-AF1F8A81B7A4}" dt="2023-05-23T11:52:45.086" v="121" actId="1076"/>
          <ac:spMkLst>
            <pc:docMk/>
            <pc:sldMk cId="2511235292" sldId="258"/>
            <ac:spMk id="3" creationId="{00000000-0000-0000-0000-000000000000}"/>
          </ac:spMkLst>
        </pc:spChg>
        <pc:picChg chg="mod">
          <ac:chgData name="Oemer Bulakci (Nokia)" userId="7bb5c0aa-9392-4dfe-9774-019e49d0907d" providerId="ADAL" clId="{ABDAE918-CB4C-4480-880C-AF1F8A81B7A4}" dt="2023-05-23T11:52:44.566" v="120" actId="1076"/>
          <ac:picMkLst>
            <pc:docMk/>
            <pc:sldMk cId="2511235292" sldId="258"/>
            <ac:picMk id="5" creationId="{D96F1246-6754-4C5A-9C01-1CFFD24AD4E0}"/>
          </ac:picMkLst>
        </pc:picChg>
      </pc:sldChg>
      <pc:sldChg chg="modSp">
        <pc:chgData name="Oemer Bulakci (Nokia)" userId="7bb5c0aa-9392-4dfe-9774-019e49d0907d" providerId="ADAL" clId="{ABDAE918-CB4C-4480-880C-AF1F8A81B7A4}" dt="2023-05-23T11:50:04.597" v="95" actId="108"/>
        <pc:sldMkLst>
          <pc:docMk/>
          <pc:sldMk cId="1766614735" sldId="260"/>
        </pc:sldMkLst>
        <pc:spChg chg="mod">
          <ac:chgData name="Oemer Bulakci (Nokia)" userId="7bb5c0aa-9392-4dfe-9774-019e49d0907d" providerId="ADAL" clId="{ABDAE918-CB4C-4480-880C-AF1F8A81B7A4}" dt="2023-05-23T11:50:04.597" v="95" actId="108"/>
          <ac:spMkLst>
            <pc:docMk/>
            <pc:sldMk cId="1766614735" sldId="260"/>
            <ac:spMk id="33" creationId="{C52DDA77-3B4C-4BB3-B9B6-533108E6C9A8}"/>
          </ac:spMkLst>
        </pc:spChg>
      </pc:sldChg>
      <pc:sldChg chg="del">
        <pc:chgData name="Oemer Bulakci (Nokia)" userId="7bb5c0aa-9392-4dfe-9774-019e49d0907d" providerId="ADAL" clId="{ABDAE918-CB4C-4480-880C-AF1F8A81B7A4}" dt="2023-05-23T11:43:46.111" v="1" actId="47"/>
        <pc:sldMkLst>
          <pc:docMk/>
          <pc:sldMk cId="3718956122" sldId="262"/>
        </pc:sldMkLst>
      </pc:sldChg>
      <pc:sldChg chg="addSp modSp mod modAnim">
        <pc:chgData name="Oemer Bulakci (Nokia)" userId="7bb5c0aa-9392-4dfe-9774-019e49d0907d" providerId="ADAL" clId="{ABDAE918-CB4C-4480-880C-AF1F8A81B7A4}" dt="2023-05-24T14:09:53.191" v="223"/>
        <pc:sldMkLst>
          <pc:docMk/>
          <pc:sldMk cId="3079729368" sldId="361"/>
        </pc:sldMkLst>
        <pc:spChg chg="add mod">
          <ac:chgData name="Oemer Bulakci (Nokia)" userId="7bb5c0aa-9392-4dfe-9774-019e49d0907d" providerId="ADAL" clId="{ABDAE918-CB4C-4480-880C-AF1F8A81B7A4}" dt="2023-05-24T14:09:21.978" v="220" actId="20577"/>
          <ac:spMkLst>
            <pc:docMk/>
            <pc:sldMk cId="3079729368" sldId="361"/>
            <ac:spMk id="3" creationId="{363D6120-628A-DC53-7D3B-4413E70ABFEF}"/>
          </ac:spMkLst>
        </pc:spChg>
        <pc:spChg chg="mod">
          <ac:chgData name="Oemer Bulakci (Nokia)" userId="7bb5c0aa-9392-4dfe-9774-019e49d0907d" providerId="ADAL" clId="{ABDAE918-CB4C-4480-880C-AF1F8A81B7A4}" dt="2023-05-24T14:08:12.217" v="128" actId="14100"/>
          <ac:spMkLst>
            <pc:docMk/>
            <pc:sldMk cId="3079729368" sldId="361"/>
            <ac:spMk id="8" creationId="{1E6BC8B9-4CCF-47BF-8F11-38FE2155E115}"/>
          </ac:spMkLst>
        </pc:spChg>
        <pc:spChg chg="mod">
          <ac:chgData name="Oemer Bulakci (Nokia)" userId="7bb5c0aa-9392-4dfe-9774-019e49d0907d" providerId="ADAL" clId="{ABDAE918-CB4C-4480-880C-AF1F8A81B7A4}" dt="2023-05-24T14:07:56.583" v="124" actId="20577"/>
          <ac:spMkLst>
            <pc:docMk/>
            <pc:sldMk cId="3079729368" sldId="361"/>
            <ac:spMk id="9" creationId="{8FD13188-1403-43D4-97E4-4CABEC56284F}"/>
          </ac:spMkLst>
        </pc:spChg>
      </pc:sldChg>
      <pc:sldChg chg="modSp mod">
        <pc:chgData name="Oemer Bulakci (Nokia)" userId="7bb5c0aa-9392-4dfe-9774-019e49d0907d" providerId="ADAL" clId="{ABDAE918-CB4C-4480-880C-AF1F8A81B7A4}" dt="2023-05-23T11:51:54.717" v="118" actId="404"/>
        <pc:sldMkLst>
          <pc:docMk/>
          <pc:sldMk cId="1996122286" sldId="362"/>
        </pc:sldMkLst>
        <pc:spChg chg="mod">
          <ac:chgData name="Oemer Bulakci (Nokia)" userId="7bb5c0aa-9392-4dfe-9774-019e49d0907d" providerId="ADAL" clId="{ABDAE918-CB4C-4480-880C-AF1F8A81B7A4}" dt="2023-05-23T11:49:19.014" v="88" actId="14100"/>
          <ac:spMkLst>
            <pc:docMk/>
            <pc:sldMk cId="1996122286" sldId="362"/>
            <ac:spMk id="74" creationId="{2F08895F-2903-4E3B-9075-9593A0389AAE}"/>
          </ac:spMkLst>
        </pc:spChg>
        <pc:spChg chg="mod">
          <ac:chgData name="Oemer Bulakci (Nokia)" userId="7bb5c0aa-9392-4dfe-9774-019e49d0907d" providerId="ADAL" clId="{ABDAE918-CB4C-4480-880C-AF1F8A81B7A4}" dt="2023-05-23T11:51:26.701" v="110" actId="14100"/>
          <ac:spMkLst>
            <pc:docMk/>
            <pc:sldMk cId="1996122286" sldId="362"/>
            <ac:spMk id="80" creationId="{EBE39F5D-3C56-4BB1-AFB1-3AE268E92718}"/>
          </ac:spMkLst>
        </pc:spChg>
        <pc:spChg chg="mod">
          <ac:chgData name="Oemer Bulakci (Nokia)" userId="7bb5c0aa-9392-4dfe-9774-019e49d0907d" providerId="ADAL" clId="{ABDAE918-CB4C-4480-880C-AF1F8A81B7A4}" dt="2023-05-23T11:51:54.717" v="118" actId="404"/>
          <ac:spMkLst>
            <pc:docMk/>
            <pc:sldMk cId="1996122286" sldId="362"/>
            <ac:spMk id="81" creationId="{08A5C337-B9F6-40C7-91C8-E5828A842386}"/>
          </ac:spMkLst>
        </pc:spChg>
        <pc:spChg chg="mod">
          <ac:chgData name="Oemer Bulakci (Nokia)" userId="7bb5c0aa-9392-4dfe-9774-019e49d0907d" providerId="ADAL" clId="{ABDAE918-CB4C-4480-880C-AF1F8A81B7A4}" dt="2023-05-23T11:51:30.820" v="111" actId="14100"/>
          <ac:spMkLst>
            <pc:docMk/>
            <pc:sldMk cId="1996122286" sldId="362"/>
            <ac:spMk id="82" creationId="{58D13E01-4B96-4CB1-9DC2-4947E86698EF}"/>
          </ac:spMkLst>
        </pc:spChg>
        <pc:grpChg chg="mod">
          <ac:chgData name="Oemer Bulakci (Nokia)" userId="7bb5c0aa-9392-4dfe-9774-019e49d0907d" providerId="ADAL" clId="{ABDAE918-CB4C-4480-880C-AF1F8A81B7A4}" dt="2023-05-23T11:44:56.057" v="11" actId="14100"/>
          <ac:grpSpMkLst>
            <pc:docMk/>
            <pc:sldMk cId="1996122286" sldId="362"/>
            <ac:grpSpMk id="3" creationId="{4229C960-3A77-4C10-8E23-AEBDA0A2D967}"/>
          </ac:grpSpMkLst>
        </pc:grpChg>
        <pc:grpChg chg="mod">
          <ac:chgData name="Oemer Bulakci (Nokia)" userId="7bb5c0aa-9392-4dfe-9774-019e49d0907d" providerId="ADAL" clId="{ABDAE918-CB4C-4480-880C-AF1F8A81B7A4}" dt="2023-05-23T11:46:09.629" v="26" actId="1076"/>
          <ac:grpSpMkLst>
            <pc:docMk/>
            <pc:sldMk cId="1996122286" sldId="362"/>
            <ac:grpSpMk id="10" creationId="{00000000-0000-0000-0000-000000000000}"/>
          </ac:grpSpMkLst>
        </pc:grpChg>
        <pc:grpChg chg="mod">
          <ac:chgData name="Oemer Bulakci (Nokia)" userId="7bb5c0aa-9392-4dfe-9774-019e49d0907d" providerId="ADAL" clId="{ABDAE918-CB4C-4480-880C-AF1F8A81B7A4}" dt="2023-05-23T11:51:41.109" v="114" actId="1076"/>
          <ac:grpSpMkLst>
            <pc:docMk/>
            <pc:sldMk cId="1996122286" sldId="362"/>
            <ac:grpSpMk id="11" creationId="{00000000-0000-0000-0000-000000000000}"/>
          </ac:grpSpMkLst>
        </pc:grpChg>
        <pc:picChg chg="mod">
          <ac:chgData name="Oemer Bulakci (Nokia)" userId="7bb5c0aa-9392-4dfe-9774-019e49d0907d" providerId="ADAL" clId="{ABDAE918-CB4C-4480-880C-AF1F8A81B7A4}" dt="2023-05-23T11:46:09.629" v="26" actId="1076"/>
          <ac:picMkLst>
            <pc:docMk/>
            <pc:sldMk cId="1996122286" sldId="362"/>
            <ac:picMk id="7" creationId="{0218C3C5-EB45-4879-875C-5B166E6E57C3}"/>
          </ac:picMkLst>
        </pc:picChg>
        <pc:picChg chg="mod">
          <ac:chgData name="Oemer Bulakci (Nokia)" userId="7bb5c0aa-9392-4dfe-9774-019e49d0907d" providerId="ADAL" clId="{ABDAE918-CB4C-4480-880C-AF1F8A81B7A4}" dt="2023-05-23T11:51:46.339" v="116" actId="1076"/>
          <ac:picMkLst>
            <pc:docMk/>
            <pc:sldMk cId="1996122286" sldId="362"/>
            <ac:picMk id="9" creationId="{00000000-0000-0000-0000-000000000000}"/>
          </ac:picMkLst>
        </pc:picChg>
        <pc:picChg chg="mod">
          <ac:chgData name="Oemer Bulakci (Nokia)" userId="7bb5c0aa-9392-4dfe-9774-019e49d0907d" providerId="ADAL" clId="{ABDAE918-CB4C-4480-880C-AF1F8A81B7A4}" dt="2023-05-23T11:45:56.662" v="22" actId="1076"/>
          <ac:picMkLst>
            <pc:docMk/>
            <pc:sldMk cId="1996122286" sldId="362"/>
            <ac:picMk id="142" creationId="{6AF4A200-89CE-4927-B0FF-1AA4F3D0D311}"/>
          </ac:picMkLst>
        </pc:picChg>
        <pc:picChg chg="mod">
          <ac:chgData name="Oemer Bulakci (Nokia)" userId="7bb5c0aa-9392-4dfe-9774-019e49d0907d" providerId="ADAL" clId="{ABDAE918-CB4C-4480-880C-AF1F8A81B7A4}" dt="2023-05-23T11:46:09.629" v="26" actId="1076"/>
          <ac:picMkLst>
            <pc:docMk/>
            <pc:sldMk cId="1996122286" sldId="362"/>
            <ac:picMk id="144" creationId="{C6DAF329-4F7C-4A45-B776-69EF100080E9}"/>
          </ac:picMkLst>
        </pc:picChg>
        <pc:picChg chg="mod">
          <ac:chgData name="Oemer Bulakci (Nokia)" userId="7bb5c0aa-9392-4dfe-9774-019e49d0907d" providerId="ADAL" clId="{ABDAE918-CB4C-4480-880C-AF1F8A81B7A4}" dt="2023-05-23T11:46:09.629" v="26" actId="1076"/>
          <ac:picMkLst>
            <pc:docMk/>
            <pc:sldMk cId="1996122286" sldId="362"/>
            <ac:picMk id="1026" creationId="{387C1D6C-7D0C-456F-8735-3319FF14C9B3}"/>
          </ac:picMkLst>
        </pc:picChg>
      </pc:sldChg>
      <pc:sldChg chg="modSp mod">
        <pc:chgData name="Oemer Bulakci (Nokia)" userId="7bb5c0aa-9392-4dfe-9774-019e49d0907d" providerId="ADAL" clId="{ABDAE918-CB4C-4480-880C-AF1F8A81B7A4}" dt="2023-05-24T09:46:59.888" v="123" actId="20577"/>
        <pc:sldMkLst>
          <pc:docMk/>
          <pc:sldMk cId="339744120" sldId="363"/>
        </pc:sldMkLst>
        <pc:graphicFrameChg chg="mod modGraphic">
          <ac:chgData name="Oemer Bulakci (Nokia)" userId="7bb5c0aa-9392-4dfe-9774-019e49d0907d" providerId="ADAL" clId="{ABDAE918-CB4C-4480-880C-AF1F8A81B7A4}" dt="2023-05-23T11:49:52.655" v="94" actId="108"/>
          <ac:graphicFrameMkLst>
            <pc:docMk/>
            <pc:sldMk cId="339744120" sldId="363"/>
            <ac:graphicFrameMk id="6" creationId="{5FD50B80-ACD8-3DAE-CCD9-7E669432BFC5}"/>
          </ac:graphicFrameMkLst>
        </pc:graphicFrameChg>
        <pc:graphicFrameChg chg="mod modGraphic">
          <ac:chgData name="Oemer Bulakci (Nokia)" userId="7bb5c0aa-9392-4dfe-9774-019e49d0907d" providerId="ADAL" clId="{ABDAE918-CB4C-4480-880C-AF1F8A81B7A4}" dt="2023-05-24T09:46:59.888" v="123" actId="20577"/>
          <ac:graphicFrameMkLst>
            <pc:docMk/>
            <pc:sldMk cId="339744120" sldId="363"/>
            <ac:graphicFrameMk id="8" creationId="{A0448FF4-96FF-3EA5-AFD5-A33AFFE6775B}"/>
          </ac:graphicFrameMkLst>
        </pc:graphicFrameChg>
      </pc:sldChg>
      <pc:sldChg chg="modSp add mod">
        <pc:chgData name="Oemer Bulakci (Nokia)" userId="7bb5c0aa-9392-4dfe-9774-019e49d0907d" providerId="ADAL" clId="{ABDAE918-CB4C-4480-880C-AF1F8A81B7A4}" dt="2023-05-23T11:44:06.655" v="5" actId="14100"/>
        <pc:sldMkLst>
          <pc:docMk/>
          <pc:sldMk cId="2664088410" sldId="365"/>
        </pc:sldMkLst>
        <pc:picChg chg="mod">
          <ac:chgData name="Oemer Bulakci (Nokia)" userId="7bb5c0aa-9392-4dfe-9774-019e49d0907d" providerId="ADAL" clId="{ABDAE918-CB4C-4480-880C-AF1F8A81B7A4}" dt="2023-05-23T11:44:06.655" v="5" actId="14100"/>
          <ac:picMkLst>
            <pc:docMk/>
            <pc:sldMk cId="2664088410" sldId="365"/>
            <ac:picMk id="91" creationId="{D63F7AF2-7C1D-4ED2-8768-29AB21AB044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316D1-D8B9-4021-9209-3B7B0A824622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969FF-4A44-4AD3-9DD1-2E44930A2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61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969FF-4A44-4AD3-9DD1-2E44930A22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719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Own White Papers</a:t>
            </a:r>
          </a:p>
          <a:p>
            <a:r>
              <a:rPr lang="en-US" dirty="0"/>
              <a:t>Supporting 5GPPP Initiative White Papers</a:t>
            </a:r>
          </a:p>
          <a:p>
            <a:r>
              <a:rPr lang="en-US" dirty="0"/>
              <a:t>Workshops, Webinars, Special Sessions</a:t>
            </a:r>
          </a:p>
          <a:p>
            <a:r>
              <a:rPr lang="en-US" dirty="0"/>
              <a:t>Cross-5GPPP Dissemination &amp; Exploitation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969FF-4A44-4AD3-9DD1-2E44930A22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07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969FF-4A44-4AD3-9DD1-2E44930A22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31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969FF-4A44-4AD3-9DD1-2E44930A22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71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Timeline for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969FF-4A44-4AD3-9DD1-2E44930A22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59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Timeline for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969FF-4A44-4AD3-9DD1-2E44930A227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369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Timeline for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969FF-4A44-4AD3-9DD1-2E44930A227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49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BD2333-81BE-2447-9960-21A23717719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99" y="168827"/>
            <a:ext cx="1176020" cy="6032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15519F3-98E6-4FF9-8605-0A334DB6C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BF3488FC-68ED-452C-BD8B-BF48BB2CC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5FF3-F8C0-4E57-B2D5-03E74A1A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D0B54EC-20EF-47C3-8111-AD7DF5814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F3488FC-68ED-452C-BD8B-BF48BB2CC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9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D398E-DDD2-45FF-BCE9-A69C1493C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F3488FC-68ED-452C-BD8B-BF48BB2CC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9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DBB46-8525-4916-A014-BD22F23AC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F3488FC-68ED-452C-BD8B-BF48BB2CC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4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1150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1150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5434D69-FE5D-4437-B14C-3432E2354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F3488FC-68ED-452C-BD8B-BF48BB2CC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8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2723"/>
            <a:ext cx="10972800" cy="7680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9132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68895"/>
            <a:ext cx="5386917" cy="3657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829132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68895"/>
            <a:ext cx="5389033" cy="3657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FAE877F-FA07-4F3A-8622-ECE2051DA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F3488FC-68ED-452C-BD8B-BF48BB2CC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6C9ECA3-9F8C-4C89-80F9-C38C34B77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F3488FC-68ED-452C-BD8B-BF48BB2CC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4A09135-75CA-4F9B-80FA-91875119B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F3488FC-68ED-452C-BD8B-BF48BB2CC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0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93272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32723"/>
            <a:ext cx="6815667" cy="51934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180863"/>
            <a:ext cx="4011084" cy="39453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920A1F4-6DDD-4324-BE2D-803C5FC21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F3488FC-68ED-452C-BD8B-BF48BB2CC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8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55573" y="260648"/>
            <a:ext cx="8006467" cy="75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3"/>
            <a:ext cx="109728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41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5g-ppp.eu/white-papers/" TargetMode="External"/><Relationship Id="rId7" Type="http://schemas.openxmlformats.org/officeDocument/2006/relationships/hyperlink" Target="http://www.5g-ppp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5g-ppp.eu/white-papers/" TargetMode="External"/><Relationship Id="rId2" Type="http://schemas.openxmlformats.org/officeDocument/2006/relationships/hyperlink" Target="https://5g-ppp.eu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lobecom2022.ieee-globecom.org/workshop/ws21-2nd-workshop-architectural-evolution-toward-6g-networks-6garch/committees" TargetMode="External"/><Relationship Id="rId4" Type="http://schemas.openxmlformats.org/officeDocument/2006/relationships/hyperlink" Target="https://globecom2022.ieee-globecom.org/workshop/ws21-2nd-workshop-architectural-evolution-toward-6g-networks-6garc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464" y="1573493"/>
            <a:ext cx="9049072" cy="1584176"/>
          </a:xfrm>
        </p:spPr>
        <p:txBody>
          <a:bodyPr/>
          <a:lstStyle/>
          <a:p>
            <a:pPr lvl="0"/>
            <a:r>
              <a:rPr lang="en-US" sz="4000" b="1" dirty="0"/>
              <a:t>5GPPP 5G/B5G Architecture WG</a:t>
            </a:r>
            <a:br>
              <a:rPr lang="en-US" sz="4000" b="1" dirty="0"/>
            </a:br>
            <a:r>
              <a:rPr lang="en-US" sz="3200" b="1" dirty="0">
                <a:solidFill>
                  <a:srgbClr val="0070C0"/>
                </a:solidFill>
              </a:rPr>
              <a:t>Scope, Road So Far, &amp; Way Forward </a:t>
            </a:r>
            <a:br>
              <a:rPr lang="en-US" sz="2800" b="1" dirty="0">
                <a:solidFill>
                  <a:srgbClr val="0070C0"/>
                </a:solidFill>
              </a:rPr>
            </a:b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B050"/>
                </a:solidFill>
              </a:rPr>
              <a:t>25 May 2023, 5GPPP to SNS JU: </a:t>
            </a:r>
            <a:r>
              <a:rPr lang="en-US" sz="2400" b="1" i="1" dirty="0">
                <a:solidFill>
                  <a:srgbClr val="00B050"/>
                </a:solidFill>
              </a:rPr>
              <a:t>Passing the Torch </a:t>
            </a:r>
            <a:r>
              <a:rPr lang="en-US" sz="2400" b="1" dirty="0">
                <a:solidFill>
                  <a:srgbClr val="00B050"/>
                </a:solidFill>
              </a:rPr>
              <a:t>Event</a:t>
            </a:r>
            <a:endParaRPr lang="en-GB" sz="3200" b="1" dirty="0">
              <a:solidFill>
                <a:srgbClr val="00B05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771772" y="4189684"/>
            <a:ext cx="6420228" cy="1392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chemeClr val="tx1"/>
                </a:solidFill>
              </a:rPr>
              <a:t>Dr. Xi Li 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xi.li@neclab.eu</a:t>
            </a:r>
          </a:p>
          <a:p>
            <a:r>
              <a:rPr lang="en-GB" dirty="0">
                <a:solidFill>
                  <a:schemeClr val="tx1"/>
                </a:solidFill>
              </a:rPr>
              <a:t>5GPPP Arch WG Vice-chair, NEC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50884" y="4189684"/>
            <a:ext cx="6420228" cy="1392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u="sng" dirty="0">
                <a:solidFill>
                  <a:schemeClr val="tx1"/>
                </a:solidFill>
              </a:rPr>
              <a:t>Dr. Ömer Bulakci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oemer.bulakci@nokia.com</a:t>
            </a:r>
          </a:p>
          <a:p>
            <a:r>
              <a:rPr lang="en-GB" dirty="0">
                <a:solidFill>
                  <a:schemeClr val="tx1"/>
                </a:solidFill>
              </a:rPr>
              <a:t>5GPPP Arch WG Chair, Nokia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9878A-546B-4EB5-8C97-4EC4CB5413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56454" y="115525"/>
            <a:ext cx="1339746" cy="76449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C9968B0-BC9B-44D0-8463-81C103CDC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074" y="5764538"/>
            <a:ext cx="1917926" cy="109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92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0180" y="346148"/>
            <a:ext cx="8208912" cy="754296"/>
          </a:xfrm>
        </p:spPr>
        <p:txBody>
          <a:bodyPr/>
          <a:lstStyle/>
          <a:p>
            <a:r>
              <a:rPr lang="en-GB" sz="2400" b="1" dirty="0">
                <a:solidFill>
                  <a:srgbClr val="0070C0"/>
                </a:solidFill>
              </a:rPr>
              <a:t>5GPPP Architecture WG Latest Participants (2/3)</a:t>
            </a:r>
            <a:br>
              <a:rPr lang="en-GB" sz="2400" b="1" dirty="0">
                <a:solidFill>
                  <a:srgbClr val="0070C0"/>
                </a:solidFill>
              </a:rPr>
            </a:b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22" name="Rechteck 237">
            <a:extLst>
              <a:ext uri="{FF2B5EF4-FFF2-40B4-BE49-F238E27FC236}">
                <a16:creationId xmlns:a16="http://schemas.microsoft.com/office/drawing/2014/main" id="{24C8199D-6877-40D5-9DFC-5A503D724EBC}"/>
              </a:ext>
            </a:extLst>
          </p:cNvPr>
          <p:cNvSpPr/>
          <p:nvPr/>
        </p:nvSpPr>
        <p:spPr>
          <a:xfrm>
            <a:off x="4866869" y="3688311"/>
            <a:ext cx="7149563" cy="2155655"/>
          </a:xfrm>
          <a:prstGeom prst="rect">
            <a:avLst/>
          </a:prstGeom>
          <a:solidFill>
            <a:srgbClr val="98A2AE">
              <a:lumMod val="20000"/>
              <a:lumOff val="80000"/>
              <a:alpha val="40000"/>
            </a:srgbClr>
          </a:solidFill>
          <a:ln w="12700" cap="flat" cmpd="sng" algn="ctr">
            <a:solidFill>
              <a:srgbClr val="98A2AE"/>
            </a:solidFill>
            <a:prstDash val="solid"/>
          </a:ln>
          <a:effectLst/>
        </p:spPr>
        <p:txBody>
          <a:bodyPr rot="0" spcFirstLastPara="0" vertOverflow="overflow" horzOverflow="overflow" vert="horz" wrap="square" lIns="71550" tIns="71550" rIns="71550" bIns="715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5120" marR="0" lvl="0" indent="-175120" defTabSz="4543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9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23" name="Round Single Corner Rectangle 82">
            <a:extLst>
              <a:ext uri="{FF2B5EF4-FFF2-40B4-BE49-F238E27FC236}">
                <a16:creationId xmlns:a16="http://schemas.microsoft.com/office/drawing/2014/main" id="{0D6F4E5A-B9B6-41EA-994C-3575FBC90F68}"/>
              </a:ext>
            </a:extLst>
          </p:cNvPr>
          <p:cNvSpPr/>
          <p:nvPr/>
        </p:nvSpPr>
        <p:spPr bwMode="auto">
          <a:xfrm>
            <a:off x="2122524" y="3763094"/>
            <a:ext cx="2886834" cy="2014818"/>
          </a:xfrm>
          <a:prstGeom prst="round1Rect">
            <a:avLst>
              <a:gd name="adj" fmla="val 0"/>
            </a:avLst>
          </a:prstGeom>
          <a:solidFill>
            <a:srgbClr val="98A2AE">
              <a:lumMod val="20000"/>
              <a:lumOff val="80000"/>
              <a:alpha val="90000"/>
            </a:srgb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550" tIns="0" rIns="3600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9pPr>
          </a:lstStyle>
          <a:p>
            <a:pPr marL="90488" lvl="0" indent="-90488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12419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1135"/>
                </a:solidFill>
                <a:latin typeface="Nokia Pure Text Light"/>
                <a:ea typeface="ヒラギノ角ゴ Pro W3" charset="0"/>
                <a:cs typeface="ヒラギノ角ゴ Pro W3" charset="0"/>
              </a:rPr>
              <a:t>5G-PPP ICT-42-2020 call (</a:t>
            </a:r>
            <a:r>
              <a:rPr lang="en-US" sz="1400" dirty="0">
                <a:solidFill>
                  <a:srgbClr val="001135"/>
                </a:solidFill>
                <a:latin typeface="Nokia Pure Text Light"/>
              </a:rPr>
              <a:t>5G Core Technologies innovation)</a:t>
            </a:r>
          </a:p>
          <a:p>
            <a:pPr marL="90488" lvl="0" indent="-90488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124191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001135"/>
              </a:solidFill>
              <a:latin typeface="Nokia Pure Text Light"/>
            </a:endParaRPr>
          </a:p>
          <a:p>
            <a:pPr marL="90488" lvl="0" indent="-90488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12419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1135"/>
                </a:solidFill>
                <a:latin typeface="Nokia Pure Text Light"/>
              </a:rPr>
              <a:t>5G-PPP ICT-53-2020 call (5G for CAM)</a:t>
            </a:r>
          </a:p>
        </p:txBody>
      </p:sp>
      <p:sp>
        <p:nvSpPr>
          <p:cNvPr id="24" name="Round Single Corner Rectangle 169">
            <a:extLst>
              <a:ext uri="{FF2B5EF4-FFF2-40B4-BE49-F238E27FC236}">
                <a16:creationId xmlns:a16="http://schemas.microsoft.com/office/drawing/2014/main" id="{728E380C-9351-44A9-841E-5AA89234DDB0}"/>
              </a:ext>
            </a:extLst>
          </p:cNvPr>
          <p:cNvSpPr/>
          <p:nvPr/>
        </p:nvSpPr>
        <p:spPr bwMode="auto">
          <a:xfrm>
            <a:off x="417810" y="3763094"/>
            <a:ext cx="1751031" cy="2014818"/>
          </a:xfrm>
          <a:prstGeom prst="round1Rect">
            <a:avLst>
              <a:gd name="adj" fmla="val 0"/>
            </a:avLst>
          </a:prstGeom>
          <a:solidFill>
            <a:srgbClr val="12419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55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9pPr>
          </a:lstStyle>
          <a:p>
            <a:pPr lvl="0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FFC600"/>
              </a:buClr>
              <a:defRPr/>
            </a:pPr>
            <a:r>
              <a:rPr lang="en-US" sz="2000" dirty="0">
                <a:solidFill>
                  <a:srgbClr val="FFFFFF"/>
                </a:solidFill>
                <a:latin typeface="Nokia Pure Headline Ultra Light" panose="020B0204040602060303" pitchFamily="34" charset="0"/>
                <a:ea typeface="ヒラギノ角ゴ Pro W3" charset="0"/>
                <a:cs typeface="ヒラギノ角ゴ Pro W3" charset="0"/>
              </a:rPr>
              <a:t>5G PPP Phase 3, Part 5: </a:t>
            </a:r>
            <a:br>
              <a:rPr lang="en-US" sz="2000" dirty="0">
                <a:solidFill>
                  <a:srgbClr val="FFFFFF"/>
                </a:solidFill>
                <a:latin typeface="Nokia Pure Headline Ultra Light" panose="020B0204040602060303" pitchFamily="34" charset="0"/>
                <a:ea typeface="ヒラギノ角ゴ Pro W3" charset="0"/>
                <a:cs typeface="ヒラギノ角ゴ Pro W3" charset="0"/>
              </a:rPr>
            </a:br>
            <a:r>
              <a:rPr lang="en-US" sz="1400" b="1" dirty="0">
                <a:solidFill>
                  <a:srgbClr val="FFFFFF"/>
                </a:solidFill>
                <a:latin typeface="Nokia Pure Headline Ultra Light" panose="020B0204040602060303" pitchFamily="34" charset="0"/>
                <a:ea typeface="ヒラギノ角ゴ Pro W3" charset="0"/>
                <a:cs typeface="ヒラギノ角ゴ Pro W3" charset="0"/>
              </a:rPr>
              <a:t>5G Core Technologies innovation and 5G for Connected and Automated Mobility (CAM)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Headline Ultra Light" panose="020B0204040602060303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1" name="Rechteck 237">
            <a:extLst>
              <a:ext uri="{FF2B5EF4-FFF2-40B4-BE49-F238E27FC236}">
                <a16:creationId xmlns:a16="http://schemas.microsoft.com/office/drawing/2014/main" id="{DCF6B2F9-CB91-4F7E-865A-FB56FDC831BE}"/>
              </a:ext>
            </a:extLst>
          </p:cNvPr>
          <p:cNvSpPr/>
          <p:nvPr/>
        </p:nvSpPr>
        <p:spPr>
          <a:xfrm>
            <a:off x="4873104" y="1454161"/>
            <a:ext cx="7149563" cy="1787803"/>
          </a:xfrm>
          <a:prstGeom prst="rect">
            <a:avLst/>
          </a:prstGeom>
          <a:solidFill>
            <a:srgbClr val="98A2AE">
              <a:lumMod val="20000"/>
              <a:lumOff val="80000"/>
              <a:alpha val="40000"/>
            </a:srgbClr>
          </a:solidFill>
          <a:ln w="12700" cap="flat" cmpd="sng" algn="ctr">
            <a:solidFill>
              <a:srgbClr val="98A2AE"/>
            </a:solidFill>
            <a:prstDash val="solid"/>
          </a:ln>
          <a:effectLst/>
        </p:spPr>
        <p:txBody>
          <a:bodyPr rot="0" spcFirstLastPara="0" vertOverflow="overflow" horzOverflow="overflow" vert="horz" wrap="square" lIns="71550" tIns="71550" rIns="71550" bIns="715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5120" marR="0" lvl="0" indent="-175120" defTabSz="4543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9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25" name="Round Single Corner Rectangle 82">
            <a:extLst>
              <a:ext uri="{FF2B5EF4-FFF2-40B4-BE49-F238E27FC236}">
                <a16:creationId xmlns:a16="http://schemas.microsoft.com/office/drawing/2014/main" id="{D9019AC1-81F3-442A-82D6-31A84438C31C}"/>
              </a:ext>
            </a:extLst>
          </p:cNvPr>
          <p:cNvSpPr/>
          <p:nvPr/>
        </p:nvSpPr>
        <p:spPr bwMode="auto">
          <a:xfrm>
            <a:off x="2122524" y="1549727"/>
            <a:ext cx="2886834" cy="1670998"/>
          </a:xfrm>
          <a:prstGeom prst="round1Rect">
            <a:avLst>
              <a:gd name="adj" fmla="val 0"/>
            </a:avLst>
          </a:prstGeom>
          <a:solidFill>
            <a:srgbClr val="98A2AE">
              <a:lumMod val="20000"/>
              <a:lumOff val="80000"/>
              <a:alpha val="90000"/>
            </a:srgb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550" tIns="0" rIns="3600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9pPr>
          </a:lstStyle>
          <a:p>
            <a:pPr marL="90488" lvl="0" indent="-90488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12419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1135"/>
                </a:solidFill>
                <a:latin typeface="Nokia Pure Text Light"/>
                <a:ea typeface="ヒラギノ角ゴ Pro W3" charset="0"/>
                <a:cs typeface="ヒラギノ角ゴ Pro W3" charset="0"/>
              </a:rPr>
              <a:t>5G-PPP ICT-41-2020 call</a:t>
            </a:r>
          </a:p>
          <a:p>
            <a:pPr lvl="0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124191"/>
              </a:buClr>
              <a:defRPr/>
            </a:pPr>
            <a:r>
              <a:rPr lang="en-US" sz="1400" dirty="0">
                <a:solidFill>
                  <a:srgbClr val="001135"/>
                </a:solidFill>
                <a:latin typeface="Nokia Pure Text Light"/>
                <a:ea typeface="ヒラギノ角ゴ Pro W3" charset="0"/>
                <a:cs typeface="ヒラギノ角ゴ Pro W3" charset="0"/>
              </a:rPr>
              <a:t> </a:t>
            </a:r>
          </a:p>
          <a:p>
            <a:pPr marL="90488" lvl="0" indent="-90488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12419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1135"/>
                </a:solidFill>
                <a:latin typeface="Nokia Pure Text Light"/>
                <a:ea typeface="ヒラギノ角ゴ Pro W3" charset="0"/>
                <a:cs typeface="ヒラギノ角ゴ Pro W3" charset="0"/>
              </a:rPr>
              <a:t>Verticals with 3rd party services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Nokia Pure Text Ligh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" name="Round Single Corner Rectangle 169">
            <a:extLst>
              <a:ext uri="{FF2B5EF4-FFF2-40B4-BE49-F238E27FC236}">
                <a16:creationId xmlns:a16="http://schemas.microsoft.com/office/drawing/2014/main" id="{8953E6AC-0760-44B6-8AF8-C801163B8A94}"/>
              </a:ext>
            </a:extLst>
          </p:cNvPr>
          <p:cNvSpPr/>
          <p:nvPr/>
        </p:nvSpPr>
        <p:spPr bwMode="auto">
          <a:xfrm>
            <a:off x="417810" y="1549727"/>
            <a:ext cx="1751031" cy="1670998"/>
          </a:xfrm>
          <a:prstGeom prst="round1Rect">
            <a:avLst>
              <a:gd name="adj" fmla="val 0"/>
            </a:avLst>
          </a:prstGeom>
          <a:solidFill>
            <a:srgbClr val="12419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55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9pPr>
          </a:lstStyle>
          <a:p>
            <a:pPr lvl="0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FFC600"/>
              </a:buClr>
              <a:defRPr/>
            </a:pPr>
            <a:r>
              <a:rPr lang="en-US" sz="2000" dirty="0">
                <a:solidFill>
                  <a:srgbClr val="FFFFFF"/>
                </a:solidFill>
                <a:latin typeface="Nokia Pure Headline Ultra Light" panose="020B0204040602060303" pitchFamily="34" charset="0"/>
                <a:ea typeface="ヒラギノ角ゴ Pro W3" charset="0"/>
                <a:cs typeface="ヒラギノ角ゴ Pro W3" charset="0"/>
              </a:rPr>
              <a:t>5G PPP Phase 3, Part 6: </a:t>
            </a:r>
            <a:br>
              <a:rPr lang="en-US" sz="2000" dirty="0">
                <a:solidFill>
                  <a:srgbClr val="FFFFFF"/>
                </a:solidFill>
                <a:latin typeface="Nokia Pure Headline Ultra Light" panose="020B0204040602060303" pitchFamily="34" charset="0"/>
                <a:ea typeface="ヒラギノ角ゴ Pro W3" charset="0"/>
                <a:cs typeface="ヒラギノ角ゴ Pro W3" charset="0"/>
              </a:rPr>
            </a:br>
            <a:r>
              <a:rPr lang="en-US" b="1" dirty="0">
                <a:solidFill>
                  <a:srgbClr val="FFFFFF"/>
                </a:solidFill>
                <a:latin typeface="Nokia Pure Headline Ultra Light" panose="020B0204040602060303" pitchFamily="34" charset="0"/>
                <a:ea typeface="ヒラギノ角ゴ Pro W3" charset="0"/>
                <a:cs typeface="ヒラギノ角ゴ Pro W3" charset="0"/>
              </a:rPr>
              <a:t>5G innovations for verticals with third party services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Headline Ultra Light" panose="020B0204040602060303" pitchFamily="34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339343-92B0-44C3-B07E-757910369046}"/>
              </a:ext>
            </a:extLst>
          </p:cNvPr>
          <p:cNvGrpSpPr/>
          <p:nvPr/>
        </p:nvGrpSpPr>
        <p:grpSpPr>
          <a:xfrm>
            <a:off x="5200268" y="3763094"/>
            <a:ext cx="6625253" cy="862834"/>
            <a:chOff x="5487734" y="5458020"/>
            <a:chExt cx="6213425" cy="91117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172017-678F-4CDF-AE37-69892F36BA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2542"/>
            <a:stretch/>
          </p:blipFill>
          <p:spPr>
            <a:xfrm>
              <a:off x="5487734" y="5458020"/>
              <a:ext cx="6213425" cy="9111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3781649-8350-44AB-AA4B-04FD80F61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6432" y="5482547"/>
              <a:ext cx="1387104" cy="781467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9A98E4F-1A92-4EFF-9024-4DAC27626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131" y="1510499"/>
            <a:ext cx="3761948" cy="1670998"/>
          </a:xfrm>
          <a:prstGeom prst="rect">
            <a:avLst/>
          </a:prstGeom>
        </p:spPr>
      </p:pic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A26C7B3-5506-4A7B-953C-C226CB8AF74C}"/>
              </a:ext>
            </a:extLst>
          </p:cNvPr>
          <p:cNvSpPr txBox="1">
            <a:spLocks/>
          </p:cNvSpPr>
          <p:nvPr/>
        </p:nvSpPr>
        <p:spPr>
          <a:xfrm>
            <a:off x="618913" y="763642"/>
            <a:ext cx="11268287" cy="5785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5GPPP Architecture WG re-started the work in Oct 2020 with the inclusion of 5GPPP Projects (ICT 17-20 Projects, ICT 41-42 projects, ICT 52- 53 projects)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4687" y="2146221"/>
            <a:ext cx="1172151" cy="392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0" descr="5G-IANA (@IANA_5G) | Twitter">
            <a:extLst>
              <a:ext uri="{FF2B5EF4-FFF2-40B4-BE49-F238E27FC236}">
                <a16:creationId xmlns:a16="http://schemas.microsoft.com/office/drawing/2014/main" id="{823FD781-DBDE-417F-BF4E-2D1586826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1" b="16123"/>
          <a:stretch/>
        </p:blipFill>
        <p:spPr bwMode="auto">
          <a:xfrm>
            <a:off x="6953418" y="2115476"/>
            <a:ext cx="594687" cy="44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F4ABF2-4B93-4FD8-8F1C-87A5B94F72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8583" y="4665921"/>
            <a:ext cx="4796075" cy="11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92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0180" y="346148"/>
            <a:ext cx="8208912" cy="754296"/>
          </a:xfrm>
        </p:spPr>
        <p:txBody>
          <a:bodyPr/>
          <a:lstStyle/>
          <a:p>
            <a:r>
              <a:rPr lang="en-GB" sz="2400" b="1" dirty="0">
                <a:solidFill>
                  <a:srgbClr val="0070C0"/>
                </a:solidFill>
              </a:rPr>
              <a:t>5GPPP Architecture WG Latest Participants (3/3)</a:t>
            </a:r>
            <a:br>
              <a:rPr lang="en-GB" sz="2400" b="1" dirty="0">
                <a:solidFill>
                  <a:srgbClr val="0070C0"/>
                </a:solidFill>
              </a:rPr>
            </a:b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128" name="Rechteck 237">
            <a:extLst>
              <a:ext uri="{FF2B5EF4-FFF2-40B4-BE49-F238E27FC236}">
                <a16:creationId xmlns:a16="http://schemas.microsoft.com/office/drawing/2014/main" id="{880D6010-2800-46BE-A759-46A62B0E5845}"/>
              </a:ext>
            </a:extLst>
          </p:cNvPr>
          <p:cNvSpPr/>
          <p:nvPr/>
        </p:nvSpPr>
        <p:spPr>
          <a:xfrm>
            <a:off x="4873104" y="1676400"/>
            <a:ext cx="7149563" cy="2177228"/>
          </a:xfrm>
          <a:prstGeom prst="rect">
            <a:avLst/>
          </a:prstGeom>
          <a:solidFill>
            <a:srgbClr val="98A2AE">
              <a:lumMod val="20000"/>
              <a:lumOff val="80000"/>
              <a:alpha val="40000"/>
            </a:srgbClr>
          </a:solidFill>
          <a:ln w="12700" cap="flat" cmpd="sng" algn="ctr">
            <a:solidFill>
              <a:srgbClr val="98A2AE"/>
            </a:solidFill>
            <a:prstDash val="solid"/>
          </a:ln>
          <a:effectLst/>
        </p:spPr>
        <p:txBody>
          <a:bodyPr rot="0" spcFirstLastPara="0" vertOverflow="overflow" horzOverflow="overflow" vert="horz" wrap="square" lIns="71550" tIns="71550" rIns="71550" bIns="715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5120" marR="0" lvl="0" indent="-175120" defTabSz="4543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9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29" name="Round Single Corner Rectangle 82">
            <a:extLst>
              <a:ext uri="{FF2B5EF4-FFF2-40B4-BE49-F238E27FC236}">
                <a16:creationId xmlns:a16="http://schemas.microsoft.com/office/drawing/2014/main" id="{CCBE74AB-8226-4844-B9E2-DA5038706057}"/>
              </a:ext>
            </a:extLst>
          </p:cNvPr>
          <p:cNvSpPr/>
          <p:nvPr/>
        </p:nvSpPr>
        <p:spPr bwMode="auto">
          <a:xfrm>
            <a:off x="2128759" y="1751184"/>
            <a:ext cx="2886834" cy="2034982"/>
          </a:xfrm>
          <a:prstGeom prst="round1Rect">
            <a:avLst>
              <a:gd name="adj" fmla="val 0"/>
            </a:avLst>
          </a:prstGeom>
          <a:solidFill>
            <a:srgbClr val="98A2AE">
              <a:lumMod val="20000"/>
              <a:lumOff val="80000"/>
              <a:alpha val="90000"/>
            </a:srgb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550" tIns="0" rIns="3600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9pPr>
          </a:lstStyle>
          <a:p>
            <a:pPr marL="90488" lvl="0" indent="-90488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12419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1135"/>
                </a:solidFill>
                <a:latin typeface="Nokia Pure Text Light"/>
                <a:ea typeface="ヒラギノ角ゴ Pro W3" charset="0"/>
                <a:cs typeface="ヒラギノ角ゴ Pro W3" charset="0"/>
              </a:rPr>
              <a:t>5G-PPP ICT-20-2019 call</a:t>
            </a:r>
            <a:br>
              <a:rPr lang="en-US" sz="1400" dirty="0">
                <a:solidFill>
                  <a:srgbClr val="001135"/>
                </a:solidFill>
                <a:latin typeface="Nokia Pure Text Light"/>
                <a:ea typeface="ヒラギノ角ゴ Pro W3" charset="0"/>
                <a:cs typeface="ヒラギノ角ゴ Pro W3" charset="0"/>
              </a:rPr>
            </a:br>
            <a:endParaRPr lang="en-US" sz="1400" dirty="0">
              <a:solidFill>
                <a:srgbClr val="001135"/>
              </a:solidFill>
              <a:latin typeface="Nokia Pure Text Light"/>
              <a:ea typeface="ヒラギノ角ゴ Pro W3" charset="0"/>
              <a:cs typeface="ヒラギノ角ゴ Pro W3" charset="0"/>
            </a:endParaRPr>
          </a:p>
          <a:p>
            <a:pPr marL="90488" lvl="0" indent="-90488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12419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ヒラギノ角ゴ Pro W3" charset="0"/>
                <a:cs typeface="ヒラギノ角ゴ Pro W3" charset="0"/>
              </a:rPr>
              <a:t>Longer Term Vision</a:t>
            </a:r>
          </a:p>
          <a:p>
            <a:pPr marL="90488" lvl="0" indent="-90488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124191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001135"/>
              </a:solidFill>
              <a:latin typeface="Nokia Pure Text Light"/>
              <a:ea typeface="ヒラギノ角ゴ Pro W3" charset="0"/>
              <a:cs typeface="ヒラギノ角ゴ Pro W3" charset="0"/>
            </a:endParaRPr>
          </a:p>
          <a:p>
            <a:pPr marL="90488" lvl="0" indent="-90488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12419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1135"/>
                </a:solidFill>
                <a:latin typeface="Nokia Pure Text Light"/>
                <a:ea typeface="ヒラギノ角ゴ Pro W3" charset="0"/>
                <a:cs typeface="ヒラギノ角ゴ Pro W3" charset="0"/>
              </a:rPr>
              <a:t>Realization of pervasive mobile virtual services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Nokia Pure Text Ligh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0" name="Round Single Corner Rectangle 169">
            <a:extLst>
              <a:ext uri="{FF2B5EF4-FFF2-40B4-BE49-F238E27FC236}">
                <a16:creationId xmlns:a16="http://schemas.microsoft.com/office/drawing/2014/main" id="{E48EEEAA-062A-4E6A-B086-8AF5EDAFA277}"/>
              </a:ext>
            </a:extLst>
          </p:cNvPr>
          <p:cNvSpPr/>
          <p:nvPr/>
        </p:nvSpPr>
        <p:spPr bwMode="auto">
          <a:xfrm>
            <a:off x="424045" y="1751184"/>
            <a:ext cx="1751031" cy="2034982"/>
          </a:xfrm>
          <a:prstGeom prst="round1Rect">
            <a:avLst>
              <a:gd name="adj" fmla="val 0"/>
            </a:avLst>
          </a:prstGeom>
          <a:solidFill>
            <a:srgbClr val="12419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55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9pPr>
          </a:lstStyle>
          <a:p>
            <a:pPr lvl="0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FFC600"/>
              </a:buClr>
              <a:defRPr/>
            </a:pPr>
            <a:r>
              <a:rPr lang="en-US" sz="2000" dirty="0">
                <a:solidFill>
                  <a:srgbClr val="FFFFFF"/>
                </a:solidFill>
                <a:latin typeface="Nokia Pure Headline Ultra Light" panose="020B0204040602060303" pitchFamily="34" charset="0"/>
                <a:ea typeface="ヒラギノ角ゴ Pro W3" charset="0"/>
                <a:cs typeface="ヒラギノ角ゴ Pro W3" charset="0"/>
              </a:rPr>
              <a:t>5G PPP Phase 3, Part 4: </a:t>
            </a:r>
            <a:br>
              <a:rPr lang="en-US" sz="2000" dirty="0">
                <a:solidFill>
                  <a:srgbClr val="FFFFFF"/>
                </a:solidFill>
                <a:latin typeface="Nokia Pure Headline Ultra Light" panose="020B0204040602060303" pitchFamily="34" charset="0"/>
                <a:ea typeface="ヒラギノ角ゴ Pro W3" charset="0"/>
                <a:cs typeface="ヒラギノ角ゴ Pro W3" charset="0"/>
              </a:rPr>
            </a:br>
            <a:r>
              <a:rPr lang="en-US" sz="2000" b="1" dirty="0">
                <a:solidFill>
                  <a:srgbClr val="FFFFFF"/>
                </a:solidFill>
                <a:latin typeface="Nokia Pure Headline Ultra Light" panose="020B0204040602060303" pitchFamily="34" charset="0"/>
                <a:ea typeface="ヒラギノ角ゴ Pro W3" charset="0"/>
                <a:cs typeface="ヒラギノ角ゴ Pro W3" charset="0"/>
              </a:rPr>
              <a:t>5G Long Term Evolution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Headline Ultra Light" panose="020B0204040602060303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3" name="Text Placeholder 7">
            <a:extLst>
              <a:ext uri="{FF2B5EF4-FFF2-40B4-BE49-F238E27FC236}">
                <a16:creationId xmlns:a16="http://schemas.microsoft.com/office/drawing/2014/main" id="{F960234D-C62B-4E14-9E3D-D4E9118E73DA}"/>
              </a:ext>
            </a:extLst>
          </p:cNvPr>
          <p:cNvSpPr txBox="1">
            <a:spLocks/>
          </p:cNvSpPr>
          <p:nvPr/>
        </p:nvSpPr>
        <p:spPr>
          <a:xfrm>
            <a:off x="651419" y="955652"/>
            <a:ext cx="10954173" cy="5785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5GPPP Architecture WG re-started the work in Oct 2020 with the inclusion of 5GPPP Projects (ICT 17-20 Projects, ICT 41-42 projects, ICT 52- 53 projects)</a:t>
            </a:r>
          </a:p>
        </p:txBody>
      </p:sp>
      <p:pic>
        <p:nvPicPr>
          <p:cNvPr id="254" name="Picture 253">
            <a:extLst>
              <a:ext uri="{FF2B5EF4-FFF2-40B4-BE49-F238E27FC236}">
                <a16:creationId xmlns:a16="http://schemas.microsoft.com/office/drawing/2014/main" id="{00BA1F07-7730-40C8-8B6C-30A5EE2B3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707"/>
          <a:stretch/>
        </p:blipFill>
        <p:spPr>
          <a:xfrm>
            <a:off x="5061410" y="1937452"/>
            <a:ext cx="3405256" cy="1590709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2EFB2B45-4505-4C24-8AA3-7BB31F4E65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07"/>
          <a:stretch/>
        </p:blipFill>
        <p:spPr>
          <a:xfrm>
            <a:off x="8529417" y="1937451"/>
            <a:ext cx="3405255" cy="1590709"/>
          </a:xfrm>
          <a:prstGeom prst="rect">
            <a:avLst/>
          </a:prstGeom>
        </p:spPr>
      </p:pic>
      <p:grpSp>
        <p:nvGrpSpPr>
          <p:cNvPr id="252" name="Group 251">
            <a:extLst>
              <a:ext uri="{FF2B5EF4-FFF2-40B4-BE49-F238E27FC236}">
                <a16:creationId xmlns:a16="http://schemas.microsoft.com/office/drawing/2014/main" id="{97C8C350-1C1A-4F8C-A391-4A2DA1C774F8}"/>
              </a:ext>
            </a:extLst>
          </p:cNvPr>
          <p:cNvGrpSpPr/>
          <p:nvPr/>
        </p:nvGrpSpPr>
        <p:grpSpPr>
          <a:xfrm>
            <a:off x="424045" y="4149816"/>
            <a:ext cx="4595345" cy="2034982"/>
            <a:chOff x="424593" y="3411002"/>
            <a:chExt cx="4595345" cy="2034982"/>
          </a:xfrm>
        </p:grpSpPr>
        <p:sp>
          <p:nvSpPr>
            <p:cNvPr id="130" name="Round Single Corner Rectangle 83">
              <a:extLst>
                <a:ext uri="{FF2B5EF4-FFF2-40B4-BE49-F238E27FC236}">
                  <a16:creationId xmlns:a16="http://schemas.microsoft.com/office/drawing/2014/main" id="{C3B321A8-07AC-439A-A28F-8F6387AF002C}"/>
                </a:ext>
              </a:extLst>
            </p:cNvPr>
            <p:cNvSpPr/>
            <p:nvPr/>
          </p:nvSpPr>
          <p:spPr bwMode="auto">
            <a:xfrm>
              <a:off x="2133104" y="3411002"/>
              <a:ext cx="2886834" cy="2034982"/>
            </a:xfrm>
            <a:prstGeom prst="round1Rect">
              <a:avLst>
                <a:gd name="adj" fmla="val 0"/>
              </a:avLst>
            </a:prstGeom>
            <a:solidFill>
              <a:srgbClr val="98A2AE">
                <a:lumMod val="20000"/>
                <a:lumOff val="80000"/>
                <a:alpha val="90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1550" tIns="0" rIns="3600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9pPr>
            </a:lstStyle>
            <a:p>
              <a:pPr marL="90488" lvl="0" indent="-90488" defTabSz="600974"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12419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001135"/>
                  </a:solidFill>
                  <a:latin typeface="Nokia Pure Text Light"/>
                  <a:ea typeface="ヒラギノ角ゴ Pro W3" charset="0"/>
                  <a:cs typeface="ヒラギノ角ゴ Pro W3" charset="0"/>
                </a:rPr>
                <a:t>5G-PPP ICT-52-2020 call</a:t>
              </a:r>
            </a:p>
            <a:p>
              <a:pPr marL="90488" lvl="0" indent="-90488" defTabSz="600974"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124191"/>
                </a:buClr>
                <a:buFont typeface="Arial" panose="020B0604020202020204" pitchFamily="34" charset="0"/>
                <a:buChar char="•"/>
                <a:defRPr/>
              </a:pPr>
              <a:endParaRPr lang="en-US" sz="1000" dirty="0">
                <a:solidFill>
                  <a:srgbClr val="001135"/>
                </a:solidFill>
                <a:latin typeface="Nokia Pure Text Light"/>
                <a:ea typeface="ヒラギノ角ゴ Pro W3" charset="0"/>
                <a:cs typeface="ヒラギノ角ゴ Pro W3" charset="0"/>
              </a:endParaRPr>
            </a:p>
            <a:p>
              <a:pPr marL="90488" lvl="0" indent="-90488" defTabSz="600974"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12419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001135"/>
                  </a:solidFill>
                  <a:latin typeface="Nokia Pure Text Light"/>
                  <a:ea typeface="ヒラギノ角ゴ Pro W3" charset="0"/>
                  <a:cs typeface="ヒラギノ角ゴ Pro W3" charset="0"/>
                </a:rPr>
                <a:t>Smart Connectivity beyond 5G </a:t>
              </a:r>
              <a:br>
                <a:rPr lang="en-US" sz="1400" dirty="0">
                  <a:solidFill>
                    <a:srgbClr val="001135"/>
                  </a:solidFill>
                  <a:latin typeface="Nokia Pure Text Light"/>
                  <a:ea typeface="ヒラギノ角ゴ Pro W3" charset="0"/>
                  <a:cs typeface="ヒラギノ角ゴ Pro W3" charset="0"/>
                </a:rPr>
              </a:br>
              <a:endParaRPr lang="en-US" sz="1400" dirty="0">
                <a:solidFill>
                  <a:srgbClr val="001135"/>
                </a:solidFill>
                <a:latin typeface="Nokia Pure Text Light"/>
                <a:ea typeface="ヒラギノ角ゴ Pro W3" charset="0"/>
                <a:cs typeface="ヒラギノ角ゴ Pro W3" charset="0"/>
              </a:endParaRPr>
            </a:p>
            <a:p>
              <a:pPr marL="90488" lvl="0" indent="-90488" defTabSz="600974"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12419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001135"/>
                  </a:solidFill>
                  <a:latin typeface="Nokia Pure Text Light"/>
                  <a:ea typeface="ヒラギノ角ゴ Pro W3" charset="0"/>
                  <a:cs typeface="ヒラギノ角ゴ Pro W3" charset="0"/>
                </a:rPr>
                <a:t>Foundation of B5G/6G System</a:t>
              </a:r>
            </a:p>
            <a:p>
              <a:pPr marL="90488" lvl="0" indent="-90488" defTabSz="600974"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124191"/>
                </a:buClr>
                <a:buFont typeface="Arial" panose="020B0604020202020204" pitchFamily="34" charset="0"/>
                <a:buChar char="•"/>
                <a:defRPr/>
              </a:pPr>
              <a:endParaRPr lang="en-US" sz="1400" dirty="0">
                <a:solidFill>
                  <a:srgbClr val="001135"/>
                </a:solidFill>
                <a:latin typeface="Nokia Pure Text Light"/>
                <a:ea typeface="ヒラギノ角ゴ Pro W3" charset="0"/>
                <a:cs typeface="ヒラギノ角ゴ Pro W3" charset="0"/>
              </a:endParaRPr>
            </a:p>
            <a:p>
              <a:pPr marL="90488" lvl="0" indent="-90488" defTabSz="600974"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12419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001135"/>
                  </a:solidFill>
                  <a:latin typeface="Nokia Pure Text Light"/>
                  <a:ea typeface="ヒラギノ角ゴ Pro W3" charset="0"/>
                  <a:cs typeface="ヒラギノ角ゴ Pro W3" charset="0"/>
                </a:rPr>
                <a:t>System Flagship Project &amp; Complementary smaller and more focused projects</a:t>
              </a:r>
            </a:p>
          </p:txBody>
        </p:sp>
        <p:sp>
          <p:nvSpPr>
            <p:cNvPr id="251" name="Round Single Corner Rectangle 170">
              <a:extLst>
                <a:ext uri="{FF2B5EF4-FFF2-40B4-BE49-F238E27FC236}">
                  <a16:creationId xmlns:a16="http://schemas.microsoft.com/office/drawing/2014/main" id="{44F48534-F6C0-4D34-896A-E7988C477801}"/>
                </a:ext>
              </a:extLst>
            </p:cNvPr>
            <p:cNvSpPr/>
            <p:nvPr/>
          </p:nvSpPr>
          <p:spPr bwMode="auto">
            <a:xfrm>
              <a:off x="424593" y="3411002"/>
              <a:ext cx="1751031" cy="2034982"/>
            </a:xfrm>
            <a:prstGeom prst="round1Rect">
              <a:avLst>
                <a:gd name="adj" fmla="val 0"/>
              </a:avLst>
            </a:prstGeom>
            <a:solidFill>
              <a:srgbClr val="00206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1550" tIns="144000" rIns="0" bIns="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/>
                  <a:cs typeface="ヒラギノ角ゴ Pro W3"/>
                </a:defRPr>
              </a:lvl9pPr>
            </a:lstStyle>
            <a:p>
              <a:pPr defTabSz="600974"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C600"/>
                </a:buClr>
                <a:defRPr/>
              </a:pPr>
              <a:r>
                <a:rPr lang="en-US" sz="2000" dirty="0">
                  <a:solidFill>
                    <a:srgbClr val="FFFFFF"/>
                  </a:solidFill>
                  <a:latin typeface="Nokia Pure Headline Ultra Light" panose="020B0204040602060303" pitchFamily="34" charset="0"/>
                  <a:ea typeface="ヒラギノ角ゴ Pro W3" charset="0"/>
                  <a:cs typeface="ヒラギノ角ゴ Pro W3" charset="0"/>
                </a:rPr>
                <a:t>5G PPP Phase 3, Part 6: </a:t>
              </a:r>
              <a:br>
                <a:rPr lang="en-US" sz="2000" dirty="0">
                  <a:solidFill>
                    <a:srgbClr val="FFFFFF"/>
                  </a:solidFill>
                  <a:latin typeface="Nokia Pure Headline Ultra Light" panose="020B0204040602060303" pitchFamily="34" charset="0"/>
                  <a:ea typeface="ヒラギノ角ゴ Pro W3" charset="0"/>
                  <a:cs typeface="ヒラギノ角ゴ Pro W3" charset="0"/>
                </a:rPr>
              </a:br>
              <a:r>
                <a:rPr lang="en-US" sz="2000" b="1" dirty="0">
                  <a:solidFill>
                    <a:srgbClr val="FFFFFF"/>
                  </a:solidFill>
                  <a:latin typeface="Nokia Pure Headline Ultra Light" panose="020B0204040602060303" pitchFamily="34" charset="0"/>
                  <a:ea typeface="ヒラギノ角ゴ Pro W3" charset="0"/>
                  <a:cs typeface="ヒラギノ角ゴ Pro W3" charset="0"/>
                </a:rPr>
                <a:t>Smart Connectivity beyond 5G</a:t>
              </a:r>
              <a:br>
                <a:rPr lang="en-US" sz="2000" b="1" dirty="0">
                  <a:solidFill>
                    <a:srgbClr val="FFFFFF"/>
                  </a:solidFill>
                  <a:latin typeface="Nokia Pure Headline Ultra Light" panose="020B0204040602060303" pitchFamily="34" charset="0"/>
                  <a:ea typeface="ヒラギノ角ゴ Pro W3" charset="0"/>
                  <a:cs typeface="ヒラギノ角ゴ Pro W3" charset="0"/>
                </a:rPr>
              </a:b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726B443-FED0-4586-B236-4EC4FBA67C0E}"/>
              </a:ext>
            </a:extLst>
          </p:cNvPr>
          <p:cNvSpPr txBox="1">
            <a:spLocks/>
          </p:cNvSpPr>
          <p:nvPr/>
        </p:nvSpPr>
        <p:spPr>
          <a:xfrm>
            <a:off x="11605592" y="6391978"/>
            <a:ext cx="586408" cy="4660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33573D-9E14-4F21-9005-389B7524A2F9}" type="slidenum">
              <a:rPr lang="en-GB" smtClean="0">
                <a:solidFill>
                  <a:schemeClr val="bg1"/>
                </a:solidFill>
              </a:rPr>
              <a:pPr algn="ctr"/>
              <a:t>11</a:t>
            </a:fld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9DD34B-A842-4AE2-8DB6-4728395EA91B}"/>
              </a:ext>
            </a:extLst>
          </p:cNvPr>
          <p:cNvGrpSpPr/>
          <p:nvPr/>
        </p:nvGrpSpPr>
        <p:grpSpPr>
          <a:xfrm>
            <a:off x="4873104" y="4072563"/>
            <a:ext cx="7149563" cy="2177228"/>
            <a:chOff x="4873104" y="4072563"/>
            <a:chExt cx="7149563" cy="2177228"/>
          </a:xfrm>
        </p:grpSpPr>
        <p:sp>
          <p:nvSpPr>
            <p:cNvPr id="15" name="Rechteck 237">
              <a:extLst>
                <a:ext uri="{FF2B5EF4-FFF2-40B4-BE49-F238E27FC236}">
                  <a16:creationId xmlns:a16="http://schemas.microsoft.com/office/drawing/2014/main" id="{C96A07BB-137B-4427-AACF-F22C39256BD7}"/>
                </a:ext>
              </a:extLst>
            </p:cNvPr>
            <p:cNvSpPr/>
            <p:nvPr/>
          </p:nvSpPr>
          <p:spPr>
            <a:xfrm>
              <a:off x="4873104" y="4072563"/>
              <a:ext cx="7149563" cy="2177228"/>
            </a:xfrm>
            <a:prstGeom prst="rect">
              <a:avLst/>
            </a:prstGeom>
            <a:solidFill>
              <a:srgbClr val="98A2AE">
                <a:lumMod val="20000"/>
                <a:lumOff val="80000"/>
                <a:alpha val="40000"/>
              </a:srgbClr>
            </a:solidFill>
            <a:ln w="12700" cap="flat" cmpd="sng" algn="ctr">
              <a:solidFill>
                <a:srgbClr val="98A2AE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71550" tIns="71550" rIns="71550" bIns="7155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5120" marR="0" lvl="0" indent="-175120" defTabSz="4543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9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A718DB9-BE60-415A-AB83-1194D4D61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2251" y="4167083"/>
              <a:ext cx="6706545" cy="2029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464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238" y="126983"/>
            <a:ext cx="8006467" cy="75429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White Papers &amp; Events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1F114-C537-499B-A644-EC7096645BC0}"/>
              </a:ext>
            </a:extLst>
          </p:cNvPr>
          <p:cNvSpPr txBox="1">
            <a:spLocks/>
          </p:cNvSpPr>
          <p:nvPr/>
        </p:nvSpPr>
        <p:spPr>
          <a:xfrm>
            <a:off x="11605592" y="6391978"/>
            <a:ext cx="586408" cy="4660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33573D-9E14-4F21-9005-389B7524A2F9}" type="slidenum">
              <a:rPr lang="en-GB" smtClean="0">
                <a:solidFill>
                  <a:schemeClr val="bg1"/>
                </a:solidFill>
              </a:rPr>
              <a:pPr algn="ctr"/>
              <a:t>12</a:t>
            </a:fld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2C661A-85AB-18EA-2B69-FC73FD1E99C9}"/>
              </a:ext>
            </a:extLst>
          </p:cNvPr>
          <p:cNvGrpSpPr/>
          <p:nvPr/>
        </p:nvGrpSpPr>
        <p:grpSpPr>
          <a:xfrm>
            <a:off x="1023425" y="2062212"/>
            <a:ext cx="5000489" cy="4050457"/>
            <a:chOff x="1023425" y="2062212"/>
            <a:chExt cx="5000489" cy="40504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8FB920-C9F3-75A1-A6C2-0BB4D1B71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3425" y="2062212"/>
              <a:ext cx="1626766" cy="27335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AD21BE2-BF55-A4C5-050B-9CF496E5A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6808" y="2254716"/>
              <a:ext cx="1797727" cy="27335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5F3177D-B03D-8EFB-454D-DADAA0293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0191" y="2613572"/>
              <a:ext cx="1720888" cy="27693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8A54B6-E6F0-A2F3-D03D-DAD350577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3574" y="2984458"/>
              <a:ext cx="1831628" cy="27573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0344B44-DBF8-9B35-4946-1ED96B263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45009" y="3355344"/>
              <a:ext cx="1678905" cy="27573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CC40F6-6C6F-84D1-2BC8-0C895E28D9D6}"/>
              </a:ext>
            </a:extLst>
          </p:cNvPr>
          <p:cNvGrpSpPr/>
          <p:nvPr/>
        </p:nvGrpSpPr>
        <p:grpSpPr>
          <a:xfrm>
            <a:off x="6553990" y="1586207"/>
            <a:ext cx="5051602" cy="2686964"/>
            <a:chOff x="6553990" y="1586207"/>
            <a:chExt cx="5051602" cy="268696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CD90856-5931-FDBD-2AAC-8A32C406E113}"/>
                </a:ext>
              </a:extLst>
            </p:cNvPr>
            <p:cNvGrpSpPr/>
            <p:nvPr/>
          </p:nvGrpSpPr>
          <p:grpSpPr>
            <a:xfrm>
              <a:off x="6553991" y="1586207"/>
              <a:ext cx="4871196" cy="1037724"/>
              <a:chOff x="6553991" y="1586207"/>
              <a:chExt cx="4871196" cy="103772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5251737-FD69-2ED0-90CB-3D3013C16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3943" y="1586207"/>
                <a:ext cx="2557439" cy="633800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F2FA4F4-594B-8AC6-8048-53481BD6CE4D}"/>
                  </a:ext>
                </a:extLst>
              </p:cNvPr>
              <p:cNvSpPr/>
              <p:nvPr/>
            </p:nvSpPr>
            <p:spPr>
              <a:xfrm>
                <a:off x="6553991" y="2100711"/>
                <a:ext cx="48711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/>
                  <a:t>5GArch 2019: </a:t>
                </a:r>
                <a:br>
                  <a:rPr lang="en-US" sz="1400" b="1" dirty="0"/>
                </a:br>
                <a:r>
                  <a:rPr lang="en-US" sz="1400" b="1" dirty="0"/>
                  <a:t>International Workshop on 5G Architecture</a:t>
                </a: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5FD2F8-2BAA-BF2E-B002-51BC74FF5E02}"/>
                </a:ext>
              </a:extLst>
            </p:cNvPr>
            <p:cNvSpPr/>
            <p:nvPr/>
          </p:nvSpPr>
          <p:spPr>
            <a:xfrm>
              <a:off x="6553990" y="3749951"/>
              <a:ext cx="50516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Workshop on “ARCHITECTURAL EVOLUTION TOWARD 6G NETWORKS: A EUROPEAN VIEW”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E121280-399B-AD42-8C26-6B940E9654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6818"/>
            <a:stretch/>
          </p:blipFill>
          <p:spPr>
            <a:xfrm>
              <a:off x="6553991" y="2843265"/>
              <a:ext cx="5051601" cy="920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246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632" y="116632"/>
            <a:ext cx="6624736" cy="754296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Architecture WG Scope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9DA13F1-037B-4830-965A-126391D16132}"/>
              </a:ext>
            </a:extLst>
          </p:cNvPr>
          <p:cNvSpPr txBox="1">
            <a:spLocks/>
          </p:cNvSpPr>
          <p:nvPr/>
        </p:nvSpPr>
        <p:spPr>
          <a:xfrm>
            <a:off x="2994668" y="778690"/>
            <a:ext cx="8610924" cy="3259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Architecture WG is one of the Working Groups as part of the 5GPPP Initiative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BC8B9-4CCF-47BF-8F11-38FE2155E115}"/>
              </a:ext>
            </a:extLst>
          </p:cNvPr>
          <p:cNvSpPr txBox="1"/>
          <p:nvPr/>
        </p:nvSpPr>
        <p:spPr>
          <a:xfrm>
            <a:off x="7115416" y="6613512"/>
            <a:ext cx="4223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5GPPP Architecture White Paper Releases: </a:t>
            </a:r>
            <a:r>
              <a:rPr lang="en-US" sz="1000" dirty="0">
                <a:hlinkClick r:id="rId3"/>
              </a:rPr>
              <a:t>https://5g-ppp.eu/white-papers/</a:t>
            </a:r>
            <a:endParaRPr lang="en-US" sz="100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FD66F07-4250-4F14-A723-F5F626EC1456}"/>
              </a:ext>
            </a:extLst>
          </p:cNvPr>
          <p:cNvSpPr txBox="1">
            <a:spLocks/>
          </p:cNvSpPr>
          <p:nvPr/>
        </p:nvSpPr>
        <p:spPr>
          <a:xfrm>
            <a:off x="880997" y="3275477"/>
            <a:ext cx="10954173" cy="14449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i="1" dirty="0"/>
              <a:t>5GPPP Architecture White Paper issued in June 2016 (v1.0) &amp; updated in January 2018 (v2.0) based on Phase I projects’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i="1" dirty="0"/>
              <a:t>Release (v3.0) issued during the EuCNC 2019 based on Phase II &amp; Phase III projects’ results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i="1" dirty="0"/>
              <a:t>Release (v4.0) issued in October 2021 based on Phase III projects’ results (ICT 17-20 Projects, ICT 41-42 projects, ICT 52- 53 projects) </a:t>
            </a:r>
            <a:r>
              <a:rPr lang="en-US" sz="1800" b="1" i="1" dirty="0">
                <a:sym typeface="Wingdings" panose="05000000000000000000" pitchFamily="2" charset="2"/>
              </a:rPr>
              <a:t> 45 Projects have participated (max # of projects in the history of the WG)</a:t>
            </a:r>
            <a:endParaRPr lang="en-US" sz="1800" b="1" i="1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2E6FA1-EEA4-4606-B234-7C3FDD2F7743}"/>
              </a:ext>
            </a:extLst>
          </p:cNvPr>
          <p:cNvGrpSpPr/>
          <p:nvPr/>
        </p:nvGrpSpPr>
        <p:grpSpPr>
          <a:xfrm>
            <a:off x="633699" y="733873"/>
            <a:ext cx="2363502" cy="2363502"/>
            <a:chOff x="246034" y="1269645"/>
            <a:chExt cx="2604211" cy="2604211"/>
          </a:xfrm>
        </p:grpSpPr>
        <p:sp>
          <p:nvSpPr>
            <p:cNvPr id="21" name="Rechteck: abgerundete Ecken 41">
              <a:hlinkClick r:id="" action="ppaction://noaction"/>
              <a:extLst>
                <a:ext uri="{FF2B5EF4-FFF2-40B4-BE49-F238E27FC236}">
                  <a16:creationId xmlns:a16="http://schemas.microsoft.com/office/drawing/2014/main" id="{2D3A5F8E-1EF1-49D8-9193-54792372CE4E}"/>
                </a:ext>
              </a:extLst>
            </p:cNvPr>
            <p:cNvSpPr/>
            <p:nvPr/>
          </p:nvSpPr>
          <p:spPr>
            <a:xfrm rot="19800000">
              <a:off x="246034" y="1650498"/>
              <a:ext cx="2604211" cy="1104099"/>
            </a:xfrm>
            <a:prstGeom prst="roundRect">
              <a:avLst>
                <a:gd name="adj" fmla="val 50000"/>
              </a:avLst>
            </a:prstGeom>
            <a:solidFill>
              <a:srgbClr val="00C9FF">
                <a:alpha val="3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60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endParaRPr>
            </a:p>
          </p:txBody>
        </p:sp>
        <p:sp>
          <p:nvSpPr>
            <p:cNvPr id="22" name="Rechteck: abgerundete Ecken 42">
              <a:hlinkClick r:id="" action="ppaction://noaction"/>
              <a:extLst>
                <a:ext uri="{FF2B5EF4-FFF2-40B4-BE49-F238E27FC236}">
                  <a16:creationId xmlns:a16="http://schemas.microsoft.com/office/drawing/2014/main" id="{75B5348E-ABF6-4560-AA0D-852A1CFB50FA}"/>
                </a:ext>
              </a:extLst>
            </p:cNvPr>
            <p:cNvSpPr/>
            <p:nvPr/>
          </p:nvSpPr>
          <p:spPr>
            <a:xfrm rot="5400000" flipH="1">
              <a:off x="920158" y="2019701"/>
              <a:ext cx="2604211" cy="1104099"/>
            </a:xfrm>
            <a:prstGeom prst="roundRect">
              <a:avLst>
                <a:gd name="adj" fmla="val 50000"/>
              </a:avLst>
            </a:prstGeom>
            <a:solidFill>
              <a:srgbClr val="00C9FF">
                <a:alpha val="3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60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endParaRPr>
            </a:p>
          </p:txBody>
        </p:sp>
        <p:sp>
          <p:nvSpPr>
            <p:cNvPr id="23" name="Rechteck: abgerundete Ecken 44">
              <a:hlinkClick r:id="" action="ppaction://noaction"/>
              <a:extLst>
                <a:ext uri="{FF2B5EF4-FFF2-40B4-BE49-F238E27FC236}">
                  <a16:creationId xmlns:a16="http://schemas.microsoft.com/office/drawing/2014/main" id="{4CB52B75-2147-4B46-9531-01C384B711DF}"/>
                </a:ext>
              </a:extLst>
            </p:cNvPr>
            <p:cNvSpPr/>
            <p:nvPr/>
          </p:nvSpPr>
          <p:spPr>
            <a:xfrm rot="1800000" flipV="1">
              <a:off x="246034" y="2399050"/>
              <a:ext cx="2604211" cy="1104099"/>
            </a:xfrm>
            <a:prstGeom prst="roundRect">
              <a:avLst>
                <a:gd name="adj" fmla="val 50000"/>
              </a:avLst>
            </a:prstGeom>
            <a:solidFill>
              <a:srgbClr val="00C9FF">
                <a:alpha val="3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6003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 panose="020B0403020202020204" pitchFamily="34" charset="0"/>
                <a:ea typeface="Nokia Pure Text Light" panose="020B0403020202020204" pitchFamily="34" charset="0"/>
                <a:cs typeface="+mn-cs"/>
              </a:endParaRPr>
            </a:p>
          </p:txBody>
        </p:sp>
        <p:sp>
          <p:nvSpPr>
            <p:cNvPr id="24" name="Ellipse 5">
              <a:hlinkClick r:id="" action="ppaction://noaction"/>
              <a:extLst>
                <a:ext uri="{FF2B5EF4-FFF2-40B4-BE49-F238E27FC236}">
                  <a16:creationId xmlns:a16="http://schemas.microsoft.com/office/drawing/2014/main" id="{54947421-3C9D-4217-B2ED-0A8E15510A6F}"/>
                </a:ext>
              </a:extLst>
            </p:cNvPr>
            <p:cNvSpPr/>
            <p:nvPr/>
          </p:nvSpPr>
          <p:spPr>
            <a:xfrm>
              <a:off x="402315" y="2081318"/>
              <a:ext cx="992514" cy="992514"/>
            </a:xfrm>
            <a:prstGeom prst="ellipse">
              <a:avLst/>
            </a:prstGeom>
            <a:solidFill>
              <a:srgbClr val="001135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C9FF"/>
                  </a:solidFill>
                  <a:effectLst/>
                  <a:uLnTx/>
                  <a:uFillTx/>
                  <a:latin typeface="Nokia Pure Headline Ultra Light" panose="020B0204040602060303" pitchFamily="34" charset="0"/>
                  <a:ea typeface="Nokia Pure Text Light" panose="020B0403020202020204" pitchFamily="34" charset="0"/>
                  <a:cs typeface="+mn-cs"/>
                </a:rPr>
                <a:t>Novel </a:t>
              </a:r>
              <a:b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C9FF"/>
                  </a:solidFill>
                  <a:effectLst/>
                  <a:uLnTx/>
                  <a:uFillTx/>
                  <a:latin typeface="Nokia Pure Headline Ultra Light" panose="020B0204040602060303" pitchFamily="34" charset="0"/>
                  <a:ea typeface="Nokia Pure Text Light" panose="020B0403020202020204" pitchFamily="34" charset="0"/>
                  <a:cs typeface="+mn-cs"/>
                </a:rPr>
              </a:b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C9FF"/>
                  </a:solidFill>
                  <a:effectLst/>
                  <a:uLnTx/>
                  <a:uFillTx/>
                  <a:latin typeface="Nokia Pure Headline Ultra Light" panose="020B0204040602060303" pitchFamily="34" charset="0"/>
                  <a:ea typeface="Nokia Pure Text Light" panose="020B0403020202020204" pitchFamily="34" charset="0"/>
                  <a:cs typeface="+mn-cs"/>
                </a:rPr>
                <a:t>Trends</a:t>
              </a:r>
            </a:p>
          </p:txBody>
        </p:sp>
        <p:sp>
          <p:nvSpPr>
            <p:cNvPr id="25" name="Ellipse 6">
              <a:hlinkClick r:id="" action="ppaction://noaction"/>
              <a:extLst>
                <a:ext uri="{FF2B5EF4-FFF2-40B4-BE49-F238E27FC236}">
                  <a16:creationId xmlns:a16="http://schemas.microsoft.com/office/drawing/2014/main" id="{99134397-3A9B-4751-B8D9-6D4AD08E34A8}"/>
                </a:ext>
              </a:extLst>
            </p:cNvPr>
            <p:cNvSpPr/>
            <p:nvPr/>
          </p:nvSpPr>
          <p:spPr>
            <a:xfrm>
              <a:off x="1726006" y="1325437"/>
              <a:ext cx="992514" cy="992514"/>
            </a:xfrm>
            <a:prstGeom prst="ellipse">
              <a:avLst/>
            </a:prstGeom>
            <a:solidFill>
              <a:srgbClr val="001135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C9FF"/>
                  </a:solidFill>
                  <a:effectLst/>
                  <a:uLnTx/>
                  <a:uFillTx/>
                  <a:latin typeface="Nokia Pure Headline Ultra Light" panose="020B0204040602060303" pitchFamily="34" charset="0"/>
                  <a:ea typeface="Nokia Pure Text Light" panose="020B0403020202020204" pitchFamily="34" charset="0"/>
                  <a:cs typeface="+mn-cs"/>
                </a:rPr>
                <a:t>5GPPP</a:t>
              </a:r>
              <a:b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C9FF"/>
                  </a:solidFill>
                  <a:effectLst/>
                  <a:uLnTx/>
                  <a:uFillTx/>
                  <a:latin typeface="Nokia Pure Headline Ultra Light" panose="020B0204040602060303" pitchFamily="34" charset="0"/>
                  <a:ea typeface="Nokia Pure Text Light" panose="020B0403020202020204" pitchFamily="34" charset="0"/>
                  <a:cs typeface="+mn-cs"/>
                </a:rPr>
              </a:b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C9FF"/>
                  </a:solidFill>
                  <a:effectLst/>
                  <a:uLnTx/>
                  <a:uFillTx/>
                  <a:latin typeface="Nokia Pure Headline Ultra Light" panose="020B0204040602060303" pitchFamily="34" charset="0"/>
                  <a:ea typeface="Nokia Pure Text Light" panose="020B0403020202020204" pitchFamily="34" charset="0"/>
                  <a:cs typeface="+mn-cs"/>
                </a:rPr>
                <a:t>Initiative</a:t>
              </a:r>
            </a:p>
          </p:txBody>
        </p:sp>
        <p:sp>
          <p:nvSpPr>
            <p:cNvPr id="26" name="Ellipse 7">
              <a:hlinkClick r:id="" action="ppaction://noaction"/>
              <a:extLst>
                <a:ext uri="{FF2B5EF4-FFF2-40B4-BE49-F238E27FC236}">
                  <a16:creationId xmlns:a16="http://schemas.microsoft.com/office/drawing/2014/main" id="{FD76B8E4-5F68-4118-A006-520D5129C743}"/>
                </a:ext>
              </a:extLst>
            </p:cNvPr>
            <p:cNvSpPr/>
            <p:nvPr/>
          </p:nvSpPr>
          <p:spPr>
            <a:xfrm>
              <a:off x="1726006" y="2825549"/>
              <a:ext cx="992514" cy="992514"/>
            </a:xfrm>
            <a:prstGeom prst="ellipse">
              <a:avLst/>
            </a:prstGeom>
            <a:solidFill>
              <a:srgbClr val="001135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C9FF"/>
                  </a:solidFill>
                  <a:effectLst/>
                  <a:uLnTx/>
                  <a:uFillTx/>
                  <a:latin typeface="Nokia Pure Headline Ultra Light" panose="020B0204040602060303" pitchFamily="34" charset="0"/>
                  <a:ea typeface="Nokia Pure Text Light" panose="020B0403020202020204" pitchFamily="34" charset="0"/>
                  <a:cs typeface="+mn-cs"/>
                </a:rPr>
                <a:t>Key Tech.</a:t>
              </a:r>
              <a:b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C9FF"/>
                  </a:solidFill>
                  <a:effectLst/>
                  <a:uLnTx/>
                  <a:uFillTx/>
                  <a:latin typeface="Nokia Pure Headline Ultra Light" panose="020B0204040602060303" pitchFamily="34" charset="0"/>
                  <a:ea typeface="Nokia Pure Text Light" panose="020B0403020202020204" pitchFamily="34" charset="0"/>
                  <a:cs typeface="+mn-cs"/>
                </a:rPr>
              </a:b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C9FF"/>
                  </a:solidFill>
                  <a:effectLst/>
                  <a:uLnTx/>
                  <a:uFillTx/>
                  <a:latin typeface="Nokia Pure Headline Ultra Light" panose="020B0204040602060303" pitchFamily="34" charset="0"/>
                  <a:ea typeface="Nokia Pure Text Light" panose="020B0403020202020204" pitchFamily="34" charset="0"/>
                  <a:cs typeface="+mn-cs"/>
                </a:rPr>
                <a:t>Enablers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1971A62-9044-45F1-9B19-F034D4D9B40A}"/>
                </a:ext>
              </a:extLst>
            </p:cNvPr>
            <p:cNvGrpSpPr/>
            <p:nvPr/>
          </p:nvGrpSpPr>
          <p:grpSpPr>
            <a:xfrm>
              <a:off x="1441906" y="2364417"/>
              <a:ext cx="725578" cy="424654"/>
              <a:chOff x="4976261" y="1771519"/>
              <a:chExt cx="933651" cy="546432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20D100B-1F0E-4DDE-A8EC-A14E52574343}"/>
                  </a:ext>
                </a:extLst>
              </p:cNvPr>
              <p:cNvSpPr/>
              <p:nvPr/>
            </p:nvSpPr>
            <p:spPr>
              <a:xfrm>
                <a:off x="4976261" y="1771519"/>
                <a:ext cx="933651" cy="5464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E1EFAB8-93CC-4CDF-A6A8-CC973EF084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8051" y="1799791"/>
                <a:ext cx="908050" cy="518160"/>
              </a:xfrm>
              <a:prstGeom prst="rect">
                <a:avLst/>
              </a:prstGeom>
            </p:spPr>
          </p:pic>
        </p:grpSp>
      </p:grp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3052AE4D-F277-4B19-BC0B-8769831D222B}"/>
              </a:ext>
            </a:extLst>
          </p:cNvPr>
          <p:cNvSpPr txBox="1">
            <a:spLocks/>
          </p:cNvSpPr>
          <p:nvPr/>
        </p:nvSpPr>
        <p:spPr>
          <a:xfrm>
            <a:off x="3004058" y="1187714"/>
            <a:ext cx="8610924" cy="3259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Brings 5GPPP projects together to attain the European View on the Overall Architecture &amp; the Network Domains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52DDA77-3B4C-4BB3-B9B6-533108E6C9A8}"/>
              </a:ext>
            </a:extLst>
          </p:cNvPr>
          <p:cNvSpPr txBox="1">
            <a:spLocks/>
          </p:cNvSpPr>
          <p:nvPr/>
        </p:nvSpPr>
        <p:spPr>
          <a:xfrm>
            <a:off x="2994668" y="1847707"/>
            <a:ext cx="8610924" cy="3259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Provides a consolidated view on the technical directions and concepts for the architecture design for 5G and beyond Networks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Freeform 3"/>
          <p:cNvSpPr/>
          <p:nvPr/>
        </p:nvSpPr>
        <p:spPr>
          <a:xfrm>
            <a:off x="322172" y="4964402"/>
            <a:ext cx="3089980" cy="893419"/>
          </a:xfrm>
          <a:custGeom>
            <a:avLst/>
            <a:gdLst>
              <a:gd name="connsiteX0" fmla="*/ 0 w 3089980"/>
              <a:gd name="connsiteY0" fmla="*/ 0 h 893419"/>
              <a:gd name="connsiteX1" fmla="*/ 2643271 w 3089980"/>
              <a:gd name="connsiteY1" fmla="*/ 0 h 893419"/>
              <a:gd name="connsiteX2" fmla="*/ 3089980 w 3089980"/>
              <a:gd name="connsiteY2" fmla="*/ 446710 h 893419"/>
              <a:gd name="connsiteX3" fmla="*/ 2643271 w 3089980"/>
              <a:gd name="connsiteY3" fmla="*/ 893419 h 893419"/>
              <a:gd name="connsiteX4" fmla="*/ 0 w 3089980"/>
              <a:gd name="connsiteY4" fmla="*/ 893419 h 893419"/>
              <a:gd name="connsiteX5" fmla="*/ 446710 w 3089980"/>
              <a:gd name="connsiteY5" fmla="*/ 446710 h 893419"/>
              <a:gd name="connsiteX6" fmla="*/ 0 w 3089980"/>
              <a:gd name="connsiteY6" fmla="*/ 0 h 89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9980" h="893419">
                <a:moveTo>
                  <a:pt x="0" y="0"/>
                </a:moveTo>
                <a:lnTo>
                  <a:pt x="2643271" y="0"/>
                </a:lnTo>
                <a:lnTo>
                  <a:pt x="3089980" y="446710"/>
                </a:lnTo>
                <a:lnTo>
                  <a:pt x="2643271" y="893419"/>
                </a:lnTo>
                <a:lnTo>
                  <a:pt x="0" y="893419"/>
                </a:lnTo>
                <a:lnTo>
                  <a:pt x="446710" y="446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7" tIns="18669" rIns="465378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noProof="0" dirty="0"/>
              <a:t>V1.0 released June 2016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/>
              <a:t>Novel trends and key architectural enablers for 5G vision </a:t>
            </a:r>
            <a:endParaRPr lang="it-IT" sz="1400" kern="1200" dirty="0"/>
          </a:p>
        </p:txBody>
      </p:sp>
      <p:sp>
        <p:nvSpPr>
          <p:cNvPr id="5" name="Freeform 4"/>
          <p:cNvSpPr/>
          <p:nvPr/>
        </p:nvSpPr>
        <p:spPr>
          <a:xfrm>
            <a:off x="3188798" y="4964402"/>
            <a:ext cx="2741926" cy="893419"/>
          </a:xfrm>
          <a:custGeom>
            <a:avLst/>
            <a:gdLst>
              <a:gd name="connsiteX0" fmla="*/ 0 w 2741926"/>
              <a:gd name="connsiteY0" fmla="*/ 0 h 893419"/>
              <a:gd name="connsiteX1" fmla="*/ 2295217 w 2741926"/>
              <a:gd name="connsiteY1" fmla="*/ 0 h 893419"/>
              <a:gd name="connsiteX2" fmla="*/ 2741926 w 2741926"/>
              <a:gd name="connsiteY2" fmla="*/ 446710 h 893419"/>
              <a:gd name="connsiteX3" fmla="*/ 2295217 w 2741926"/>
              <a:gd name="connsiteY3" fmla="*/ 893419 h 893419"/>
              <a:gd name="connsiteX4" fmla="*/ 0 w 2741926"/>
              <a:gd name="connsiteY4" fmla="*/ 893419 h 893419"/>
              <a:gd name="connsiteX5" fmla="*/ 446710 w 2741926"/>
              <a:gd name="connsiteY5" fmla="*/ 446710 h 893419"/>
              <a:gd name="connsiteX6" fmla="*/ 0 w 2741926"/>
              <a:gd name="connsiteY6" fmla="*/ 0 h 89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1926" h="893419">
                <a:moveTo>
                  <a:pt x="0" y="0"/>
                </a:moveTo>
                <a:lnTo>
                  <a:pt x="2295217" y="0"/>
                </a:lnTo>
                <a:lnTo>
                  <a:pt x="2741926" y="446710"/>
                </a:lnTo>
                <a:lnTo>
                  <a:pt x="2295217" y="893419"/>
                </a:lnTo>
                <a:lnTo>
                  <a:pt x="0" y="893419"/>
                </a:lnTo>
                <a:lnTo>
                  <a:pt x="446710" y="4467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7" tIns="18669" rIns="465378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noProof="0" dirty="0"/>
              <a:t>V2.0 released Jan. 2018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noProof="0" dirty="0"/>
              <a:t>Key architectural findings and overall architecture definition</a:t>
            </a:r>
          </a:p>
        </p:txBody>
      </p:sp>
      <p:sp>
        <p:nvSpPr>
          <p:cNvPr id="12" name="Freeform 11"/>
          <p:cNvSpPr/>
          <p:nvPr/>
        </p:nvSpPr>
        <p:spPr>
          <a:xfrm>
            <a:off x="5707370" y="4964402"/>
            <a:ext cx="3321398" cy="893419"/>
          </a:xfrm>
          <a:custGeom>
            <a:avLst/>
            <a:gdLst>
              <a:gd name="connsiteX0" fmla="*/ 0 w 3321398"/>
              <a:gd name="connsiteY0" fmla="*/ 0 h 893419"/>
              <a:gd name="connsiteX1" fmla="*/ 2874689 w 3321398"/>
              <a:gd name="connsiteY1" fmla="*/ 0 h 893419"/>
              <a:gd name="connsiteX2" fmla="*/ 3321398 w 3321398"/>
              <a:gd name="connsiteY2" fmla="*/ 446710 h 893419"/>
              <a:gd name="connsiteX3" fmla="*/ 2874689 w 3321398"/>
              <a:gd name="connsiteY3" fmla="*/ 893419 h 893419"/>
              <a:gd name="connsiteX4" fmla="*/ 0 w 3321398"/>
              <a:gd name="connsiteY4" fmla="*/ 893419 h 893419"/>
              <a:gd name="connsiteX5" fmla="*/ 446710 w 3321398"/>
              <a:gd name="connsiteY5" fmla="*/ 446710 h 893419"/>
              <a:gd name="connsiteX6" fmla="*/ 0 w 3321398"/>
              <a:gd name="connsiteY6" fmla="*/ 0 h 89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1398" h="893419">
                <a:moveTo>
                  <a:pt x="0" y="0"/>
                </a:moveTo>
                <a:lnTo>
                  <a:pt x="2874689" y="0"/>
                </a:lnTo>
                <a:lnTo>
                  <a:pt x="3321398" y="446710"/>
                </a:lnTo>
                <a:lnTo>
                  <a:pt x="2874689" y="893419"/>
                </a:lnTo>
                <a:lnTo>
                  <a:pt x="0" y="893419"/>
                </a:lnTo>
                <a:lnTo>
                  <a:pt x="446710" y="446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7" tIns="18669" rIns="465378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noProof="0" dirty="0"/>
              <a:t>V3.0 released Feb 2020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noProof="0" dirty="0"/>
              <a:t>Architecture enhancements and verticals-enabled architecture</a:t>
            </a:r>
          </a:p>
        </p:txBody>
      </p:sp>
      <p:sp>
        <p:nvSpPr>
          <p:cNvPr id="40" name="Freeform 39"/>
          <p:cNvSpPr/>
          <p:nvPr/>
        </p:nvSpPr>
        <p:spPr>
          <a:xfrm>
            <a:off x="8723043" y="4964402"/>
            <a:ext cx="3321398" cy="893419"/>
          </a:xfrm>
          <a:custGeom>
            <a:avLst/>
            <a:gdLst>
              <a:gd name="connsiteX0" fmla="*/ 0 w 3321398"/>
              <a:gd name="connsiteY0" fmla="*/ 0 h 893419"/>
              <a:gd name="connsiteX1" fmla="*/ 2874689 w 3321398"/>
              <a:gd name="connsiteY1" fmla="*/ 0 h 893419"/>
              <a:gd name="connsiteX2" fmla="*/ 3321398 w 3321398"/>
              <a:gd name="connsiteY2" fmla="*/ 446710 h 893419"/>
              <a:gd name="connsiteX3" fmla="*/ 2874689 w 3321398"/>
              <a:gd name="connsiteY3" fmla="*/ 893419 h 893419"/>
              <a:gd name="connsiteX4" fmla="*/ 0 w 3321398"/>
              <a:gd name="connsiteY4" fmla="*/ 893419 h 893419"/>
              <a:gd name="connsiteX5" fmla="*/ 446710 w 3321398"/>
              <a:gd name="connsiteY5" fmla="*/ 446710 h 893419"/>
              <a:gd name="connsiteX6" fmla="*/ 0 w 3321398"/>
              <a:gd name="connsiteY6" fmla="*/ 0 h 89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1398" h="893419">
                <a:moveTo>
                  <a:pt x="0" y="0"/>
                </a:moveTo>
                <a:lnTo>
                  <a:pt x="2874689" y="0"/>
                </a:lnTo>
                <a:lnTo>
                  <a:pt x="3321398" y="446710"/>
                </a:lnTo>
                <a:lnTo>
                  <a:pt x="2874689" y="893419"/>
                </a:lnTo>
                <a:lnTo>
                  <a:pt x="0" y="893419"/>
                </a:lnTo>
                <a:lnTo>
                  <a:pt x="446710" y="446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7" tIns="18669" rIns="465378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noProof="0" dirty="0"/>
              <a:t>V4.0 released October 2021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/>
              <a:t>Consolidation of large-scale vertical trials and beyond 5G concepts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C52DDA77-3B4C-4BB3-B9B6-533108E6C9A8}"/>
              </a:ext>
            </a:extLst>
          </p:cNvPr>
          <p:cNvSpPr txBox="1">
            <a:spLocks/>
          </p:cNvSpPr>
          <p:nvPr/>
        </p:nvSpPr>
        <p:spPr>
          <a:xfrm>
            <a:off x="3019728" y="2535856"/>
            <a:ext cx="8610924" cy="3259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Architecture WG periodically releases White Papers that summarize the state-of-the-art architectural solutions stemming from the 5GPPP projects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FD13188-1403-43D4-97E4-4CABEC56284F}"/>
              </a:ext>
            </a:extLst>
          </p:cNvPr>
          <p:cNvSpPr/>
          <p:nvPr/>
        </p:nvSpPr>
        <p:spPr>
          <a:xfrm>
            <a:off x="408709" y="5929744"/>
            <a:ext cx="11635732" cy="665019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V6.0* Released for Public Consultation in Dec 2022 &amp; Final Version in Feb 2023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400" dirty="0"/>
              <a:t>Sets the foundation of the 6G Architecture Design, e.g., based on inputs from ICT 52 projects.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400" dirty="0"/>
              <a:t>Concise Version, where the detailed version to be published as an open access book in June 2023.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6EDCAEB6-D485-4DF8-995F-D5E6FED6F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9213" y="6524443"/>
            <a:ext cx="271320" cy="365125"/>
          </a:xfrm>
        </p:spPr>
        <p:txBody>
          <a:bodyPr/>
          <a:lstStyle/>
          <a:p>
            <a:fld id="{BF3488FC-68ED-452C-BD8B-BF48BB2CCD05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02F35C-CEC0-F9E0-4AE0-3055D17E017D}"/>
              </a:ext>
            </a:extLst>
          </p:cNvPr>
          <p:cNvGrpSpPr/>
          <p:nvPr/>
        </p:nvGrpSpPr>
        <p:grpSpPr>
          <a:xfrm>
            <a:off x="1806752" y="6862722"/>
            <a:ext cx="9102661" cy="2240122"/>
            <a:chOff x="2197100" y="2456644"/>
            <a:chExt cx="7924800" cy="195025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14BBE39-9288-86B3-3198-332FFB57457D}"/>
                </a:ext>
              </a:extLst>
            </p:cNvPr>
            <p:cNvSpPr/>
            <p:nvPr/>
          </p:nvSpPr>
          <p:spPr>
            <a:xfrm>
              <a:off x="2197100" y="2456644"/>
              <a:ext cx="7924800" cy="195025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2C465AC-D093-0E5F-A923-CE4383A58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7917" y="2805292"/>
              <a:ext cx="7556165" cy="1384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30D5DFB-6AFF-4BB4-E35C-2460CB99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71773" y="3308325"/>
              <a:ext cx="1492327" cy="4889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79DE74-AA4E-7117-BC6D-62D9B711648F}"/>
                </a:ext>
              </a:extLst>
            </p:cNvPr>
            <p:cNvSpPr txBox="1"/>
            <p:nvPr/>
          </p:nvSpPr>
          <p:spPr>
            <a:xfrm>
              <a:off x="2616200" y="2456644"/>
              <a:ext cx="7257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Top Downloads from </a:t>
              </a:r>
              <a:r>
                <a:rPr lang="en-US" sz="2000" b="1" dirty="0">
                  <a:hlinkClick r:id="rId7"/>
                </a:rPr>
                <a:t>www.5g-ppp.eu</a:t>
              </a:r>
              <a:r>
                <a:rPr lang="en-US" sz="2000" b="1" dirty="0"/>
                <a:t> [To-Euro-5G D3.2 July 2019]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63D6120-628A-DC53-7D3B-4413E70ABFEF}"/>
              </a:ext>
            </a:extLst>
          </p:cNvPr>
          <p:cNvSpPr txBox="1"/>
          <p:nvPr/>
        </p:nvSpPr>
        <p:spPr>
          <a:xfrm>
            <a:off x="408709" y="6613155"/>
            <a:ext cx="4223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*) Next version after v4.0 is deliberately put as v6.0 in relevance with 6G focus.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972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4.375E-6 -0.33704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5" grpId="0" animBg="1"/>
      <p:bldP spid="12" grpId="0" animBg="1"/>
      <p:bldP spid="40" grpId="0" animBg="1"/>
      <p:bldP spid="9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01C176-7E18-435C-8C34-259B56F542E7}"/>
              </a:ext>
            </a:extLst>
          </p:cNvPr>
          <p:cNvGrpSpPr/>
          <p:nvPr/>
        </p:nvGrpSpPr>
        <p:grpSpPr>
          <a:xfrm>
            <a:off x="-987935" y="1291700"/>
            <a:ext cx="3576069" cy="3673934"/>
            <a:chOff x="-2413000" y="981075"/>
            <a:chExt cx="4770438" cy="4900988"/>
          </a:xfrm>
        </p:grpSpPr>
        <p:sp>
          <p:nvSpPr>
            <p:cNvPr id="8" name="AutoShape 53">
              <a:extLst>
                <a:ext uri="{FF2B5EF4-FFF2-40B4-BE49-F238E27FC236}">
                  <a16:creationId xmlns:a16="http://schemas.microsoft.com/office/drawing/2014/main" id="{85E5D80F-E4F2-4572-82DA-4DBF9B3DB0BF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>
              <a:off x="-2439988" y="1008063"/>
              <a:ext cx="4824413" cy="4770438"/>
            </a:xfrm>
            <a:custGeom>
              <a:avLst/>
              <a:gdLst>
                <a:gd name="G0" fmla="+- 10601 0 0"/>
                <a:gd name="G1" fmla="+- 11774873 0 0"/>
                <a:gd name="G2" fmla="+- 0 0 11774873"/>
                <a:gd name="T0" fmla="*/ 0 256 1"/>
                <a:gd name="T1" fmla="*/ 180 256 1"/>
                <a:gd name="G3" fmla="+- 11774873 T0 T1"/>
                <a:gd name="T2" fmla="*/ 0 256 1"/>
                <a:gd name="T3" fmla="*/ 90 256 1"/>
                <a:gd name="G4" fmla="+- 11774873 T2 T3"/>
                <a:gd name="G5" fmla="*/ G4 2 1"/>
                <a:gd name="T4" fmla="*/ 90 256 1"/>
                <a:gd name="T5" fmla="*/ 0 256 1"/>
                <a:gd name="G6" fmla="+- 11774873 T4 T5"/>
                <a:gd name="G7" fmla="*/ G6 2 1"/>
                <a:gd name="G8" fmla="abs 1177487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601"/>
                <a:gd name="G18" fmla="*/ 10601 1 2"/>
                <a:gd name="G19" fmla="+- G18 5400 0"/>
                <a:gd name="G20" fmla="cos G19 11774873"/>
                <a:gd name="G21" fmla="sin G19 11774873"/>
                <a:gd name="G22" fmla="+- G20 10800 0"/>
                <a:gd name="G23" fmla="+- G21 10800 0"/>
                <a:gd name="G24" fmla="+- 10800 0 G20"/>
                <a:gd name="G25" fmla="+- 10601 10800 0"/>
                <a:gd name="G26" fmla="?: G9 G17 G25"/>
                <a:gd name="G27" fmla="?: G9 0 21600"/>
                <a:gd name="G28" fmla="cos 10800 11774873"/>
                <a:gd name="G29" fmla="sin 10800 11774873"/>
                <a:gd name="G30" fmla="sin 10601 11774873"/>
                <a:gd name="G31" fmla="+- G28 10800 0"/>
                <a:gd name="G32" fmla="+- G29 10800 0"/>
                <a:gd name="G33" fmla="+- G30 10800 0"/>
                <a:gd name="G34" fmla="?: G4 0 G31"/>
                <a:gd name="G35" fmla="?: 11774873 G34 0"/>
                <a:gd name="G36" fmla="?: G6 G35 G31"/>
                <a:gd name="G37" fmla="+- 21600 0 G36"/>
                <a:gd name="G38" fmla="?: G4 0 G33"/>
                <a:gd name="G39" fmla="?: 1177487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99 w 21600"/>
                <a:gd name="T15" fmla="*/ 10861 h 21600"/>
                <a:gd name="T16" fmla="*/ 10800 w 21600"/>
                <a:gd name="T17" fmla="*/ 199 h 21600"/>
                <a:gd name="T18" fmla="*/ 21501 w 21600"/>
                <a:gd name="T19" fmla="*/ 108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99" y="10861"/>
                  </a:moveTo>
                  <a:cubicBezTo>
                    <a:pt x="199" y="10840"/>
                    <a:pt x="199" y="10820"/>
                    <a:pt x="199" y="10800"/>
                  </a:cubicBezTo>
                  <a:cubicBezTo>
                    <a:pt x="199" y="4945"/>
                    <a:pt x="4945" y="199"/>
                    <a:pt x="10800" y="199"/>
                  </a:cubicBezTo>
                  <a:cubicBezTo>
                    <a:pt x="16654" y="199"/>
                    <a:pt x="21401" y="4945"/>
                    <a:pt x="21401" y="10800"/>
                  </a:cubicBezTo>
                  <a:cubicBezTo>
                    <a:pt x="21401" y="10820"/>
                    <a:pt x="21400" y="10840"/>
                    <a:pt x="21400" y="10861"/>
                  </a:cubicBezTo>
                  <a:lnTo>
                    <a:pt x="21599" y="10862"/>
                  </a:lnTo>
                  <a:cubicBezTo>
                    <a:pt x="21599" y="10841"/>
                    <a:pt x="21600" y="1082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20"/>
                    <a:pt x="0" y="10841"/>
                    <a:pt x="0" y="10862"/>
                  </a:cubicBezTo>
                  <a:close/>
                </a:path>
              </a:pathLst>
            </a:custGeom>
            <a:solidFill>
              <a:srgbClr val="DDDDDD"/>
            </a:solidFill>
            <a:ln w="9525" algn="ctr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defTabSz="685480">
                <a:defRPr/>
              </a:pPr>
              <a:endParaRPr lang="en-US" sz="1200" kern="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2D283C-EEE1-4510-8C3D-A8E32B9DA745}"/>
                </a:ext>
              </a:extLst>
            </p:cNvPr>
            <p:cNvSpPr txBox="1"/>
            <p:nvPr/>
          </p:nvSpPr>
          <p:spPr>
            <a:xfrm rot="9028494">
              <a:off x="-1580689" y="2575592"/>
              <a:ext cx="3822021" cy="330647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803786"/>
                </a:avLst>
              </a:prstTxWarp>
              <a:spAutoFit/>
            </a:bodyPr>
            <a:lstStyle/>
            <a:p>
              <a:pPr algn="ctr" defTabSz="685480">
                <a:defRPr/>
              </a:pPr>
              <a:r>
                <a:rPr lang="de-DE" sz="1350" kern="0" dirty="0">
                  <a:solidFill>
                    <a:schemeClr val="bg1"/>
                  </a:solidFill>
                </a:rPr>
                <a:t>Network Architecture</a:t>
              </a:r>
              <a:endParaRPr lang="en-US" sz="1350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AutoShape 54">
            <a:extLst>
              <a:ext uri="{FF2B5EF4-FFF2-40B4-BE49-F238E27FC236}">
                <a16:creationId xmlns:a16="http://schemas.microsoft.com/office/drawing/2014/main" id="{93B18A38-9C6F-4551-A12D-B228C506E2DD}"/>
              </a:ext>
            </a:extLst>
          </p:cNvPr>
          <p:cNvSpPr>
            <a:spLocks noChangeArrowheads="1"/>
          </p:cNvSpPr>
          <p:nvPr/>
        </p:nvSpPr>
        <p:spPr bwMode="blackGray">
          <a:xfrm rot="5400000" flipH="1">
            <a:off x="-724767" y="1656758"/>
            <a:ext cx="3022701" cy="2945348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DDDDDD">
                  <a:alpha val="56000"/>
                </a:srgbClr>
              </a:gs>
              <a:gs pos="100000">
                <a:srgbClr val="DDDDDD">
                  <a:gamma/>
                  <a:tint val="0"/>
                  <a:invGamma/>
                  <a:alpha val="48000"/>
                </a:srgb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sz="1200" dirty="0"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4C17D5-1FF8-4A7D-82A0-2A779052834C}"/>
              </a:ext>
            </a:extLst>
          </p:cNvPr>
          <p:cNvGrpSpPr/>
          <p:nvPr/>
        </p:nvGrpSpPr>
        <p:grpSpPr>
          <a:xfrm>
            <a:off x="1539586" y="1348362"/>
            <a:ext cx="2817429" cy="384382"/>
            <a:chOff x="2117725" y="2420938"/>
            <a:chExt cx="3758420" cy="512762"/>
          </a:xfrm>
        </p:grpSpPr>
        <p:sp>
          <p:nvSpPr>
            <p:cNvPr id="12" name="AutoShape 169">
              <a:extLst>
                <a:ext uri="{FF2B5EF4-FFF2-40B4-BE49-F238E27FC236}">
                  <a16:creationId xmlns:a16="http://schemas.microsoft.com/office/drawing/2014/main" id="{3C7492E1-E7AA-4FE3-9FF6-6C47B2FCD3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17725" y="2420938"/>
              <a:ext cx="3600000" cy="5127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B0F0"/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rgbClr val="00B0F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lIns="68533" tIns="34266" rIns="68533" bIns="34266" anchor="ctr">
              <a:noAutofit/>
            </a:bodyPr>
            <a:lstStyle/>
            <a:p>
              <a:pPr defTabSz="685480" eaLnBrk="0" hangingPunct="0">
                <a:defRPr/>
              </a:pPr>
              <a:endParaRPr lang="en-US" altLang="zh-CN" sz="1200" kern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Text Box 145">
              <a:extLst>
                <a:ext uri="{FF2B5EF4-FFF2-40B4-BE49-F238E27FC236}">
                  <a16:creationId xmlns:a16="http://schemas.microsoft.com/office/drawing/2014/main" id="{ED7EC8F7-4DB5-4D02-B3B9-042B38B339E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586589" y="2496252"/>
              <a:ext cx="3289556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68533" tIns="34266" rIns="68533" bIns="34266">
              <a:noAutofit/>
            </a:bodyPr>
            <a:lstStyle/>
            <a:p>
              <a:pPr defTabSz="685480" eaLnBrk="0" hangingPunct="0">
                <a:defRPr/>
              </a:pPr>
              <a:r>
                <a:rPr lang="en-US" altLang="zh-CN" sz="1350" kern="0" dirty="0">
                  <a:solidFill>
                    <a:srgbClr val="000000"/>
                  </a:solidFill>
                  <a:cs typeface="Arial" pitchFamily="34" charset="0"/>
                </a:rPr>
                <a:t>White Papers by Arch WG</a:t>
              </a:r>
            </a:p>
          </p:txBody>
        </p:sp>
        <p:grpSp>
          <p:nvGrpSpPr>
            <p:cNvPr id="14" name="Group 170">
              <a:extLst>
                <a:ext uri="{FF2B5EF4-FFF2-40B4-BE49-F238E27FC236}">
                  <a16:creationId xmlns:a16="http://schemas.microsoft.com/office/drawing/2014/main" id="{E7489C2B-DCC4-49D7-BC05-BCDE308B64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5640" y="2477655"/>
              <a:ext cx="419100" cy="415925"/>
              <a:chOff x="1289" y="582"/>
              <a:chExt cx="668" cy="668"/>
            </a:xfrm>
          </p:grpSpPr>
          <p:sp>
            <p:nvSpPr>
              <p:cNvPr id="16" name="Oval 171">
                <a:extLst>
                  <a:ext uri="{FF2B5EF4-FFF2-40B4-BE49-F238E27FC236}">
                    <a16:creationId xmlns:a16="http://schemas.microsoft.com/office/drawing/2014/main" id="{CB3C6479-9014-4E02-B535-FCA31CB2CBD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pPr defTabSz="685480"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Oval 172">
                <a:extLst>
                  <a:ext uri="{FF2B5EF4-FFF2-40B4-BE49-F238E27FC236}">
                    <a16:creationId xmlns:a16="http://schemas.microsoft.com/office/drawing/2014/main" id="{2C0D0FA4-6A27-424D-89E1-BEDF11C7459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>
                <a:noAutofit/>
              </a:bodyPr>
              <a:lstStyle/>
              <a:p>
                <a:pPr defTabSz="685480"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Oval 173">
                <a:extLst>
                  <a:ext uri="{FF2B5EF4-FFF2-40B4-BE49-F238E27FC236}">
                    <a16:creationId xmlns:a16="http://schemas.microsoft.com/office/drawing/2014/main" id="{E2C66447-757A-462F-88E5-48F5E9F2AC1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vert="eaVert" wrap="none" anchor="ctr">
                <a:noAutofit/>
              </a:bodyPr>
              <a:lstStyle/>
              <a:p>
                <a:pPr defTabSz="685480"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Oval 174">
                <a:extLst>
                  <a:ext uri="{FF2B5EF4-FFF2-40B4-BE49-F238E27FC236}">
                    <a16:creationId xmlns:a16="http://schemas.microsoft.com/office/drawing/2014/main" id="{9EBDCAA6-60CE-4B68-82B2-7BDA827B5A4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>
                <a:noAutofit/>
              </a:bodyPr>
              <a:lstStyle/>
              <a:p>
                <a:pPr defTabSz="685480"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Oval 175">
                <a:extLst>
                  <a:ext uri="{FF2B5EF4-FFF2-40B4-BE49-F238E27FC236}">
                    <a16:creationId xmlns:a16="http://schemas.microsoft.com/office/drawing/2014/main" id="{C6D2D366-21BA-4E5B-9B8C-9FB2B04C060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lIns="68533" tIns="34266" rIns="68533" bIns="34266" anchor="ctr">
                <a:noAutofit/>
              </a:bodyPr>
              <a:lstStyle/>
              <a:p>
                <a:pPr algn="ctr" defTabSz="685480" eaLnBrk="0" hangingPunct="0">
                  <a:defRPr/>
                </a:pPr>
                <a:endParaRPr lang="zh-CN" altLang="en-US" sz="1200" ker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" name="Text Box 176">
              <a:extLst>
                <a:ext uri="{FF2B5EF4-FFF2-40B4-BE49-F238E27FC236}">
                  <a16:creationId xmlns:a16="http://schemas.microsoft.com/office/drawing/2014/main" id="{A8575F4D-FB62-4DFD-AE3E-DC4C8C47718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12833" y="2462935"/>
              <a:ext cx="300037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68533" tIns="34266" rIns="68533" bIns="34266">
              <a:noAutofit/>
            </a:bodyPr>
            <a:lstStyle/>
            <a:p>
              <a:pPr algn="ctr" defTabSz="685480" eaLnBrk="0" hangingPunct="0">
                <a:defRPr/>
              </a:pPr>
              <a:r>
                <a:rPr lang="en-US" altLang="zh-CN" sz="1500" kern="0" dirty="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8335AF-E7AF-4DE8-A2DD-478EF90E1402}"/>
              </a:ext>
            </a:extLst>
          </p:cNvPr>
          <p:cNvGrpSpPr/>
          <p:nvPr/>
        </p:nvGrpSpPr>
        <p:grpSpPr>
          <a:xfrm>
            <a:off x="2337557" y="2346354"/>
            <a:ext cx="2698672" cy="384383"/>
            <a:chOff x="2117725" y="3365500"/>
            <a:chExt cx="3600000" cy="512763"/>
          </a:xfrm>
        </p:grpSpPr>
        <p:sp>
          <p:nvSpPr>
            <p:cNvPr id="32" name="AutoShape 142">
              <a:extLst>
                <a:ext uri="{FF2B5EF4-FFF2-40B4-BE49-F238E27FC236}">
                  <a16:creationId xmlns:a16="http://schemas.microsoft.com/office/drawing/2014/main" id="{A01E8E6C-5233-40A1-B53C-77A0845A44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17725" y="3365500"/>
              <a:ext cx="3600000" cy="5127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B0F0"/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rgbClr val="00B0F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lIns="68533" tIns="34266" rIns="68533" bIns="34266" anchor="ctr">
              <a:noAutofit/>
            </a:bodyPr>
            <a:lstStyle/>
            <a:p>
              <a:pPr defTabSz="685480" eaLnBrk="0" hangingPunct="0">
                <a:defRPr/>
              </a:pPr>
              <a:endParaRPr lang="en-US" altLang="zh-CN" sz="1200" kern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33" name="Group 160">
              <a:extLst>
                <a:ext uri="{FF2B5EF4-FFF2-40B4-BE49-F238E27FC236}">
                  <a16:creationId xmlns:a16="http://schemas.microsoft.com/office/drawing/2014/main" id="{2E1AD18E-5558-4277-A050-7484CABF55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4485" y="3422218"/>
              <a:ext cx="419100" cy="415925"/>
              <a:chOff x="1289" y="582"/>
              <a:chExt cx="668" cy="668"/>
            </a:xfrm>
          </p:grpSpPr>
          <p:sp>
            <p:nvSpPr>
              <p:cNvPr id="36" name="Oval 161">
                <a:extLst>
                  <a:ext uri="{FF2B5EF4-FFF2-40B4-BE49-F238E27FC236}">
                    <a16:creationId xmlns:a16="http://schemas.microsoft.com/office/drawing/2014/main" id="{4D4375CA-11B5-4B41-86F6-6E5015457B9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pPr defTabSz="685480"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Oval 162">
                <a:extLst>
                  <a:ext uri="{FF2B5EF4-FFF2-40B4-BE49-F238E27FC236}">
                    <a16:creationId xmlns:a16="http://schemas.microsoft.com/office/drawing/2014/main" id="{0E3A75B0-94D3-45FC-A4A9-E4A7D86B9C4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>
                <a:noAutofit/>
              </a:bodyPr>
              <a:lstStyle/>
              <a:p>
                <a:pPr defTabSz="685480"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Oval 163">
                <a:extLst>
                  <a:ext uri="{FF2B5EF4-FFF2-40B4-BE49-F238E27FC236}">
                    <a16:creationId xmlns:a16="http://schemas.microsoft.com/office/drawing/2014/main" id="{DE42E4A4-2233-4250-9577-69EDFDC3857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vert="eaVert" wrap="none" anchor="ctr">
                <a:noAutofit/>
              </a:bodyPr>
              <a:lstStyle/>
              <a:p>
                <a:pPr defTabSz="685480"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Oval 164">
                <a:extLst>
                  <a:ext uri="{FF2B5EF4-FFF2-40B4-BE49-F238E27FC236}">
                    <a16:creationId xmlns:a16="http://schemas.microsoft.com/office/drawing/2014/main" id="{097EE612-C6BC-47E8-B100-99F40D4259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>
                <a:noAutofit/>
              </a:bodyPr>
              <a:lstStyle/>
              <a:p>
                <a:pPr defTabSz="685480"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Oval 165">
                <a:extLst>
                  <a:ext uri="{FF2B5EF4-FFF2-40B4-BE49-F238E27FC236}">
                    <a16:creationId xmlns:a16="http://schemas.microsoft.com/office/drawing/2014/main" id="{54F60745-9D18-4425-8D0F-50E1F87F64D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lIns="68533" tIns="34266" rIns="68533" bIns="34266" anchor="ctr">
                <a:noAutofit/>
              </a:bodyPr>
              <a:lstStyle/>
              <a:p>
                <a:pPr algn="ctr" defTabSz="685480" eaLnBrk="0" hangingPunct="0">
                  <a:defRPr/>
                </a:pPr>
                <a:endParaRPr lang="zh-CN" altLang="en-US" sz="1200" ker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4" name="Text Box 166">
              <a:extLst>
                <a:ext uri="{FF2B5EF4-FFF2-40B4-BE49-F238E27FC236}">
                  <a16:creationId xmlns:a16="http://schemas.microsoft.com/office/drawing/2014/main" id="{9F30ABF6-7739-4A1B-8C02-61BC90EC68E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11678" y="3407498"/>
              <a:ext cx="300037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68533" tIns="34266" rIns="68533" bIns="34266">
              <a:noAutofit/>
            </a:bodyPr>
            <a:lstStyle/>
            <a:p>
              <a:pPr algn="ctr" defTabSz="685480" eaLnBrk="0" hangingPunct="0">
                <a:defRPr/>
              </a:pPr>
              <a:r>
                <a:rPr lang="en-US" altLang="zh-CN" sz="1500" kern="0" dirty="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35" name="Text Box 193">
              <a:extLst>
                <a:ext uri="{FF2B5EF4-FFF2-40B4-BE49-F238E27FC236}">
                  <a16:creationId xmlns:a16="http://schemas.microsoft.com/office/drawing/2014/main" id="{5756B935-8B27-4221-BBD3-1F6364DB741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02315" y="3450340"/>
              <a:ext cx="2874953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68533" tIns="34266" rIns="68533" bIns="34266">
              <a:noAutofit/>
            </a:bodyPr>
            <a:lstStyle/>
            <a:p>
              <a:pPr defTabSz="685480" eaLnBrk="0" hangingPunct="0">
                <a:defRPr/>
              </a:pPr>
              <a:r>
                <a:rPr lang="en-US" altLang="zh-CN" sz="1350" kern="0" dirty="0">
                  <a:solidFill>
                    <a:srgbClr val="000000"/>
                  </a:solidFill>
                  <a:cs typeface="Arial" pitchFamily="34" charset="0"/>
                </a:rPr>
                <a:t>5GPPP Collaboration</a:t>
              </a:r>
            </a:p>
          </p:txBody>
        </p:sp>
      </p:grpSp>
      <p:sp>
        <p:nvSpPr>
          <p:cNvPr id="55" name="Rectangle 3">
            <a:extLst>
              <a:ext uri="{FF2B5EF4-FFF2-40B4-BE49-F238E27FC236}">
                <a16:creationId xmlns:a16="http://schemas.microsoft.com/office/drawing/2014/main" id="{AE9FAC90-A981-495B-8DC8-D13AA2D19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441" y="775947"/>
            <a:ext cx="2577547" cy="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055" indent="-257055" defTabSz="685480">
              <a:spcBef>
                <a:spcPct val="20000"/>
              </a:spcBef>
              <a:buClr>
                <a:srgbClr val="660066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050" kern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Five White Papers so far</a:t>
            </a:r>
          </a:p>
          <a:p>
            <a:pPr marL="257055" indent="-257055" defTabSz="685480">
              <a:spcBef>
                <a:spcPct val="20000"/>
              </a:spcBef>
              <a:buClr>
                <a:srgbClr val="660066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050" kern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Wide Participation from 5GPPP</a:t>
            </a:r>
          </a:p>
        </p:txBody>
      </p:sp>
      <p:cxnSp>
        <p:nvCxnSpPr>
          <p:cNvPr id="56" name="Straight Connector 148">
            <a:extLst>
              <a:ext uri="{FF2B5EF4-FFF2-40B4-BE49-F238E27FC236}">
                <a16:creationId xmlns:a16="http://schemas.microsoft.com/office/drawing/2014/main" id="{9403A05B-7403-4319-ABE1-1B5654A55411}"/>
              </a:ext>
            </a:extLst>
          </p:cNvPr>
          <p:cNvCxnSpPr/>
          <p:nvPr/>
        </p:nvCxnSpPr>
        <p:spPr bwMode="auto">
          <a:xfrm>
            <a:off x="4171441" y="1263958"/>
            <a:ext cx="2628209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80">
            <a:extLst>
              <a:ext uri="{FF2B5EF4-FFF2-40B4-BE49-F238E27FC236}">
                <a16:creationId xmlns:a16="http://schemas.microsoft.com/office/drawing/2014/main" id="{CD741D0B-4CD4-4039-9FD7-F0F752EC4C8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95789" y="1259827"/>
            <a:ext cx="218126" cy="218126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58" name="Rectangle 3">
            <a:extLst>
              <a:ext uri="{FF2B5EF4-FFF2-40B4-BE49-F238E27FC236}">
                <a16:creationId xmlns:a16="http://schemas.microsoft.com/office/drawing/2014/main" id="{CD8E3148-46D1-4DA9-9FE7-3CB94C01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98" y="5490441"/>
            <a:ext cx="3435647" cy="44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055" indent="-257055" defTabSz="685480">
              <a:spcBef>
                <a:spcPct val="20000"/>
              </a:spcBef>
              <a:buClr>
                <a:srgbClr val="660066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400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Collaborative Platform</a:t>
            </a:r>
          </a:p>
          <a:p>
            <a:pPr marL="257055" indent="-257055" defTabSz="685480">
              <a:spcBef>
                <a:spcPct val="20000"/>
              </a:spcBef>
              <a:buClr>
                <a:srgbClr val="660066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400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Global Footprint</a:t>
            </a:r>
          </a:p>
          <a:p>
            <a:pPr marL="257055" indent="-257055" defTabSz="685480">
              <a:spcBef>
                <a:spcPct val="20000"/>
              </a:spcBef>
              <a:buClr>
                <a:srgbClr val="660066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400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Cross-5GPPP Dissemination &amp; Exploitation</a:t>
            </a:r>
          </a:p>
        </p:txBody>
      </p:sp>
      <p:cxnSp>
        <p:nvCxnSpPr>
          <p:cNvPr id="59" name="Straight Connector 160">
            <a:extLst>
              <a:ext uri="{FF2B5EF4-FFF2-40B4-BE49-F238E27FC236}">
                <a16:creationId xmlns:a16="http://schemas.microsoft.com/office/drawing/2014/main" id="{EAFDCDF4-3BB8-482C-9DDC-EB6607E6C2C9}"/>
              </a:ext>
            </a:extLst>
          </p:cNvPr>
          <p:cNvCxnSpPr>
            <a:cxnSpLocks/>
          </p:cNvCxnSpPr>
          <p:nvPr/>
        </p:nvCxnSpPr>
        <p:spPr bwMode="auto">
          <a:xfrm>
            <a:off x="966099" y="5518134"/>
            <a:ext cx="3034601" cy="0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161">
            <a:extLst>
              <a:ext uri="{FF2B5EF4-FFF2-40B4-BE49-F238E27FC236}">
                <a16:creationId xmlns:a16="http://schemas.microsoft.com/office/drawing/2014/main" id="{3D209FFF-B805-4847-895B-1C80B4FB9D4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02171" y="4873360"/>
            <a:ext cx="251182" cy="644775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80">
            <a:extLst>
              <a:ext uri="{FF2B5EF4-FFF2-40B4-BE49-F238E27FC236}">
                <a16:creationId xmlns:a16="http://schemas.microsoft.com/office/drawing/2014/main" id="{A056FCBC-E6FC-4A61-B25B-B6946EBEDF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719" y="2370147"/>
            <a:ext cx="169440" cy="46211"/>
          </a:xfrm>
          <a:prstGeom prst="line">
            <a:avLst/>
          </a:prstGeom>
          <a:noFill/>
          <a:ln w="28575" algn="ctr">
            <a:solidFill>
              <a:srgbClr val="FFCC99">
                <a:lumMod val="75000"/>
              </a:srgbClr>
            </a:solidFill>
            <a:round/>
            <a:headEnd/>
            <a:tailEnd/>
          </a:ln>
        </p:spPr>
      </p:cxnSp>
      <p:cxnSp>
        <p:nvCxnSpPr>
          <p:cNvPr id="62" name="Straight Connector 148">
            <a:extLst>
              <a:ext uri="{FF2B5EF4-FFF2-40B4-BE49-F238E27FC236}">
                <a16:creationId xmlns:a16="http://schemas.microsoft.com/office/drawing/2014/main" id="{4D5BAD52-7AE2-4040-88D8-9F66DD26BB78}"/>
              </a:ext>
            </a:extLst>
          </p:cNvPr>
          <p:cNvCxnSpPr/>
          <p:nvPr/>
        </p:nvCxnSpPr>
        <p:spPr bwMode="auto">
          <a:xfrm>
            <a:off x="5076508" y="2421701"/>
            <a:ext cx="2705868" cy="0"/>
          </a:xfrm>
          <a:prstGeom prst="line">
            <a:avLst/>
          </a:prstGeom>
          <a:noFill/>
          <a:ln w="28575" cap="flat" cmpd="sng" algn="ctr">
            <a:solidFill>
              <a:srgbClr val="FFCC99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63" name="Rectangle 3">
            <a:extLst>
              <a:ext uri="{FF2B5EF4-FFF2-40B4-BE49-F238E27FC236}">
                <a16:creationId xmlns:a16="http://schemas.microsoft.com/office/drawing/2014/main" id="{C9E2896C-58EF-4BB2-BC8C-3A20B7623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205" y="2403154"/>
            <a:ext cx="3111807" cy="4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055" indent="-257055" defTabSz="685480">
              <a:spcBef>
                <a:spcPct val="20000"/>
              </a:spcBef>
              <a:buClr>
                <a:srgbClr val="660066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050" kern="0" dirty="0">
                <a:ln w="1905"/>
                <a:solidFill>
                  <a:srgbClr val="FFCC99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Supporting other 5GPPP Initiatives</a:t>
            </a:r>
          </a:p>
          <a:p>
            <a:pPr marL="257055" indent="-257055" defTabSz="685480">
              <a:spcBef>
                <a:spcPct val="20000"/>
              </a:spcBef>
              <a:buClr>
                <a:srgbClr val="660066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050" kern="0" dirty="0">
                <a:ln w="1905"/>
                <a:solidFill>
                  <a:srgbClr val="FFCC99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White Papers &amp; Dissemination thereof</a:t>
            </a:r>
          </a:p>
        </p:txBody>
      </p:sp>
      <p:pic>
        <p:nvPicPr>
          <p:cNvPr id="68" name="Picture 5">
            <a:extLst>
              <a:ext uri="{FF2B5EF4-FFF2-40B4-BE49-F238E27FC236}">
                <a16:creationId xmlns:a16="http://schemas.microsoft.com/office/drawing/2014/main" id="{3A98B292-52C3-45C2-B1E5-594A3839B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3681" y="586525"/>
            <a:ext cx="2577547" cy="20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6BDD9F7C-2A30-4657-884C-BC6B3B273580}"/>
              </a:ext>
            </a:extLst>
          </p:cNvPr>
          <p:cNvGrpSpPr/>
          <p:nvPr/>
        </p:nvGrpSpPr>
        <p:grpSpPr>
          <a:xfrm rot="531397">
            <a:off x="9528940" y="1524470"/>
            <a:ext cx="1740019" cy="2398329"/>
            <a:chOff x="10277870" y="2628165"/>
            <a:chExt cx="1176981" cy="1622272"/>
          </a:xfrm>
        </p:grpSpPr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D4575ECB-BFC8-404F-977C-211E0812B1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21198" y="3456405"/>
              <a:ext cx="79420" cy="82019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>
              <a:outerShdw blurRad="63500" sx="101000" sy="101000" rotWithShape="0">
                <a:srgbClr val="000000">
                  <a:alpha val="30000"/>
                </a:srgbClr>
              </a:outerShdw>
            </a:effectLst>
          </p:spPr>
          <p:txBody>
            <a:bodyPr anchor="ctr" anchorCtr="0"/>
            <a:lstStyle/>
            <a:p>
              <a:pPr algn="ctr" defTabSz="725512">
                <a:defRPr/>
              </a:pPr>
              <a:endParaRPr lang="zh-CN" altLang="en-US" sz="1428" ker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72" name="Picture 38">
              <a:extLst>
                <a:ext uri="{FF2B5EF4-FFF2-40B4-BE49-F238E27FC236}">
                  <a16:creationId xmlns:a16="http://schemas.microsoft.com/office/drawing/2014/main" id="{0452B4BF-D3D8-41F5-AC6F-9B081D52C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77870" y="2628165"/>
              <a:ext cx="1176981" cy="162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284A22F-AB2E-485F-A8AF-C20375B39C88}"/>
              </a:ext>
            </a:extLst>
          </p:cNvPr>
          <p:cNvGrpSpPr/>
          <p:nvPr/>
        </p:nvGrpSpPr>
        <p:grpSpPr>
          <a:xfrm>
            <a:off x="2255231" y="3645631"/>
            <a:ext cx="2958027" cy="384382"/>
            <a:chOff x="1757363" y="4310063"/>
            <a:chExt cx="3945976" cy="512762"/>
          </a:xfrm>
        </p:grpSpPr>
        <p:sp>
          <p:nvSpPr>
            <p:cNvPr id="79" name="AutoShape 177">
              <a:extLst>
                <a:ext uri="{FF2B5EF4-FFF2-40B4-BE49-F238E27FC236}">
                  <a16:creationId xmlns:a16="http://schemas.microsoft.com/office/drawing/2014/main" id="{CA501C70-34D7-4C6B-B6DD-FDAE435C8D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57363" y="4310063"/>
              <a:ext cx="3600000" cy="5127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B0F0"/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rgbClr val="00B0F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lIns="68533" tIns="34266" rIns="68533" bIns="34266" anchor="ctr">
              <a:noAutofit/>
            </a:bodyPr>
            <a:lstStyle/>
            <a:p>
              <a:pPr defTabSz="685480" eaLnBrk="0" hangingPunct="0">
                <a:defRPr/>
              </a:pPr>
              <a:endParaRPr lang="en-US" altLang="zh-CN" sz="1200" kern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80" name="Group 178">
              <a:extLst>
                <a:ext uri="{FF2B5EF4-FFF2-40B4-BE49-F238E27FC236}">
                  <a16:creationId xmlns:a16="http://schemas.microsoft.com/office/drawing/2014/main" id="{9F655D4B-16D1-4C3F-890B-3D24D11F3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4123" y="4366780"/>
              <a:ext cx="419100" cy="415925"/>
              <a:chOff x="1289" y="582"/>
              <a:chExt cx="668" cy="668"/>
            </a:xfrm>
          </p:grpSpPr>
          <p:sp>
            <p:nvSpPr>
              <p:cNvPr id="83" name="Oval 179">
                <a:extLst>
                  <a:ext uri="{FF2B5EF4-FFF2-40B4-BE49-F238E27FC236}">
                    <a16:creationId xmlns:a16="http://schemas.microsoft.com/office/drawing/2014/main" id="{DFE9A60D-B264-4243-9D72-ED33657EAC3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pPr defTabSz="685480"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4" name="Oval 180">
                <a:extLst>
                  <a:ext uri="{FF2B5EF4-FFF2-40B4-BE49-F238E27FC236}">
                    <a16:creationId xmlns:a16="http://schemas.microsoft.com/office/drawing/2014/main" id="{AAA210FE-C88A-40AB-B076-A3DD2F8692F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>
                <a:noAutofit/>
              </a:bodyPr>
              <a:lstStyle/>
              <a:p>
                <a:pPr defTabSz="685480"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5" name="Oval 181">
                <a:extLst>
                  <a:ext uri="{FF2B5EF4-FFF2-40B4-BE49-F238E27FC236}">
                    <a16:creationId xmlns:a16="http://schemas.microsoft.com/office/drawing/2014/main" id="{281334F9-77F5-43E8-BCFD-5B5FA49985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vert="eaVert" wrap="none" anchor="ctr">
                <a:noAutofit/>
              </a:bodyPr>
              <a:lstStyle/>
              <a:p>
                <a:pPr defTabSz="685480"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6" name="Oval 182">
                <a:extLst>
                  <a:ext uri="{FF2B5EF4-FFF2-40B4-BE49-F238E27FC236}">
                    <a16:creationId xmlns:a16="http://schemas.microsoft.com/office/drawing/2014/main" id="{F59E5773-B81C-4C2E-AC9E-169D3245BC7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>
                <a:noAutofit/>
              </a:bodyPr>
              <a:lstStyle/>
              <a:p>
                <a:pPr defTabSz="685480"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7" name="Oval 183">
                <a:extLst>
                  <a:ext uri="{FF2B5EF4-FFF2-40B4-BE49-F238E27FC236}">
                    <a16:creationId xmlns:a16="http://schemas.microsoft.com/office/drawing/2014/main" id="{1831560D-1BB2-4457-B6CF-864813DD957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lIns="68533" tIns="34266" rIns="68533" bIns="34266" anchor="ctr">
                <a:noAutofit/>
              </a:bodyPr>
              <a:lstStyle/>
              <a:p>
                <a:pPr algn="ctr" defTabSz="685480" eaLnBrk="0" hangingPunct="0">
                  <a:defRPr/>
                </a:pPr>
                <a:endParaRPr lang="zh-CN" altLang="en-US" sz="1200" ker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1" name="Text Box 184">
              <a:extLst>
                <a:ext uri="{FF2B5EF4-FFF2-40B4-BE49-F238E27FC236}">
                  <a16:creationId xmlns:a16="http://schemas.microsoft.com/office/drawing/2014/main" id="{F4E5B91A-B882-42E0-88BF-FC731637EE4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51315" y="4352060"/>
              <a:ext cx="300038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68533" tIns="34266" rIns="68533" bIns="34266">
              <a:noAutofit/>
            </a:bodyPr>
            <a:lstStyle/>
            <a:p>
              <a:pPr algn="ctr" defTabSz="685480" eaLnBrk="0" hangingPunct="0">
                <a:defRPr/>
              </a:pPr>
              <a:r>
                <a:rPr lang="en-US" altLang="zh-CN" sz="1500" kern="0" dirty="0">
                  <a:solidFill>
                    <a:srgbClr val="000000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82" name="Text Box 194">
              <a:extLst>
                <a:ext uri="{FF2B5EF4-FFF2-40B4-BE49-F238E27FC236}">
                  <a16:creationId xmlns:a16="http://schemas.microsoft.com/office/drawing/2014/main" id="{FB340507-7E10-463F-9879-4C8F2A7B228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60052" y="4387850"/>
              <a:ext cx="3443287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68533" tIns="34266" rIns="68533" bIns="34266">
              <a:noAutofit/>
            </a:bodyPr>
            <a:lstStyle/>
            <a:p>
              <a:pPr defTabSz="685480" eaLnBrk="0" hangingPunct="0">
                <a:defRPr/>
              </a:pPr>
              <a:r>
                <a:rPr lang="en-US" altLang="zh-CN" sz="1350" kern="0" dirty="0">
                  <a:solidFill>
                    <a:srgbClr val="000000"/>
                  </a:solidFill>
                  <a:cs typeface="Arial" pitchFamily="34" charset="0"/>
                </a:rPr>
                <a:t>WG Dissemination</a:t>
              </a:r>
            </a:p>
          </p:txBody>
        </p:sp>
      </p:grpSp>
      <p:cxnSp>
        <p:nvCxnSpPr>
          <p:cNvPr id="88" name="Straight Connector 80">
            <a:extLst>
              <a:ext uri="{FF2B5EF4-FFF2-40B4-BE49-F238E27FC236}">
                <a16:creationId xmlns:a16="http://schemas.microsoft.com/office/drawing/2014/main" id="{98F72CD3-9A06-4336-A7C2-53712FC4E5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19701" y="3734282"/>
            <a:ext cx="169440" cy="46211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/>
          </a:ln>
        </p:spPr>
      </p:cxnSp>
      <p:cxnSp>
        <p:nvCxnSpPr>
          <p:cNvPr id="89" name="Straight Connector 148">
            <a:extLst>
              <a:ext uri="{FF2B5EF4-FFF2-40B4-BE49-F238E27FC236}">
                <a16:creationId xmlns:a16="http://schemas.microsoft.com/office/drawing/2014/main" id="{BCD7F7BC-9D50-40B4-905A-B31FA01EE8D6}"/>
              </a:ext>
            </a:extLst>
          </p:cNvPr>
          <p:cNvCxnSpPr/>
          <p:nvPr/>
        </p:nvCxnSpPr>
        <p:spPr bwMode="auto">
          <a:xfrm>
            <a:off x="4994193" y="3781134"/>
            <a:ext cx="2705868" cy="0"/>
          </a:xfrm>
          <a:prstGeom prst="lin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90" name="Rectangle 3">
            <a:extLst>
              <a:ext uri="{FF2B5EF4-FFF2-40B4-BE49-F238E27FC236}">
                <a16:creationId xmlns:a16="http://schemas.microsoft.com/office/drawing/2014/main" id="{04092825-1027-44A4-8811-96BBB2A3A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392" y="3760207"/>
            <a:ext cx="3111807" cy="4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055" indent="-257055" defTabSz="685480">
              <a:spcBef>
                <a:spcPct val="20000"/>
              </a:spcBef>
              <a:buClr>
                <a:srgbClr val="660066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050" kern="0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Workshops &amp; Special Sessions</a:t>
            </a:r>
          </a:p>
          <a:p>
            <a:pPr marL="257055" indent="-257055" defTabSz="685480">
              <a:spcBef>
                <a:spcPct val="20000"/>
              </a:spcBef>
              <a:buClr>
                <a:srgbClr val="660066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050" kern="0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Webinars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D9A8A6B-A517-4C04-900B-44CF8CAC1EC6}"/>
              </a:ext>
            </a:extLst>
          </p:cNvPr>
          <p:cNvGrpSpPr/>
          <p:nvPr/>
        </p:nvGrpSpPr>
        <p:grpSpPr>
          <a:xfrm>
            <a:off x="1610882" y="4458545"/>
            <a:ext cx="2958027" cy="384382"/>
            <a:chOff x="1757363" y="4310063"/>
            <a:chExt cx="3945976" cy="512762"/>
          </a:xfrm>
        </p:grpSpPr>
        <p:sp>
          <p:nvSpPr>
            <p:cNvPr id="121" name="AutoShape 177">
              <a:extLst>
                <a:ext uri="{FF2B5EF4-FFF2-40B4-BE49-F238E27FC236}">
                  <a16:creationId xmlns:a16="http://schemas.microsoft.com/office/drawing/2014/main" id="{5CB557F2-5692-46D9-89E8-3375293F637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57363" y="4310063"/>
              <a:ext cx="3600000" cy="5127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B0F0"/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rgbClr val="00B0F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lIns="68533" tIns="34266" rIns="68533" bIns="34266" anchor="ctr">
              <a:noAutofit/>
            </a:bodyPr>
            <a:lstStyle/>
            <a:p>
              <a:pPr defTabSz="685480" eaLnBrk="0" hangingPunct="0">
                <a:defRPr/>
              </a:pPr>
              <a:endParaRPr lang="en-US" altLang="zh-CN" sz="1200" kern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122" name="Group 178">
              <a:extLst>
                <a:ext uri="{FF2B5EF4-FFF2-40B4-BE49-F238E27FC236}">
                  <a16:creationId xmlns:a16="http://schemas.microsoft.com/office/drawing/2014/main" id="{4CE72AE1-06E3-46D3-97B4-D6B43CF641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4123" y="4366780"/>
              <a:ext cx="419100" cy="415925"/>
              <a:chOff x="1289" y="582"/>
              <a:chExt cx="668" cy="668"/>
            </a:xfrm>
          </p:grpSpPr>
          <p:sp>
            <p:nvSpPr>
              <p:cNvPr id="125" name="Oval 179">
                <a:extLst>
                  <a:ext uri="{FF2B5EF4-FFF2-40B4-BE49-F238E27FC236}">
                    <a16:creationId xmlns:a16="http://schemas.microsoft.com/office/drawing/2014/main" id="{760EDC68-3002-4EA8-AE97-20C7C1392D1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pPr defTabSz="685480"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26" name="Oval 180">
                <a:extLst>
                  <a:ext uri="{FF2B5EF4-FFF2-40B4-BE49-F238E27FC236}">
                    <a16:creationId xmlns:a16="http://schemas.microsoft.com/office/drawing/2014/main" id="{23BFF39E-B36E-4CCA-AC99-4042E9CC0CD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>
                <a:noAutofit/>
              </a:bodyPr>
              <a:lstStyle/>
              <a:p>
                <a:pPr defTabSz="685480"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27" name="Oval 181">
                <a:extLst>
                  <a:ext uri="{FF2B5EF4-FFF2-40B4-BE49-F238E27FC236}">
                    <a16:creationId xmlns:a16="http://schemas.microsoft.com/office/drawing/2014/main" id="{027449E9-386A-4DDE-81C5-5FD85ACD09C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vert="eaVert" wrap="none" anchor="ctr">
                <a:noAutofit/>
              </a:bodyPr>
              <a:lstStyle/>
              <a:p>
                <a:pPr defTabSz="685480"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28" name="Oval 182">
                <a:extLst>
                  <a:ext uri="{FF2B5EF4-FFF2-40B4-BE49-F238E27FC236}">
                    <a16:creationId xmlns:a16="http://schemas.microsoft.com/office/drawing/2014/main" id="{C44DC0AC-B22D-4FAF-929F-E9ACE77A64F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>
                <a:noAutofit/>
              </a:bodyPr>
              <a:lstStyle/>
              <a:p>
                <a:pPr defTabSz="685480"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29" name="Oval 183">
                <a:extLst>
                  <a:ext uri="{FF2B5EF4-FFF2-40B4-BE49-F238E27FC236}">
                    <a16:creationId xmlns:a16="http://schemas.microsoft.com/office/drawing/2014/main" id="{285A37DC-10C3-4F81-A474-BE03406809B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lIns="68533" tIns="34266" rIns="68533" bIns="34266" anchor="ctr">
                <a:noAutofit/>
              </a:bodyPr>
              <a:lstStyle/>
              <a:p>
                <a:pPr algn="ctr" defTabSz="685480" eaLnBrk="0" hangingPunct="0">
                  <a:defRPr/>
                </a:pPr>
                <a:endParaRPr lang="zh-CN" altLang="en-US" sz="1200" ker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3" name="Text Box 184">
              <a:extLst>
                <a:ext uri="{FF2B5EF4-FFF2-40B4-BE49-F238E27FC236}">
                  <a16:creationId xmlns:a16="http://schemas.microsoft.com/office/drawing/2014/main" id="{89449C5F-8D02-49BF-9A83-67D40C6C4A0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51315" y="4352060"/>
              <a:ext cx="300038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68533" tIns="34266" rIns="68533" bIns="34266">
              <a:noAutofit/>
            </a:bodyPr>
            <a:lstStyle/>
            <a:p>
              <a:pPr algn="ctr" defTabSz="685480" eaLnBrk="0" hangingPunct="0">
                <a:defRPr/>
              </a:pPr>
              <a:r>
                <a:rPr lang="en-US" altLang="zh-CN" sz="1500" kern="0" dirty="0">
                  <a:solidFill>
                    <a:srgbClr val="000000"/>
                  </a:solidFill>
                  <a:cs typeface="Arial" pitchFamily="34" charset="0"/>
                </a:rPr>
                <a:t>4</a:t>
              </a:r>
            </a:p>
          </p:txBody>
        </p:sp>
        <p:sp>
          <p:nvSpPr>
            <p:cNvPr id="124" name="Text Box 194">
              <a:extLst>
                <a:ext uri="{FF2B5EF4-FFF2-40B4-BE49-F238E27FC236}">
                  <a16:creationId xmlns:a16="http://schemas.microsoft.com/office/drawing/2014/main" id="{AD3D32AE-738E-4598-B3EA-FEDCEBFEA2A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60052" y="4387850"/>
              <a:ext cx="3443287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68533" tIns="34266" rIns="68533" bIns="34266">
              <a:noAutofit/>
            </a:bodyPr>
            <a:lstStyle/>
            <a:p>
              <a:pPr defTabSz="685480" eaLnBrk="0" hangingPunct="0">
                <a:defRPr/>
              </a:pPr>
              <a:r>
                <a:rPr lang="en-US" altLang="zh-CN" sz="1350" kern="0" dirty="0">
                  <a:solidFill>
                    <a:srgbClr val="000000"/>
                  </a:solidFill>
                  <a:cs typeface="Arial" pitchFamily="34" charset="0"/>
                </a:rPr>
                <a:t>5GPPP Disseminations</a:t>
              </a:r>
            </a:p>
          </p:txBody>
        </p:sp>
      </p:grpSp>
      <p:cxnSp>
        <p:nvCxnSpPr>
          <p:cNvPr id="130" name="Straight Connector 80">
            <a:extLst>
              <a:ext uri="{FF2B5EF4-FFF2-40B4-BE49-F238E27FC236}">
                <a16:creationId xmlns:a16="http://schemas.microsoft.com/office/drawing/2014/main" id="{B32281B6-E105-4112-90D0-C497A36558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92174" y="4631233"/>
            <a:ext cx="169440" cy="46211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31" name="Straight Connector 148">
            <a:extLst>
              <a:ext uri="{FF2B5EF4-FFF2-40B4-BE49-F238E27FC236}">
                <a16:creationId xmlns:a16="http://schemas.microsoft.com/office/drawing/2014/main" id="{046AEFA7-53F5-4ADA-A409-73EB92242291}"/>
              </a:ext>
            </a:extLst>
          </p:cNvPr>
          <p:cNvCxnSpPr/>
          <p:nvPr/>
        </p:nvCxnSpPr>
        <p:spPr bwMode="auto">
          <a:xfrm>
            <a:off x="4366666" y="4678085"/>
            <a:ext cx="2705868" cy="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32" name="Rectangle 3">
            <a:extLst>
              <a:ext uri="{FF2B5EF4-FFF2-40B4-BE49-F238E27FC236}">
                <a16:creationId xmlns:a16="http://schemas.microsoft.com/office/drawing/2014/main" id="{8DCB61F2-C256-4187-B234-089D045D4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94" y="4708653"/>
            <a:ext cx="3111807" cy="4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055" indent="-257055" defTabSz="685480">
              <a:spcBef>
                <a:spcPct val="20000"/>
              </a:spcBef>
              <a:buClr>
                <a:srgbClr val="660066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050" kern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Webinars</a:t>
            </a:r>
          </a:p>
          <a:p>
            <a:pPr marL="257055" indent="-257055" defTabSz="685480">
              <a:spcBef>
                <a:spcPct val="20000"/>
              </a:spcBef>
              <a:buClr>
                <a:srgbClr val="660066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050" kern="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Bilateral Workshops, e.g., with Next GA</a:t>
            </a:r>
          </a:p>
        </p:txBody>
      </p:sp>
      <p:pic>
        <p:nvPicPr>
          <p:cNvPr id="133" name="Picture 4">
            <a:extLst>
              <a:ext uri="{FF2B5EF4-FFF2-40B4-BE49-F238E27FC236}">
                <a16:creationId xmlns:a16="http://schemas.microsoft.com/office/drawing/2014/main" id="{179E0FE0-09CB-4F28-8504-D7890885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8909" y="5166211"/>
            <a:ext cx="3380812" cy="176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4">
            <a:extLst>
              <a:ext uri="{FF2B5EF4-FFF2-40B4-BE49-F238E27FC236}">
                <a16:creationId xmlns:a16="http://schemas.microsoft.com/office/drawing/2014/main" id="{D63F7AF2-7C1D-4ED2-8768-29AB21AB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0012" y="3926191"/>
            <a:ext cx="3192772" cy="292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" name="Slide Number Placeholder 4">
            <a:extLst>
              <a:ext uri="{FF2B5EF4-FFF2-40B4-BE49-F238E27FC236}">
                <a16:creationId xmlns:a16="http://schemas.microsoft.com/office/drawing/2014/main" id="{60C9061A-BAFD-4B0C-8999-7F9D6EE8E91E}"/>
              </a:ext>
            </a:extLst>
          </p:cNvPr>
          <p:cNvSpPr txBox="1">
            <a:spLocks/>
          </p:cNvSpPr>
          <p:nvPr/>
        </p:nvSpPr>
        <p:spPr>
          <a:xfrm>
            <a:off x="11605592" y="6391978"/>
            <a:ext cx="586408" cy="4660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33573D-9E14-4F21-9005-389B7524A2F9}" type="slidenum">
              <a:rPr lang="en-GB" smtClean="0">
                <a:solidFill>
                  <a:schemeClr val="bg1"/>
                </a:solidFill>
              </a:rPr>
              <a:pPr algn="ctr"/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A2940C83-FCF3-E9BA-E3ED-9F092D91B8D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85460" y="2846897"/>
            <a:ext cx="1339746" cy="764498"/>
          </a:xfrm>
          <a:prstGeom prst="rect">
            <a:avLst/>
          </a:prstGeom>
        </p:spPr>
      </p:pic>
      <p:sp>
        <p:nvSpPr>
          <p:cNvPr id="75" name="Title 1">
            <a:extLst>
              <a:ext uri="{FF2B5EF4-FFF2-40B4-BE49-F238E27FC236}">
                <a16:creationId xmlns:a16="http://schemas.microsoft.com/office/drawing/2014/main" id="{242DB236-BBF9-98A9-2847-51163A64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766" y="16852"/>
            <a:ext cx="8006467" cy="75429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Architecture WG: </a:t>
            </a:r>
            <a:r>
              <a:rPr lang="en-US" b="1" dirty="0">
                <a:latin typeface="+mn-lt"/>
              </a:rPr>
              <a:t>Road so Far (</a:t>
            </a:r>
            <a:r>
              <a:rPr lang="en-US" b="1" i="1" dirty="0">
                <a:solidFill>
                  <a:srgbClr val="00B050"/>
                </a:solidFill>
                <a:latin typeface="+mn-lt"/>
              </a:rPr>
              <a:t>Impact</a:t>
            </a:r>
            <a:r>
              <a:rPr lang="en-US" b="1" dirty="0">
                <a:latin typeface="+mn-lt"/>
              </a:rPr>
              <a:t>)</a:t>
            </a:r>
          </a:p>
        </p:txBody>
      </p:sp>
      <p:sp>
        <p:nvSpPr>
          <p:cNvPr id="76" name="Slide Number Placeholder 2">
            <a:extLst>
              <a:ext uri="{FF2B5EF4-FFF2-40B4-BE49-F238E27FC236}">
                <a16:creationId xmlns:a16="http://schemas.microsoft.com/office/drawing/2014/main" id="{97540BC8-0D78-CD42-C2CF-5A2B9C12D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9213" y="6524443"/>
            <a:ext cx="271320" cy="365125"/>
          </a:xfrm>
        </p:spPr>
        <p:txBody>
          <a:bodyPr/>
          <a:lstStyle/>
          <a:p>
            <a:fld id="{BF3488FC-68ED-452C-BD8B-BF48BB2CCD05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8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02" y="48056"/>
            <a:ext cx="10376033" cy="75429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Architecture WG: </a:t>
            </a:r>
            <a:r>
              <a:rPr lang="en-US" b="1" dirty="0">
                <a:latin typeface="+mn-lt"/>
              </a:rPr>
              <a:t>Road so Far (</a:t>
            </a:r>
            <a:r>
              <a:rPr lang="en-US" b="1" i="1" dirty="0">
                <a:solidFill>
                  <a:srgbClr val="00B050"/>
                </a:solidFill>
                <a:latin typeface="+mn-lt"/>
              </a:rPr>
              <a:t>Recent Dissemination</a:t>
            </a:r>
            <a:r>
              <a:rPr lang="en-US" b="1" dirty="0">
                <a:latin typeface="+mn-lt"/>
              </a:rPr>
              <a:t>)</a:t>
            </a:r>
          </a:p>
        </p:txBody>
      </p:sp>
      <p:sp>
        <p:nvSpPr>
          <p:cNvPr id="74" name="Rechteck 63">
            <a:extLst>
              <a:ext uri="{FF2B5EF4-FFF2-40B4-BE49-F238E27FC236}">
                <a16:creationId xmlns:a16="http://schemas.microsoft.com/office/drawing/2014/main" id="{2F08895F-2903-4E3B-9075-9593A0389AAE}"/>
              </a:ext>
            </a:extLst>
          </p:cNvPr>
          <p:cNvSpPr/>
          <p:nvPr/>
        </p:nvSpPr>
        <p:spPr>
          <a:xfrm>
            <a:off x="0" y="1095637"/>
            <a:ext cx="12192000" cy="3302191"/>
          </a:xfrm>
          <a:prstGeom prst="rect">
            <a:avLst/>
          </a:prstGeom>
          <a:solidFill>
            <a:srgbClr val="BEC8D2">
              <a:lumMod val="40000"/>
              <a:lumOff val="60000"/>
            </a:srgb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600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Nokia Pure Text Light" panose="020B0403020202020204" pitchFamily="34" charset="0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1F114-C537-499B-A644-EC7096645BC0}"/>
              </a:ext>
            </a:extLst>
          </p:cNvPr>
          <p:cNvSpPr txBox="1">
            <a:spLocks/>
          </p:cNvSpPr>
          <p:nvPr/>
        </p:nvSpPr>
        <p:spPr>
          <a:xfrm>
            <a:off x="11605592" y="6391978"/>
            <a:ext cx="586408" cy="4660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33573D-9E14-4F21-9005-389B7524A2F9}" type="slidenum">
              <a:rPr lang="en-GB" smtClean="0">
                <a:solidFill>
                  <a:schemeClr val="bg1"/>
                </a:solidFill>
              </a:rPr>
              <a:pPr algn="ctr"/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83931" y="1344597"/>
            <a:ext cx="3560715" cy="5179845"/>
            <a:chOff x="4308787" y="1320328"/>
            <a:chExt cx="3560715" cy="5179845"/>
          </a:xfrm>
        </p:grpSpPr>
        <p:sp>
          <p:nvSpPr>
            <p:cNvPr id="82" name="Rectangle 38">
              <a:extLst>
                <a:ext uri="{FF2B5EF4-FFF2-40B4-BE49-F238E27FC236}">
                  <a16:creationId xmlns:a16="http://schemas.microsoft.com/office/drawing/2014/main" id="{58D13E01-4B96-4CB1-9DC2-4947E86698EF}"/>
                </a:ext>
              </a:extLst>
            </p:cNvPr>
            <p:cNvSpPr/>
            <p:nvPr/>
          </p:nvSpPr>
          <p:spPr>
            <a:xfrm>
              <a:off x="4308787" y="1320328"/>
              <a:ext cx="3560715" cy="517984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E5E9E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1135"/>
                  </a:solidFill>
                  <a:effectLst/>
                  <a:uLnTx/>
                  <a:uFillTx/>
                  <a:ea typeface="Nokia Pure Text Light" panose="020B0403020202020204" pitchFamily="34" charset="0"/>
                  <a:cs typeface="+mn-cs"/>
                </a:rPr>
                <a:t>Further Dissemination</a:t>
              </a:r>
            </a:p>
            <a:p>
              <a:pPr marL="0" marR="0" lvl="0" indent="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ea typeface="Nokia Pure Text Light" panose="020B0403020202020204" pitchFamily="34" charset="0"/>
                <a:cs typeface="+mn-cs"/>
              </a:endParaRPr>
            </a:p>
            <a:p>
              <a:pPr marL="285750" marR="0" lvl="0" indent="-2857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kern="0" dirty="0" err="1">
                  <a:solidFill>
                    <a:srgbClr val="4D5766"/>
                  </a:solidFill>
                  <a:ea typeface="Nokia Pure Text Light" panose="020B0403020202020204" pitchFamily="34" charset="0"/>
                </a:rPr>
                <a:t>Globecom</a:t>
              </a:r>
              <a:r>
                <a:rPr lang="en-US" sz="1600" kern="0" dirty="0">
                  <a:solidFill>
                    <a:srgbClr val="4D5766"/>
                  </a:solidFill>
                  <a:ea typeface="Nokia Pure Text Light" panose="020B0403020202020204" pitchFamily="34" charset="0"/>
                </a:rPr>
                <a:t> WS 2022 “Architectural Evolution toward 6G Networks – 6GArch,” successfully concluded</a:t>
              </a:r>
            </a:p>
            <a:p>
              <a:pPr marL="285750" marR="0" lvl="0" indent="-2857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5766"/>
                </a:solidFill>
                <a:effectLst/>
                <a:uLnTx/>
                <a:uFillTx/>
                <a:ea typeface="Nokia Pure Text Light" panose="020B0403020202020204" pitchFamily="34" charset="0"/>
                <a:cs typeface="+mn-cs"/>
              </a:endParaRPr>
            </a:p>
            <a:p>
              <a:pPr marL="285750" marR="0" lvl="0" indent="-2857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600" kern="0" dirty="0">
                <a:solidFill>
                  <a:srgbClr val="4D5766"/>
                </a:solidFill>
                <a:ea typeface="Nokia Pure Text Light" panose="020B0403020202020204" pitchFamily="34" charset="0"/>
              </a:endParaRPr>
            </a:p>
            <a:p>
              <a:pPr marL="285750" marR="0" lvl="0" indent="-2857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5766"/>
                </a:solidFill>
                <a:effectLst/>
                <a:uLnTx/>
                <a:uFillTx/>
                <a:ea typeface="Nokia Pure Text Light" panose="020B0403020202020204" pitchFamily="34" charset="0"/>
                <a:cs typeface="+mn-cs"/>
              </a:endParaRPr>
            </a:p>
            <a:p>
              <a:pPr marL="285750" marR="0" lvl="0" indent="-2857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600" kern="0" dirty="0">
                <a:solidFill>
                  <a:srgbClr val="4D5766"/>
                </a:solidFill>
                <a:ea typeface="Nokia Pure Text Light" panose="020B0403020202020204" pitchFamily="34" charset="0"/>
              </a:endParaRPr>
            </a:p>
            <a:p>
              <a:pPr marL="285750" marR="0" lvl="0" indent="-2857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D5766"/>
                  </a:solidFill>
                  <a:effectLst/>
                  <a:uLnTx/>
                  <a:uFillTx/>
                  <a:ea typeface="Nokia Pure Text Light" panose="020B0403020202020204" pitchFamily="34" charset="0"/>
                  <a:cs typeface="+mn-cs"/>
                </a:rPr>
                <a:t>Arch WG white paper v4.0 presentation at the Global 5G Event “5G Architectural Evolution: A European Perspective”</a:t>
              </a:r>
            </a:p>
            <a:p>
              <a:pPr marL="285750" marR="0" lvl="0" indent="-2857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600" kern="0" dirty="0">
                <a:solidFill>
                  <a:srgbClr val="4D5766"/>
                </a:solidFill>
                <a:ea typeface="Nokia Pure Text Light" panose="020B0403020202020204" pitchFamily="34" charset="0"/>
              </a:endParaRPr>
            </a:p>
            <a:p>
              <a:pPr marR="0" lvl="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lang="en-US" sz="1600" kern="0" dirty="0">
                <a:solidFill>
                  <a:srgbClr val="4D5766"/>
                </a:solidFill>
                <a:ea typeface="Nokia Pure Text Light" panose="020B0403020202020204" pitchFamily="34" charset="0"/>
              </a:endParaRPr>
            </a:p>
            <a:p>
              <a:pPr marL="285750" marR="0" lvl="0" indent="-2857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kern="0" dirty="0">
                  <a:solidFill>
                    <a:srgbClr val="4D5766"/>
                  </a:solidFill>
                  <a:ea typeface="Nokia Pure Text Light" panose="020B0403020202020204" pitchFamily="34" charset="0"/>
                </a:rPr>
                <a:t>IEEE ComMag based on white paper v4.0 and extensions for Network Applications</a:t>
              </a:r>
            </a:p>
            <a:p>
              <a:pPr marL="285750" marR="0" lvl="0" indent="-2857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5766"/>
                </a:solidFill>
                <a:effectLst/>
                <a:uLnTx/>
                <a:uFillTx/>
                <a:ea typeface="Nokia Pure Text Light" panose="020B0403020202020204" pitchFamily="34" charset="0"/>
                <a:cs typeface="+mn-cs"/>
              </a:endParaRPr>
            </a:p>
            <a:p>
              <a:pPr marL="285750" marR="0" lvl="0" indent="-2857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600" kern="0" dirty="0">
                <a:solidFill>
                  <a:srgbClr val="4D5766"/>
                </a:solidFill>
                <a:ea typeface="Nokia Pure Text Light" panose="020B0403020202020204" pitchFamily="34" charset="0"/>
              </a:endParaRPr>
            </a:p>
            <a:p>
              <a:pPr marL="285750" marR="0" lvl="0" indent="-2857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D5766"/>
                  </a:solidFill>
                  <a:effectLst/>
                  <a:uLnTx/>
                  <a:uFillTx/>
                  <a:ea typeface="Nokia Pure Text Light" panose="020B0403020202020204" pitchFamily="34" charset="0"/>
                  <a:cs typeface="+mn-cs"/>
                </a:rPr>
                <a:t>NextGA-6G IA/IMT2030 PG Joint WSs for info exchange &amp; future collaboration</a:t>
              </a:r>
            </a:p>
            <a:p>
              <a:pPr marL="0" marR="0" lvl="0" indent="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ea typeface="Nokia Pure Text Light" panose="020B0403020202020204" pitchFamily="34" charset="0"/>
                <a:cs typeface="+mn-cs"/>
              </a:endParaRPr>
            </a:p>
          </p:txBody>
        </p:sp>
        <p:pic>
          <p:nvPicPr>
            <p:cNvPr id="144" name="図 7">
              <a:extLst>
                <a:ext uri="{FF2B5EF4-FFF2-40B4-BE49-F238E27FC236}">
                  <a16:creationId xmlns:a16="http://schemas.microsoft.com/office/drawing/2014/main" id="{C6DAF329-4F7C-4A45-B776-69EF10008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646" y="4258256"/>
              <a:ext cx="2242875" cy="441585"/>
            </a:xfrm>
            <a:prstGeom prst="rect">
              <a:avLst/>
            </a:prstGeom>
          </p:spPr>
        </p:pic>
        <p:pic>
          <p:nvPicPr>
            <p:cNvPr id="1026" name="Picture 2" descr="Editorial Calendar – IEEE Communications Society Media Guide">
              <a:extLst>
                <a:ext uri="{FF2B5EF4-FFF2-40B4-BE49-F238E27FC236}">
                  <a16:creationId xmlns:a16="http://schemas.microsoft.com/office/drawing/2014/main" id="{387C1D6C-7D0C-456F-8735-3319FF14C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928" y="5347757"/>
              <a:ext cx="1950309" cy="44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0218C3C5-EB45-4879-875C-5B166E6E57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04" b="13567"/>
            <a:stretch/>
          </p:blipFill>
          <p:spPr>
            <a:xfrm>
              <a:off x="5118170" y="2470464"/>
              <a:ext cx="1702686" cy="8431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229C960-3A77-4C10-8E23-AEBDA0A2D967}"/>
              </a:ext>
            </a:extLst>
          </p:cNvPr>
          <p:cNvGrpSpPr/>
          <p:nvPr/>
        </p:nvGrpSpPr>
        <p:grpSpPr>
          <a:xfrm>
            <a:off x="374397" y="1320327"/>
            <a:ext cx="3656896" cy="5204115"/>
            <a:chOff x="374397" y="1320327"/>
            <a:chExt cx="3656896" cy="5204115"/>
          </a:xfrm>
        </p:grpSpPr>
        <p:sp>
          <p:nvSpPr>
            <p:cNvPr id="80" name="Rectangle 36">
              <a:extLst>
                <a:ext uri="{FF2B5EF4-FFF2-40B4-BE49-F238E27FC236}">
                  <a16:creationId xmlns:a16="http://schemas.microsoft.com/office/drawing/2014/main" id="{EBE39F5D-3C56-4BB1-AFB1-3AE268E92718}"/>
                </a:ext>
              </a:extLst>
            </p:cNvPr>
            <p:cNvSpPr/>
            <p:nvPr/>
          </p:nvSpPr>
          <p:spPr>
            <a:xfrm>
              <a:off x="374397" y="1320327"/>
              <a:ext cx="3656896" cy="520411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E5E9E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1135"/>
                  </a:solidFill>
                  <a:effectLst/>
                  <a:uLnTx/>
                  <a:uFillTx/>
                  <a:ea typeface="Nokia Pure Text Light" panose="020B0403020202020204" pitchFamily="34" charset="0"/>
                  <a:cs typeface="+mn-cs"/>
                </a:rPr>
                <a:t>White Paper v6.0</a:t>
              </a:r>
            </a:p>
            <a:p>
              <a:pPr marL="0" marR="0" lvl="0" indent="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ea typeface="Nokia Pure Text Light" panose="020B0403020202020204" pitchFamily="34" charset="0"/>
                <a:cs typeface="+mn-cs"/>
              </a:endParaRPr>
            </a:p>
            <a:p>
              <a:pPr marL="171450" marR="0" lvl="0" indent="-1714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4D5766"/>
                  </a:solidFill>
                  <a:effectLst/>
                  <a:uLnTx/>
                  <a:uFillTx/>
                  <a:ea typeface="Nokia Pure Text Light" panose="020B0403020202020204" pitchFamily="34" charset="0"/>
                  <a:cs typeface="+mn-cs"/>
                </a:rPr>
                <a:t>The 6G Architecture Landscape - European perspective</a:t>
              </a:r>
            </a:p>
            <a:p>
              <a:pPr marL="171450" marR="0" lvl="0" indent="-1714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D5766"/>
                  </a:solidFill>
                  <a:effectLst/>
                  <a:uLnTx/>
                  <a:uFillTx/>
                  <a:ea typeface="Nokia Pure Text Light" panose="020B0403020202020204" pitchFamily="34" charset="0"/>
                  <a:cs typeface="+mn-cs"/>
                </a:rPr>
                <a:t>Focus on B5G/6G</a:t>
              </a:r>
            </a:p>
            <a:p>
              <a:pPr marL="171450" marR="0" lvl="0" indent="-1714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D5766"/>
                  </a:solidFill>
                  <a:effectLst/>
                  <a:uLnTx/>
                  <a:uFillTx/>
                  <a:ea typeface="Nokia Pure Text Light" panose="020B0403020202020204" pitchFamily="34" charset="0"/>
                  <a:cs typeface="+mn-cs"/>
                </a:rPr>
                <a:t>5GPPP Projects with relevant focus (ICT 20 &amp; ICT 52) as well as 5G projects with future looking innovations</a:t>
              </a:r>
            </a:p>
            <a:p>
              <a:pPr marL="171450" marR="0" lvl="0" indent="-1714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kern="0" dirty="0">
                  <a:solidFill>
                    <a:srgbClr val="4D5766"/>
                  </a:solidFill>
                  <a:ea typeface="Nokia Pure Text Light" panose="020B0403020202020204" pitchFamily="34" charset="0"/>
                </a:rPr>
                <a:t>Public Consultation version released (Globecom 2022)</a:t>
              </a:r>
            </a:p>
            <a:p>
              <a:pPr marL="171450" marR="0" lvl="0" indent="-1714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kern="0" dirty="0">
                  <a:solidFill>
                    <a:srgbClr val="4D5766"/>
                  </a:solidFill>
                  <a:ea typeface="Nokia Pure Text Light" panose="020B0403020202020204" pitchFamily="34" charset="0"/>
                </a:rPr>
                <a:t>Final version released in Feb 2023</a:t>
              </a:r>
            </a:p>
            <a:p>
              <a:pPr marL="171450" marR="0" lvl="0" indent="-1714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D5766"/>
                  </a:solidFill>
                  <a:effectLst/>
                  <a:uLnTx/>
                  <a:uFillTx/>
                  <a:ea typeface="Nokia Pure Text Light" panose="020B0403020202020204" pitchFamily="34" charset="0"/>
                  <a:cs typeface="+mn-cs"/>
                </a:rPr>
                <a:t>Rest of the </a:t>
              </a:r>
              <a:r>
                <a:rPr lang="en-US" sz="1600" kern="0" dirty="0">
                  <a:solidFill>
                    <a:srgbClr val="4D5766"/>
                  </a:solidFill>
                  <a:ea typeface="Nokia Pure Text Light" panose="020B0403020202020204" pitchFamily="34" charset="0"/>
                </a:rPr>
                <a:t>chapters to be published in the 6G book </a:t>
              </a:r>
            </a:p>
            <a:p>
              <a:pPr marL="171450" marR="0" lvl="0" indent="-1714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D5766"/>
                  </a:solidFill>
                  <a:effectLst/>
                  <a:uLnTx/>
                  <a:uFillTx/>
                  <a:ea typeface="Nokia Pure Text Light" panose="020B0403020202020204" pitchFamily="34" charset="0"/>
                  <a:cs typeface="+mn-cs"/>
                </a:rPr>
                <a:t>F2F Meeting in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4D5766"/>
                  </a:solidFill>
                  <a:effectLst/>
                  <a:uLnTx/>
                  <a:uFillTx/>
                  <a:ea typeface="Nokia Pure Text Light" panose="020B0403020202020204" pitchFamily="34" charset="0"/>
                  <a:cs typeface="+mn-cs"/>
                </a:rPr>
                <a:t> </a:t>
              </a:r>
              <a:r>
                <a:rPr lang="en-US" sz="1600" kern="0" dirty="0">
                  <a:solidFill>
                    <a:srgbClr val="4D5766"/>
                  </a:solidFill>
                  <a:ea typeface="Nokia Pure Text Light" panose="020B0403020202020204" pitchFamily="34" charset="0"/>
                </a:rPr>
                <a:t>Heidelberg 2022</a:t>
              </a:r>
            </a:p>
            <a:p>
              <a:pPr marL="0" marR="0" lvl="0" indent="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ea typeface="Nokia Pure Text Light" panose="020B0403020202020204" pitchFamily="34" charset="0"/>
                <a:cs typeface="+mn-cs"/>
              </a:endParaRPr>
            </a:p>
          </p:txBody>
        </p:sp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6AF4A200-89CE-4927-B0FF-1AA4F3D0D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1172" y="4712699"/>
              <a:ext cx="3044302" cy="12914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4B2F116-0082-89B6-240D-900CA24DE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9213" y="6524443"/>
            <a:ext cx="271320" cy="365125"/>
          </a:xfrm>
        </p:spPr>
        <p:txBody>
          <a:bodyPr/>
          <a:lstStyle/>
          <a:p>
            <a:fld id="{BF3488FC-68ED-452C-BD8B-BF48BB2CCD05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97283" y="1356731"/>
            <a:ext cx="4292059" cy="5167711"/>
            <a:chOff x="7897283" y="1356731"/>
            <a:chExt cx="4292059" cy="5167711"/>
          </a:xfrm>
        </p:grpSpPr>
        <p:sp>
          <p:nvSpPr>
            <p:cNvPr id="81" name="Rectangle 37">
              <a:extLst>
                <a:ext uri="{FF2B5EF4-FFF2-40B4-BE49-F238E27FC236}">
                  <a16:creationId xmlns:a16="http://schemas.microsoft.com/office/drawing/2014/main" id="{08A5C337-B9F6-40C7-91C8-E5828A842386}"/>
                </a:ext>
              </a:extLst>
            </p:cNvPr>
            <p:cNvSpPr/>
            <p:nvPr/>
          </p:nvSpPr>
          <p:spPr>
            <a:xfrm>
              <a:off x="7897283" y="1356731"/>
              <a:ext cx="3564000" cy="5167711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E5E9E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1135"/>
                  </a:solidFill>
                  <a:effectLst/>
                  <a:uLnTx/>
                  <a:uFillTx/>
                  <a:ea typeface="Nokia Pure Text Light" panose="020B0403020202020204" pitchFamily="34" charset="0"/>
                  <a:cs typeface="+mn-cs"/>
                </a:rPr>
                <a:t>6G Book</a:t>
              </a:r>
            </a:p>
            <a:p>
              <a:pPr marL="0" marR="0" lvl="0" indent="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ea typeface="Nokia Pure Text Light" panose="020B0403020202020204" pitchFamily="34" charset="0"/>
                <a:cs typeface="+mn-cs"/>
              </a:endParaRPr>
            </a:p>
            <a:p>
              <a:pPr marL="285750" marR="0" lvl="0" indent="-2857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kern="0" dirty="0">
                  <a:solidFill>
                    <a:srgbClr val="4D5766"/>
                  </a:solidFill>
                  <a:ea typeface="Nokia Pure Text Light" panose="020B0403020202020204" pitchFamily="34" charset="0"/>
                </a:rPr>
                <a:t>Open Access</a:t>
              </a:r>
            </a:p>
            <a:p>
              <a:pPr marL="285750" marR="0" lvl="0" indent="-2857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kern="0" dirty="0">
                  <a:solidFill>
                    <a:srgbClr val="4D5766"/>
                  </a:solidFill>
                  <a:ea typeface="Nokia Pure Text Light" panose="020B0403020202020204" pitchFamily="34" charset="0"/>
                </a:rPr>
                <a:t>Joint editorships with Hexa-X</a:t>
              </a:r>
            </a:p>
            <a:p>
              <a:pPr marL="285750" marR="0" lvl="0" indent="-2857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kern="0" dirty="0">
                  <a:solidFill>
                    <a:srgbClr val="4D5766"/>
                  </a:solidFill>
                  <a:ea typeface="Nokia Pure Text Light" panose="020B0403020202020204" pitchFamily="34" charset="0"/>
                </a:rPr>
                <a:t>Prefaces by EC and 6G-IA</a:t>
              </a:r>
            </a:p>
            <a:p>
              <a:pPr marL="285750" marR="0" lvl="0" indent="-2857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kern="0" dirty="0">
                  <a:solidFill>
                    <a:srgbClr val="4D5766"/>
                  </a:solidFill>
                  <a:ea typeface="Nokia Pure Text Light" panose="020B0403020202020204" pitchFamily="34" charset="0"/>
                </a:rPr>
                <a:t>Target completion in H1 2023, to be published in June along with EuCNC </a:t>
              </a:r>
            </a:p>
            <a:p>
              <a:pPr marL="285750" marR="0" lvl="0" indent="-28575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kern="0" dirty="0">
                  <a:solidFill>
                    <a:srgbClr val="4D5766"/>
                  </a:solidFill>
                  <a:ea typeface="Nokia Pure Text Light" panose="020B0403020202020204" pitchFamily="34" charset="0"/>
                </a:rPr>
                <a:t>Chapters</a:t>
              </a:r>
            </a:p>
            <a:p>
              <a:pPr marL="360363" lvl="1" indent="-180975" defTabSz="46003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US" sz="1600" kern="0" dirty="0">
                  <a:solidFill>
                    <a:srgbClr val="4D5766"/>
                  </a:solidFill>
                  <a:ea typeface="Nokia Pure Text Light" panose="020B0403020202020204" pitchFamily="34" charset="0"/>
                </a:rPr>
                <a:t>Introduction</a:t>
              </a:r>
            </a:p>
            <a:p>
              <a:pPr marL="360363" lvl="1" indent="-180975" defTabSz="46003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US" sz="1600" kern="0" dirty="0">
                  <a:solidFill>
                    <a:srgbClr val="4D5766"/>
                  </a:solidFill>
                  <a:ea typeface="Nokia Pure Text Light" panose="020B0403020202020204" pitchFamily="34" charset="0"/>
                </a:rPr>
                <a:t>Architecture Landscape</a:t>
              </a:r>
            </a:p>
            <a:p>
              <a:pPr marL="360363" lvl="1" indent="-180975" defTabSz="46003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GB" sz="1600" kern="0" dirty="0">
                  <a:solidFill>
                    <a:srgbClr val="4D5766"/>
                  </a:solidFill>
                  <a:ea typeface="Nokia Pure Text Light" panose="020B0403020202020204" pitchFamily="34" charset="0"/>
                </a:rPr>
                <a:t>Towards Versatile Access Networks </a:t>
              </a:r>
              <a:endParaRPr lang="en-US" sz="1600" kern="0" dirty="0">
                <a:solidFill>
                  <a:srgbClr val="4D5766"/>
                </a:solidFill>
                <a:ea typeface="Nokia Pure Text Light" panose="020B0403020202020204" pitchFamily="34" charset="0"/>
              </a:endParaRPr>
            </a:p>
            <a:p>
              <a:pPr marL="360363" lvl="1" indent="-180975" defTabSz="46003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GB" sz="1600" kern="0" dirty="0">
                  <a:solidFill>
                    <a:srgbClr val="4D5766"/>
                  </a:solidFill>
                  <a:ea typeface="Nokia Pure Text Light" panose="020B0403020202020204" pitchFamily="34" charset="0"/>
                </a:rPr>
                <a:t>Towards Joint Communications and Sensing</a:t>
              </a:r>
              <a:endParaRPr lang="en-US" sz="1600" kern="0" dirty="0">
                <a:solidFill>
                  <a:srgbClr val="4D5766"/>
                </a:solidFill>
                <a:ea typeface="Nokia Pure Text Light" panose="020B0403020202020204" pitchFamily="34" charset="0"/>
              </a:endParaRPr>
            </a:p>
            <a:p>
              <a:pPr marL="360363" lvl="1" indent="-180975" defTabSz="46003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US" sz="1600" kern="0" dirty="0">
                  <a:solidFill>
                    <a:srgbClr val="4D5766"/>
                  </a:solidFill>
                  <a:ea typeface="Nokia Pure Text Light" panose="020B0403020202020204" pitchFamily="34" charset="0"/>
                </a:rPr>
                <a:t>Towards Natively Intelligent Networks </a:t>
              </a:r>
            </a:p>
            <a:p>
              <a:pPr marL="360363" lvl="1" indent="-180975" defTabSz="46003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US" sz="1600" kern="0" dirty="0">
                  <a:solidFill>
                    <a:srgbClr val="4D5766"/>
                  </a:solidFill>
                  <a:ea typeface="Nokia Pure Text Light" panose="020B0403020202020204" pitchFamily="34" charset="0"/>
                </a:rPr>
                <a:t>Towards Sustainable Networks</a:t>
              </a:r>
            </a:p>
            <a:p>
              <a:pPr marL="360363" lvl="1" indent="-180975" defTabSz="46003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US" sz="1600" kern="0" dirty="0">
                  <a:solidFill>
                    <a:srgbClr val="4D5766"/>
                  </a:solidFill>
                  <a:ea typeface="Nokia Pure Text Light" panose="020B0403020202020204" pitchFamily="34" charset="0"/>
                </a:rPr>
                <a:t>Towards Continuously Programmable Networks</a:t>
              </a:r>
            </a:p>
            <a:p>
              <a:pPr marL="360363" lvl="1" indent="-180975" defTabSz="46003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GB" sz="1600" kern="0" dirty="0">
                  <a:solidFill>
                    <a:srgbClr val="4D5766"/>
                  </a:solidFill>
                  <a:ea typeface="Nokia Pure Text Light" panose="020B0403020202020204" pitchFamily="34" charset="0"/>
                </a:rPr>
                <a:t>Secure, Privacy-Preserving, &amp; Trustworthy Networks</a:t>
              </a:r>
            </a:p>
            <a:p>
              <a:pPr marL="360363" lvl="1" indent="-180975" defTabSz="46003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US" sz="1600" kern="0" dirty="0">
                  <a:solidFill>
                    <a:srgbClr val="4D5766"/>
                  </a:solidFill>
                  <a:ea typeface="Nokia Pure Text Light" panose="020B0403020202020204" pitchFamily="34" charset="0"/>
                </a:rPr>
                <a:t>6G Outlook and Timeline </a:t>
              </a:r>
            </a:p>
            <a:p>
              <a:pPr marL="0" marR="0" lvl="0" indent="0" defTabSz="460035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ea typeface="Nokia Pure Text Light" panose="020B0403020202020204" pitchFamily="34" charset="0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77842" y="4163328"/>
              <a:ext cx="1311500" cy="1980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612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70" y="22321"/>
            <a:ext cx="10376033" cy="75429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Architecture WG: </a:t>
            </a:r>
            <a:r>
              <a:rPr lang="en-US" b="1" dirty="0">
                <a:latin typeface="+mn-lt"/>
              </a:rPr>
              <a:t>Road so Far (</a:t>
            </a:r>
            <a:r>
              <a:rPr lang="en-US" b="1" i="1" dirty="0">
                <a:solidFill>
                  <a:srgbClr val="00B050"/>
                </a:solidFill>
                <a:latin typeface="+mn-lt"/>
              </a:rPr>
              <a:t>Lessons Learned</a:t>
            </a:r>
            <a:r>
              <a:rPr lang="en-US" b="1" dirty="0">
                <a:latin typeface="+mn-lt"/>
              </a:rPr>
              <a:t>)</a:t>
            </a:r>
          </a:p>
        </p:txBody>
      </p:sp>
      <p:graphicFrame>
        <p:nvGraphicFramePr>
          <p:cNvPr id="6" name="Table Placeholder 9">
            <a:extLst>
              <a:ext uri="{FF2B5EF4-FFF2-40B4-BE49-F238E27FC236}">
                <a16:creationId xmlns:a16="http://schemas.microsoft.com/office/drawing/2014/main" id="{5FD50B80-ACD8-3DAE-CCD9-7E669432BF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692846"/>
              </p:ext>
            </p:extLst>
          </p:nvPr>
        </p:nvGraphicFramePr>
        <p:xfrm>
          <a:off x="154150" y="3626130"/>
          <a:ext cx="4063681" cy="266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0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3344">
                  <a:extLst>
                    <a:ext uri="{9D8B030D-6E8A-4147-A177-3AD203B41FA5}">
                      <a16:colId xmlns:a16="http://schemas.microsoft.com/office/drawing/2014/main" val="3824449729"/>
                    </a:ext>
                  </a:extLst>
                </a:gridCol>
              </a:tblGrid>
              <a:tr h="421120">
                <a:tc rowSpan="2">
                  <a:txBody>
                    <a:bodyPr/>
                    <a:lstStyle/>
                    <a:p>
                      <a:r>
                        <a:rPr lang="en-US" sz="8800" noProof="0">
                          <a:solidFill>
                            <a:schemeClr val="accent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0" marR="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noProof="0" dirty="0">
                          <a:solidFill>
                            <a:schemeClr val="tx2"/>
                          </a:solidFill>
                          <a:latin typeface="Nokia Pure Text" panose="020B0503020202020204" pitchFamily="34" charset="0"/>
                          <a:ea typeface="Nokia Pure Text" panose="020B0503020202020204" pitchFamily="34" charset="0"/>
                          <a:cs typeface="Nokia Pure Text" panose="020B0504040602060303" pitchFamily="34" charset="0"/>
                        </a:rPr>
                        <a:t>Book</a:t>
                      </a:r>
                    </a:p>
                  </a:txBody>
                  <a:tcPr marL="96000" marR="384000" marT="9600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Has been very challenging considering new set of requirements and design concepts</a:t>
                      </a:r>
                      <a:br>
                        <a:rPr lang="en-US" sz="16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en-US" sz="16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Plan early enough, secure the budget, and streamline the efforts for Max impact, e.g., Arch WG &amp; Hexa-X</a:t>
                      </a:r>
                    </a:p>
                  </a:txBody>
                  <a:tcPr marL="96000" marR="384000" marT="4800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8334871"/>
                  </a:ext>
                </a:extLst>
              </a:tr>
            </a:tbl>
          </a:graphicData>
        </a:graphic>
      </p:graphicFrame>
      <p:graphicFrame>
        <p:nvGraphicFramePr>
          <p:cNvPr id="8" name="Table Placeholder 9">
            <a:extLst>
              <a:ext uri="{FF2B5EF4-FFF2-40B4-BE49-F238E27FC236}">
                <a16:creationId xmlns:a16="http://schemas.microsoft.com/office/drawing/2014/main" id="{A0448FF4-96FF-3EA5-AFD5-A33AFFE677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651635"/>
              </p:ext>
            </p:extLst>
          </p:nvPr>
        </p:nvGraphicFramePr>
        <p:xfrm>
          <a:off x="4217833" y="1337610"/>
          <a:ext cx="3320005" cy="217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3715">
                  <a:extLst>
                    <a:ext uri="{9D8B030D-6E8A-4147-A177-3AD203B41FA5}">
                      <a16:colId xmlns:a16="http://schemas.microsoft.com/office/drawing/2014/main" val="3824449729"/>
                    </a:ext>
                  </a:extLst>
                </a:gridCol>
              </a:tblGrid>
              <a:tr h="421120">
                <a:tc rowSpan="2">
                  <a:txBody>
                    <a:bodyPr/>
                    <a:lstStyle/>
                    <a:p>
                      <a:r>
                        <a:rPr lang="en-US" sz="8800">
                          <a:solidFill>
                            <a:schemeClr val="accent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100" b="1" dirty="0">
                          <a:solidFill>
                            <a:schemeClr val="tx2"/>
                          </a:solidFill>
                          <a:latin typeface="Nokia Pure Text" panose="020B0503020202020204" pitchFamily="34" charset="0"/>
                          <a:ea typeface="Nokia Pure Text" panose="020B0503020202020204" pitchFamily="34" charset="0"/>
                          <a:cs typeface="Nokia Pure Text" panose="020B0504040602060303" pitchFamily="34" charset="0"/>
                        </a:rPr>
                        <a:t>Consolidation</a:t>
                      </a:r>
                    </a:p>
                  </a:txBody>
                  <a:tcPr marL="96000" marR="384000" marT="9600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Challenging task to consolidate diverse set of topics</a:t>
                      </a:r>
                      <a:br>
                        <a:rPr lang="en-IN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en-IN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Initiate as early as possible to align and adapt subjects</a:t>
                      </a:r>
                    </a:p>
                  </a:txBody>
                  <a:tcPr marL="96000" marR="384000" marT="4800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8334871"/>
                  </a:ext>
                </a:extLst>
              </a:tr>
            </a:tbl>
          </a:graphicData>
        </a:graphic>
      </p:graphicFrame>
      <p:graphicFrame>
        <p:nvGraphicFramePr>
          <p:cNvPr id="9" name="Table Placeholder 9">
            <a:extLst>
              <a:ext uri="{FF2B5EF4-FFF2-40B4-BE49-F238E27FC236}">
                <a16:creationId xmlns:a16="http://schemas.microsoft.com/office/drawing/2014/main" id="{F40B777C-9B24-6A49-09A0-670F6A228D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301907"/>
              </p:ext>
            </p:extLst>
          </p:nvPr>
        </p:nvGraphicFramePr>
        <p:xfrm>
          <a:off x="7728668" y="1337610"/>
          <a:ext cx="4463330" cy="193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4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8713">
                  <a:extLst>
                    <a:ext uri="{9D8B030D-6E8A-4147-A177-3AD203B41FA5}">
                      <a16:colId xmlns:a16="http://schemas.microsoft.com/office/drawing/2014/main" val="3824449729"/>
                    </a:ext>
                  </a:extLst>
                </a:gridCol>
              </a:tblGrid>
              <a:tr h="421120">
                <a:tc rowSpan="2">
                  <a:txBody>
                    <a:bodyPr/>
                    <a:lstStyle/>
                    <a:p>
                      <a:r>
                        <a:rPr lang="en-US" sz="8800">
                          <a:solidFill>
                            <a:schemeClr val="accent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0" marR="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100" b="1" dirty="0">
                          <a:solidFill>
                            <a:schemeClr val="tx2"/>
                          </a:solidFill>
                          <a:latin typeface="Nokia Pure Text" panose="020B0503020202020204" pitchFamily="34" charset="0"/>
                          <a:ea typeface="Nokia Pure Text" panose="020B0503020202020204" pitchFamily="34" charset="0"/>
                          <a:cs typeface="Nokia Pure Text" panose="020B0504040602060303" pitchFamily="34" charset="0"/>
                        </a:rPr>
                        <a:t>Dissemination</a:t>
                      </a:r>
                    </a:p>
                  </a:txBody>
                  <a:tcPr marL="96000" marR="384000" marT="9600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1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2"/>
                          </a:solidFill>
                        </a:rPr>
                        <a:t>White Papers have been very successful</a:t>
                      </a:r>
                      <a:br>
                        <a:rPr lang="en-IN" sz="1600" dirty="0">
                          <a:solidFill>
                            <a:schemeClr val="tx2"/>
                          </a:solidFill>
                        </a:rPr>
                      </a:br>
                      <a:br>
                        <a:rPr lang="en-IN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en-IN" sz="1600" dirty="0">
                          <a:solidFill>
                            <a:schemeClr val="tx2"/>
                          </a:solidFill>
                        </a:rPr>
                        <a:t>Disseminate via international events &amp; establish a series instead of single occurrences</a:t>
                      </a:r>
                    </a:p>
                  </a:txBody>
                  <a:tcPr marL="96000" marR="384000" marT="4800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8334871"/>
                  </a:ext>
                </a:extLst>
              </a:tr>
            </a:tbl>
          </a:graphicData>
        </a:graphic>
      </p:graphicFrame>
      <p:graphicFrame>
        <p:nvGraphicFramePr>
          <p:cNvPr id="11" name="Table Placeholder 9">
            <a:extLst>
              <a:ext uri="{FF2B5EF4-FFF2-40B4-BE49-F238E27FC236}">
                <a16:creationId xmlns:a16="http://schemas.microsoft.com/office/drawing/2014/main" id="{C656FE59-B681-AAF6-B174-41BA87C2FE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816768"/>
              </p:ext>
            </p:extLst>
          </p:nvPr>
        </p:nvGraphicFramePr>
        <p:xfrm>
          <a:off x="4217833" y="3626130"/>
          <a:ext cx="3756338" cy="224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0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6195">
                  <a:extLst>
                    <a:ext uri="{9D8B030D-6E8A-4147-A177-3AD203B41FA5}">
                      <a16:colId xmlns:a16="http://schemas.microsoft.com/office/drawing/2014/main" val="3824449729"/>
                    </a:ext>
                  </a:extLst>
                </a:gridCol>
              </a:tblGrid>
              <a:tr h="421120">
                <a:tc rowSpan="2">
                  <a:txBody>
                    <a:bodyPr/>
                    <a:lstStyle/>
                    <a:p>
                      <a:r>
                        <a:rPr lang="en-US" sz="8800">
                          <a:solidFill>
                            <a:schemeClr val="accent1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0" marR="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noProof="0" dirty="0">
                          <a:solidFill>
                            <a:schemeClr val="tx2"/>
                          </a:solidFill>
                          <a:latin typeface="Nokia Pure Text" panose="020B0503020202020204" pitchFamily="34" charset="0"/>
                          <a:ea typeface="Nokia Pure Text" panose="020B0503020202020204" pitchFamily="34" charset="0"/>
                          <a:cs typeface="Nokia Pure Text" panose="020B0504040602060303" pitchFamily="34" charset="0"/>
                        </a:rPr>
                        <a:t>Cross-WG Collaboration </a:t>
                      </a:r>
                    </a:p>
                  </a:txBody>
                  <a:tcPr marL="96000" marR="384000" marT="9600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Has been varying depending on the calls &amp; timeline</a:t>
                      </a:r>
                      <a:br>
                        <a:rPr lang="en-IN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en-IN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Could be further strengthened</a:t>
                      </a:r>
                      <a:endParaRPr lang="en-US" sz="2400" dirty="0"/>
                    </a:p>
                  </a:txBody>
                  <a:tcPr marL="96000" marR="384000" marT="4800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8334871"/>
                  </a:ext>
                </a:extLst>
              </a:tr>
            </a:tbl>
          </a:graphicData>
        </a:graphic>
      </p:graphicFrame>
      <p:graphicFrame>
        <p:nvGraphicFramePr>
          <p:cNvPr id="12" name="Table Placeholder 9">
            <a:extLst>
              <a:ext uri="{FF2B5EF4-FFF2-40B4-BE49-F238E27FC236}">
                <a16:creationId xmlns:a16="http://schemas.microsoft.com/office/drawing/2014/main" id="{EE725E6A-0EE9-8E95-FFC6-17A4863350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390551"/>
              </p:ext>
            </p:extLst>
          </p:nvPr>
        </p:nvGraphicFramePr>
        <p:xfrm>
          <a:off x="7728669" y="3626130"/>
          <a:ext cx="4367916" cy="193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8195">
                  <a:extLst>
                    <a:ext uri="{9D8B030D-6E8A-4147-A177-3AD203B41FA5}">
                      <a16:colId xmlns:a16="http://schemas.microsoft.com/office/drawing/2014/main" val="3824449729"/>
                    </a:ext>
                  </a:extLst>
                </a:gridCol>
              </a:tblGrid>
              <a:tr h="421120">
                <a:tc rowSpan="2">
                  <a:txBody>
                    <a:bodyPr/>
                    <a:lstStyle/>
                    <a:p>
                      <a:r>
                        <a:rPr lang="en-US" sz="8800">
                          <a:solidFill>
                            <a:schemeClr val="accent1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0" marR="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100" b="1" dirty="0">
                          <a:solidFill>
                            <a:schemeClr val="tx2"/>
                          </a:solidFill>
                          <a:latin typeface="Nokia Pure Text" panose="020B0503020202020204" pitchFamily="34" charset="0"/>
                          <a:ea typeface="Nokia Pure Text" panose="020B0503020202020204" pitchFamily="34" charset="0"/>
                          <a:cs typeface="Nokia Pure Text" panose="020B0504040602060303" pitchFamily="34" charset="0"/>
                        </a:rPr>
                        <a:t>Global Footprint</a:t>
                      </a:r>
                    </a:p>
                  </a:txBody>
                  <a:tcPr marL="96000" marR="384000" marT="9600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2"/>
                          </a:solidFill>
                        </a:rPr>
                        <a:t>Bilateral workshops via research for a have been very beneficial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2"/>
                          </a:solidFill>
                        </a:rPr>
                        <a:t>Consider having 6G-IA members (non-voting) also at Programme Initiative WGs</a:t>
                      </a:r>
                    </a:p>
                  </a:txBody>
                  <a:tcPr marL="96000" marR="384000" marT="4800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8334871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D88004-43E4-0760-57E3-1681AE8E3335}"/>
              </a:ext>
            </a:extLst>
          </p:cNvPr>
          <p:cNvCxnSpPr>
            <a:cxnSpLocks/>
          </p:cNvCxnSpPr>
          <p:nvPr/>
        </p:nvCxnSpPr>
        <p:spPr>
          <a:xfrm flipV="1">
            <a:off x="975361" y="3626130"/>
            <a:ext cx="11029603" cy="15434"/>
          </a:xfrm>
          <a:prstGeom prst="line">
            <a:avLst/>
          </a:prstGeom>
          <a:ln w="6350">
            <a:solidFill>
              <a:srgbClr val="005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45AA6-834F-D8B2-7A42-4F152C667AC5}"/>
              </a:ext>
            </a:extLst>
          </p:cNvPr>
          <p:cNvCxnSpPr>
            <a:cxnSpLocks/>
          </p:cNvCxnSpPr>
          <p:nvPr/>
        </p:nvCxnSpPr>
        <p:spPr>
          <a:xfrm>
            <a:off x="4039263" y="1521593"/>
            <a:ext cx="0" cy="3782263"/>
          </a:xfrm>
          <a:prstGeom prst="line">
            <a:avLst/>
          </a:prstGeom>
          <a:ln w="6350">
            <a:solidFill>
              <a:srgbClr val="005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087065-80FA-6EE3-7CAE-6B5AB42492B3}"/>
              </a:ext>
            </a:extLst>
          </p:cNvPr>
          <p:cNvCxnSpPr>
            <a:cxnSpLocks/>
          </p:cNvCxnSpPr>
          <p:nvPr/>
        </p:nvCxnSpPr>
        <p:spPr>
          <a:xfrm>
            <a:off x="7633253" y="1521593"/>
            <a:ext cx="0" cy="3782263"/>
          </a:xfrm>
          <a:prstGeom prst="line">
            <a:avLst/>
          </a:prstGeom>
          <a:ln w="6350">
            <a:solidFill>
              <a:srgbClr val="005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Placeholder 9">
            <a:extLst>
              <a:ext uri="{FF2B5EF4-FFF2-40B4-BE49-F238E27FC236}">
                <a16:creationId xmlns:a16="http://schemas.microsoft.com/office/drawing/2014/main" id="{00C9258C-799B-E007-B9E5-24FB2BE0D3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357770"/>
              </p:ext>
            </p:extLst>
          </p:nvPr>
        </p:nvGraphicFramePr>
        <p:xfrm>
          <a:off x="256307" y="1375938"/>
          <a:ext cx="4122415" cy="193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5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6751">
                  <a:extLst>
                    <a:ext uri="{9D8B030D-6E8A-4147-A177-3AD203B41FA5}">
                      <a16:colId xmlns:a16="http://schemas.microsoft.com/office/drawing/2014/main" val="3824449729"/>
                    </a:ext>
                  </a:extLst>
                </a:gridCol>
              </a:tblGrid>
              <a:tr h="421120">
                <a:tc rowSpan="2">
                  <a:txBody>
                    <a:bodyPr/>
                    <a:lstStyle/>
                    <a:p>
                      <a:r>
                        <a:rPr lang="en-US" sz="8800">
                          <a:solidFill>
                            <a:schemeClr val="accent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100" b="1" dirty="0">
                          <a:solidFill>
                            <a:schemeClr val="tx2"/>
                          </a:solidFill>
                          <a:latin typeface="Nokia Pure Text" panose="020B0503020202020204" pitchFamily="34" charset="0"/>
                          <a:ea typeface="Nokia Pure Text" panose="020B0503020202020204" pitchFamily="34" charset="0"/>
                          <a:cs typeface="Nokia Pure Text" panose="020B0504040602060303" pitchFamily="34" charset="0"/>
                        </a:rPr>
                        <a:t>Awareness</a:t>
                      </a:r>
                    </a:p>
                  </a:txBody>
                  <a:tcPr marL="96000" marR="384000" marT="9600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1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2"/>
                          </a:solidFill>
                        </a:rPr>
                        <a:t>Various Projects in different Calls: </a:t>
                      </a:r>
                      <a:r>
                        <a:rPr lang="en-IN" sz="1600" i="1" dirty="0">
                          <a:solidFill>
                            <a:schemeClr val="tx2"/>
                          </a:solidFill>
                        </a:rPr>
                        <a:t>Difficult to track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IN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en-IN" sz="1600" dirty="0">
                          <a:solidFill>
                            <a:schemeClr val="tx2"/>
                          </a:solidFill>
                        </a:rPr>
                        <a:t>WGs foster for cross-project collaboration</a:t>
                      </a:r>
                    </a:p>
                  </a:txBody>
                  <a:tcPr marL="96000" marR="384000" marT="4800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8334871"/>
                  </a:ext>
                </a:extLst>
              </a:tr>
            </a:tbl>
          </a:graphicData>
        </a:graphic>
      </p:graphicFrame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A9E23998-3175-E923-DCA7-3B4C73488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9213" y="6524443"/>
            <a:ext cx="271320" cy="365125"/>
          </a:xfrm>
        </p:spPr>
        <p:txBody>
          <a:bodyPr/>
          <a:lstStyle/>
          <a:p>
            <a:fld id="{BF3488FC-68ED-452C-BD8B-BF48BB2CCD05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3052AE4D-F277-4B19-BC0B-8769831D222B}"/>
              </a:ext>
            </a:extLst>
          </p:cNvPr>
          <p:cNvSpPr txBox="1">
            <a:spLocks/>
          </p:cNvSpPr>
          <p:nvPr/>
        </p:nvSpPr>
        <p:spPr>
          <a:xfrm>
            <a:off x="347231" y="893295"/>
            <a:ext cx="11609241" cy="3259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Arch WG has been excelling at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bringing the projects together to attain the European View on the Overall Architecture &amp; the Network Domains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providing a consolidated view on the technical directions and concepts for the architecture design for 5G &amp; Beyond Networks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52DDA77-3B4C-4BB3-B9B6-533108E6C9A8}"/>
              </a:ext>
            </a:extLst>
          </p:cNvPr>
          <p:cNvSpPr txBox="1">
            <a:spLocks/>
          </p:cNvSpPr>
          <p:nvPr/>
        </p:nvSpPr>
        <p:spPr>
          <a:xfrm>
            <a:off x="322171" y="1933364"/>
            <a:ext cx="11364137" cy="3259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Milestones: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B050"/>
                </a:solidFill>
              </a:rPr>
              <a:t>M1</a:t>
            </a:r>
            <a:r>
              <a:rPr lang="en-US" sz="1600" dirty="0">
                <a:solidFill>
                  <a:srgbClr val="00B050"/>
                </a:solidFill>
              </a:rPr>
              <a:t>: Various inputs have been received based on the Public Consultation version from Dec 2022 &amp; being processed </a:t>
            </a:r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 the most # of inputs received in the history of the WG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B050"/>
                </a:solidFill>
                <a:sym typeface="Wingdings" panose="05000000000000000000" pitchFamily="2" charset="2"/>
              </a:rPr>
              <a:t>M2</a:t>
            </a:r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: Final version to be released within Feb 2023  Covers concise version of the white paper with focus on overall architecture for 6G landscape, including the current technology and society trends, and key architecture enablers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sym typeface="Wingdings" panose="05000000000000000000" pitchFamily="2" charset="2"/>
              </a:rPr>
              <a:t>M3</a:t>
            </a:r>
            <a:r>
              <a:rPr lang="en-US" sz="1600" dirty="0">
                <a:sym typeface="Wingdings" panose="05000000000000000000" pitchFamily="2" charset="2"/>
              </a:rPr>
              <a:t>: D</a:t>
            </a:r>
            <a:r>
              <a:rPr lang="en-US" sz="1600" dirty="0"/>
              <a:t>etailed version to be published as an open access book in June 2023 </a:t>
            </a:r>
            <a:r>
              <a:rPr lang="en-US" sz="1600" dirty="0">
                <a:sym typeface="Wingdings" panose="05000000000000000000" pitchFamily="2" charset="2"/>
              </a:rPr>
              <a:t> Covers overall architecture as well as the detailed chapters focusing on various 6G architecture topics. Sets the architectural foundation.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sym typeface="Wingdings" panose="05000000000000000000" pitchFamily="2" charset="2"/>
              </a:rPr>
              <a:t>M4</a:t>
            </a:r>
            <a:r>
              <a:rPr lang="en-US" sz="1600" dirty="0">
                <a:sym typeface="Wingdings" panose="05000000000000000000" pitchFamily="2" charset="2"/>
              </a:rPr>
              <a:t>: Transition the WG to the SNS JU framework, e.g., update the Terms of Reference (ToR), change the focus to SNS projects, and align the WG scope accordingly. Potential completion date ~ Sept 2023.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1D57D4E-9516-4314-B08D-62DD3B44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766" y="140240"/>
            <a:ext cx="8006467" cy="75429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Architecture WG: </a:t>
            </a:r>
            <a:r>
              <a:rPr lang="en-US" b="1" dirty="0">
                <a:latin typeface="+mn-lt"/>
              </a:rPr>
              <a:t>Way Forward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AF503B-FA96-4E73-A433-91296B151663}"/>
              </a:ext>
            </a:extLst>
          </p:cNvPr>
          <p:cNvGrpSpPr/>
          <p:nvPr/>
        </p:nvGrpSpPr>
        <p:grpSpPr>
          <a:xfrm>
            <a:off x="322172" y="4738792"/>
            <a:ext cx="3089980" cy="1265887"/>
            <a:chOff x="322172" y="4979860"/>
            <a:chExt cx="3089980" cy="1265887"/>
          </a:xfrm>
        </p:grpSpPr>
        <p:sp>
          <p:nvSpPr>
            <p:cNvPr id="4" name="Freeform 3"/>
            <p:cNvSpPr/>
            <p:nvPr/>
          </p:nvSpPr>
          <p:spPr>
            <a:xfrm>
              <a:off x="322172" y="5352328"/>
              <a:ext cx="3089980" cy="893419"/>
            </a:xfrm>
            <a:custGeom>
              <a:avLst/>
              <a:gdLst>
                <a:gd name="connsiteX0" fmla="*/ 0 w 3089980"/>
                <a:gd name="connsiteY0" fmla="*/ 0 h 893419"/>
                <a:gd name="connsiteX1" fmla="*/ 2643271 w 3089980"/>
                <a:gd name="connsiteY1" fmla="*/ 0 h 893419"/>
                <a:gd name="connsiteX2" fmla="*/ 3089980 w 3089980"/>
                <a:gd name="connsiteY2" fmla="*/ 446710 h 893419"/>
                <a:gd name="connsiteX3" fmla="*/ 2643271 w 3089980"/>
                <a:gd name="connsiteY3" fmla="*/ 893419 h 893419"/>
                <a:gd name="connsiteX4" fmla="*/ 0 w 3089980"/>
                <a:gd name="connsiteY4" fmla="*/ 893419 h 893419"/>
                <a:gd name="connsiteX5" fmla="*/ 446710 w 3089980"/>
                <a:gd name="connsiteY5" fmla="*/ 446710 h 893419"/>
                <a:gd name="connsiteX6" fmla="*/ 0 w 3089980"/>
                <a:gd name="connsiteY6" fmla="*/ 0 h 89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9980" h="893419">
                  <a:moveTo>
                    <a:pt x="0" y="0"/>
                  </a:moveTo>
                  <a:lnTo>
                    <a:pt x="2643271" y="0"/>
                  </a:lnTo>
                  <a:lnTo>
                    <a:pt x="3089980" y="446710"/>
                  </a:lnTo>
                  <a:lnTo>
                    <a:pt x="2643271" y="893419"/>
                  </a:lnTo>
                  <a:lnTo>
                    <a:pt x="0" y="893419"/>
                  </a:lnTo>
                  <a:lnTo>
                    <a:pt x="446710" y="446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7" tIns="18669" rIns="465378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noProof="0" dirty="0"/>
                <a:t>V6.0 Public Consultation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/>
                <a:t>Dec 2022</a:t>
              </a:r>
              <a:br>
                <a:rPr lang="en-GB" sz="1400" kern="1200" dirty="0"/>
              </a:br>
              <a:r>
                <a:rPr lang="en-GB" sz="1400" kern="1200" dirty="0"/>
                <a:t>Foundation of 6G Arch</a:t>
              </a:r>
              <a:br>
                <a:rPr lang="en-GB" sz="1400" kern="1200" dirty="0"/>
              </a:br>
              <a:r>
                <a:rPr lang="en-GB" sz="1400" kern="1200" dirty="0"/>
                <a:t>Inputs are addressed</a:t>
              </a:r>
              <a:endParaRPr lang="it-IT" sz="1400" kern="12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8CA96CC-1C2D-4C53-93E3-149EF216A750}"/>
                </a:ext>
              </a:extLst>
            </p:cNvPr>
            <p:cNvSpPr/>
            <p:nvPr/>
          </p:nvSpPr>
          <p:spPr>
            <a:xfrm>
              <a:off x="1567903" y="4979860"/>
              <a:ext cx="299259" cy="29925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rgbClr val="FFFFFF"/>
                  </a:solidFill>
                  <a:latin typeface="Nokia Pure Text Light"/>
                </a:rPr>
                <a:t>M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86B5E1C-4D45-46F5-AAA0-6949B5B5A248}"/>
              </a:ext>
            </a:extLst>
          </p:cNvPr>
          <p:cNvGrpSpPr/>
          <p:nvPr/>
        </p:nvGrpSpPr>
        <p:grpSpPr>
          <a:xfrm>
            <a:off x="3188798" y="4738792"/>
            <a:ext cx="2741926" cy="1265887"/>
            <a:chOff x="3188798" y="4979860"/>
            <a:chExt cx="2741926" cy="1265887"/>
          </a:xfrm>
        </p:grpSpPr>
        <p:sp>
          <p:nvSpPr>
            <p:cNvPr id="5" name="Freeform 4"/>
            <p:cNvSpPr/>
            <p:nvPr/>
          </p:nvSpPr>
          <p:spPr>
            <a:xfrm>
              <a:off x="3188798" y="5352328"/>
              <a:ext cx="2741926" cy="893419"/>
            </a:xfrm>
            <a:custGeom>
              <a:avLst/>
              <a:gdLst>
                <a:gd name="connsiteX0" fmla="*/ 0 w 2741926"/>
                <a:gd name="connsiteY0" fmla="*/ 0 h 893419"/>
                <a:gd name="connsiteX1" fmla="*/ 2295217 w 2741926"/>
                <a:gd name="connsiteY1" fmla="*/ 0 h 893419"/>
                <a:gd name="connsiteX2" fmla="*/ 2741926 w 2741926"/>
                <a:gd name="connsiteY2" fmla="*/ 446710 h 893419"/>
                <a:gd name="connsiteX3" fmla="*/ 2295217 w 2741926"/>
                <a:gd name="connsiteY3" fmla="*/ 893419 h 893419"/>
                <a:gd name="connsiteX4" fmla="*/ 0 w 2741926"/>
                <a:gd name="connsiteY4" fmla="*/ 893419 h 893419"/>
                <a:gd name="connsiteX5" fmla="*/ 446710 w 2741926"/>
                <a:gd name="connsiteY5" fmla="*/ 446710 h 893419"/>
                <a:gd name="connsiteX6" fmla="*/ 0 w 2741926"/>
                <a:gd name="connsiteY6" fmla="*/ 0 h 89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1926" h="893419">
                  <a:moveTo>
                    <a:pt x="0" y="0"/>
                  </a:moveTo>
                  <a:lnTo>
                    <a:pt x="2295217" y="0"/>
                  </a:lnTo>
                  <a:lnTo>
                    <a:pt x="2741926" y="446710"/>
                  </a:lnTo>
                  <a:lnTo>
                    <a:pt x="2295217" y="893419"/>
                  </a:lnTo>
                  <a:lnTo>
                    <a:pt x="0" y="893419"/>
                  </a:lnTo>
                  <a:lnTo>
                    <a:pt x="446710" y="446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7" tIns="18669" rIns="465378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noProof="0" dirty="0"/>
                <a:t>V6.0 Final Release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noProof="0" dirty="0"/>
                <a:t>Feb 2023</a:t>
              </a:r>
              <a:br>
                <a:rPr lang="en-US" sz="1400" kern="1200" noProof="0" dirty="0"/>
              </a:br>
              <a:r>
                <a:rPr lang="en-US" sz="1400" kern="1200" noProof="0" dirty="0"/>
                <a:t>Overall Arch Chapter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E7CE1B3-92F3-48CC-93B1-47D15BABE481}"/>
                </a:ext>
              </a:extLst>
            </p:cNvPr>
            <p:cNvSpPr/>
            <p:nvPr/>
          </p:nvSpPr>
          <p:spPr>
            <a:xfrm>
              <a:off x="4410131" y="4979860"/>
              <a:ext cx="299259" cy="29925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rgbClr val="FFFFFF"/>
                  </a:solidFill>
                  <a:latin typeface="Nokia Pure Text Light"/>
                </a:rPr>
                <a:t>M2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EBFCF05-531F-49D9-A7F1-8CE55BB20CBC}"/>
              </a:ext>
            </a:extLst>
          </p:cNvPr>
          <p:cNvGrpSpPr/>
          <p:nvPr/>
        </p:nvGrpSpPr>
        <p:grpSpPr>
          <a:xfrm>
            <a:off x="5707370" y="4738791"/>
            <a:ext cx="3321398" cy="1265888"/>
            <a:chOff x="5707370" y="4979859"/>
            <a:chExt cx="3321398" cy="1265888"/>
          </a:xfrm>
        </p:grpSpPr>
        <p:sp>
          <p:nvSpPr>
            <p:cNvPr id="12" name="Freeform 11"/>
            <p:cNvSpPr/>
            <p:nvPr/>
          </p:nvSpPr>
          <p:spPr>
            <a:xfrm>
              <a:off x="5707370" y="5352328"/>
              <a:ext cx="3321398" cy="893419"/>
            </a:xfrm>
            <a:custGeom>
              <a:avLst/>
              <a:gdLst>
                <a:gd name="connsiteX0" fmla="*/ 0 w 3321398"/>
                <a:gd name="connsiteY0" fmla="*/ 0 h 893419"/>
                <a:gd name="connsiteX1" fmla="*/ 2874689 w 3321398"/>
                <a:gd name="connsiteY1" fmla="*/ 0 h 893419"/>
                <a:gd name="connsiteX2" fmla="*/ 3321398 w 3321398"/>
                <a:gd name="connsiteY2" fmla="*/ 446710 h 893419"/>
                <a:gd name="connsiteX3" fmla="*/ 2874689 w 3321398"/>
                <a:gd name="connsiteY3" fmla="*/ 893419 h 893419"/>
                <a:gd name="connsiteX4" fmla="*/ 0 w 3321398"/>
                <a:gd name="connsiteY4" fmla="*/ 893419 h 893419"/>
                <a:gd name="connsiteX5" fmla="*/ 446710 w 3321398"/>
                <a:gd name="connsiteY5" fmla="*/ 446710 h 893419"/>
                <a:gd name="connsiteX6" fmla="*/ 0 w 3321398"/>
                <a:gd name="connsiteY6" fmla="*/ 0 h 89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1398" h="893419">
                  <a:moveTo>
                    <a:pt x="0" y="0"/>
                  </a:moveTo>
                  <a:lnTo>
                    <a:pt x="2874689" y="0"/>
                  </a:lnTo>
                  <a:lnTo>
                    <a:pt x="3321398" y="446710"/>
                  </a:lnTo>
                  <a:lnTo>
                    <a:pt x="2874689" y="893419"/>
                  </a:lnTo>
                  <a:lnTo>
                    <a:pt x="0" y="893419"/>
                  </a:lnTo>
                  <a:lnTo>
                    <a:pt x="446710" y="446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7" tIns="18669" rIns="465378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noProof="0" dirty="0"/>
                <a:t>6G Book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noProof="0" dirty="0"/>
                <a:t>EuCNC 2023, June 2023</a:t>
              </a:r>
              <a:br>
                <a:rPr lang="en-US" sz="1400" kern="1200" noProof="0" dirty="0"/>
              </a:br>
              <a:r>
                <a:rPr lang="en-US" sz="1400" kern="1200" noProof="0" dirty="0"/>
                <a:t>Detailed Version &amp; Open Access 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E77FB46-BA65-4973-B852-505383FDF1A7}"/>
                </a:ext>
              </a:extLst>
            </p:cNvPr>
            <p:cNvSpPr/>
            <p:nvPr/>
          </p:nvSpPr>
          <p:spPr>
            <a:xfrm>
              <a:off x="7102729" y="4979859"/>
              <a:ext cx="299259" cy="29925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rgbClr val="FFFFFF"/>
                  </a:solidFill>
                  <a:latin typeface="Nokia Pure Text Light"/>
                </a:rPr>
                <a:t>M3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CE7DC8-13D2-4D05-94D2-21D6C53F404F}"/>
              </a:ext>
            </a:extLst>
          </p:cNvPr>
          <p:cNvGrpSpPr/>
          <p:nvPr/>
        </p:nvGrpSpPr>
        <p:grpSpPr>
          <a:xfrm>
            <a:off x="8723043" y="4738791"/>
            <a:ext cx="3321398" cy="1265888"/>
            <a:chOff x="8723043" y="4979859"/>
            <a:chExt cx="3321398" cy="1265888"/>
          </a:xfrm>
        </p:grpSpPr>
        <p:sp>
          <p:nvSpPr>
            <p:cNvPr id="40" name="Freeform 39"/>
            <p:cNvSpPr/>
            <p:nvPr/>
          </p:nvSpPr>
          <p:spPr>
            <a:xfrm>
              <a:off x="8723043" y="5352328"/>
              <a:ext cx="3321398" cy="893419"/>
            </a:xfrm>
            <a:custGeom>
              <a:avLst/>
              <a:gdLst>
                <a:gd name="connsiteX0" fmla="*/ 0 w 3321398"/>
                <a:gd name="connsiteY0" fmla="*/ 0 h 893419"/>
                <a:gd name="connsiteX1" fmla="*/ 2874689 w 3321398"/>
                <a:gd name="connsiteY1" fmla="*/ 0 h 893419"/>
                <a:gd name="connsiteX2" fmla="*/ 3321398 w 3321398"/>
                <a:gd name="connsiteY2" fmla="*/ 446710 h 893419"/>
                <a:gd name="connsiteX3" fmla="*/ 2874689 w 3321398"/>
                <a:gd name="connsiteY3" fmla="*/ 893419 h 893419"/>
                <a:gd name="connsiteX4" fmla="*/ 0 w 3321398"/>
                <a:gd name="connsiteY4" fmla="*/ 893419 h 893419"/>
                <a:gd name="connsiteX5" fmla="*/ 446710 w 3321398"/>
                <a:gd name="connsiteY5" fmla="*/ 446710 h 893419"/>
                <a:gd name="connsiteX6" fmla="*/ 0 w 3321398"/>
                <a:gd name="connsiteY6" fmla="*/ 0 h 89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1398" h="893419">
                  <a:moveTo>
                    <a:pt x="0" y="0"/>
                  </a:moveTo>
                  <a:lnTo>
                    <a:pt x="2874689" y="0"/>
                  </a:lnTo>
                  <a:lnTo>
                    <a:pt x="3321398" y="446710"/>
                  </a:lnTo>
                  <a:lnTo>
                    <a:pt x="2874689" y="893419"/>
                  </a:lnTo>
                  <a:lnTo>
                    <a:pt x="0" y="893419"/>
                  </a:lnTo>
                  <a:lnTo>
                    <a:pt x="446710" y="446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7" tIns="18669" rIns="465378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noProof="0" dirty="0"/>
                <a:t>Transition of the WG into SNS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/>
                <a:t>Updated ToR</a:t>
              </a:r>
              <a:br>
                <a:rPr lang="en-GB" sz="1400" dirty="0"/>
              </a:br>
              <a:r>
                <a:rPr lang="en-GB" sz="1400" dirty="0"/>
                <a:t>SNS JU Projects to be onboarded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B765A3A-A00A-4920-9343-279FA2DFB2B1}"/>
                </a:ext>
              </a:extLst>
            </p:cNvPr>
            <p:cNvSpPr/>
            <p:nvPr/>
          </p:nvSpPr>
          <p:spPr>
            <a:xfrm>
              <a:off x="10234112" y="4979859"/>
              <a:ext cx="299259" cy="29925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rgbClr val="FFFFFF"/>
                  </a:solidFill>
                  <a:latin typeface="Nokia Pure Text Light"/>
                </a:rPr>
                <a:t>M4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780FD-1B02-4F0A-86D8-CDC192E07E72}"/>
              </a:ext>
            </a:extLst>
          </p:cNvPr>
          <p:cNvCxnSpPr/>
          <p:nvPr/>
        </p:nvCxnSpPr>
        <p:spPr>
          <a:xfrm>
            <a:off x="8783782" y="4738791"/>
            <a:ext cx="0" cy="1704959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AB7D40BE-3696-44A1-9082-0A5794B92FC3}"/>
              </a:ext>
            </a:extLst>
          </p:cNvPr>
          <p:cNvGrpSpPr/>
          <p:nvPr/>
        </p:nvGrpSpPr>
        <p:grpSpPr>
          <a:xfrm>
            <a:off x="347231" y="6192482"/>
            <a:ext cx="8436551" cy="369332"/>
            <a:chOff x="347231" y="6433550"/>
            <a:chExt cx="8436551" cy="36933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5C27A07-4DFB-4951-BFEE-F61BA0D9D211}"/>
                </a:ext>
              </a:extLst>
            </p:cNvPr>
            <p:cNvCxnSpPr/>
            <p:nvPr/>
          </p:nvCxnSpPr>
          <p:spPr>
            <a:xfrm>
              <a:off x="347231" y="6449289"/>
              <a:ext cx="8436551" cy="0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D86F77-B8D3-4833-8DE1-349DF86881E3}"/>
                </a:ext>
              </a:extLst>
            </p:cNvPr>
            <p:cNvSpPr txBox="1"/>
            <p:nvPr/>
          </p:nvSpPr>
          <p:spPr>
            <a:xfrm>
              <a:off x="3839968" y="6433550"/>
              <a:ext cx="2189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H1 2023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20B2023-BDE9-43F5-A551-D1D10E3F0382}"/>
              </a:ext>
            </a:extLst>
          </p:cNvPr>
          <p:cNvGrpSpPr/>
          <p:nvPr/>
        </p:nvGrpSpPr>
        <p:grpSpPr>
          <a:xfrm>
            <a:off x="8811490" y="6192482"/>
            <a:ext cx="3172690" cy="369332"/>
            <a:chOff x="8811490" y="6433550"/>
            <a:chExt cx="3172690" cy="369332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C67A2BB-099B-4E98-BF57-E9996DDDE9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1490" y="6433550"/>
              <a:ext cx="3172690" cy="15739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312EC27-96F3-4178-BFE1-A9BF5B7C722E}"/>
                </a:ext>
              </a:extLst>
            </p:cNvPr>
            <p:cNvSpPr txBox="1"/>
            <p:nvPr/>
          </p:nvSpPr>
          <p:spPr>
            <a:xfrm>
              <a:off x="9416573" y="6433550"/>
              <a:ext cx="2189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H2 2023</a:t>
              </a:r>
            </a:p>
          </p:txBody>
        </p:sp>
      </p:grp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14F12ED4-238C-157D-76EA-C28DA13CE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9213" y="6524443"/>
            <a:ext cx="271320" cy="365125"/>
          </a:xfrm>
        </p:spPr>
        <p:txBody>
          <a:bodyPr/>
          <a:lstStyle/>
          <a:p>
            <a:fld id="{BF3488FC-68ED-452C-BD8B-BF48BB2CCD05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002C20-86F6-46B0-8392-A37CAC548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035225"/>
            <a:ext cx="4614759" cy="4163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For more information about 5G PPP activities please visit </a:t>
            </a:r>
            <a:r>
              <a:rPr lang="en-GB" sz="2000" dirty="0">
                <a:hlinkClick r:id="rId2"/>
              </a:rPr>
              <a:t>https://5g-ppp.eu</a:t>
            </a:r>
            <a:endParaRPr lang="en-GB" sz="2000" dirty="0"/>
          </a:p>
          <a:p>
            <a:pPr marL="0" indent="0">
              <a:buNone/>
            </a:pPr>
            <a:br>
              <a:rPr lang="en-GB" sz="2000" dirty="0"/>
            </a:br>
            <a:r>
              <a:rPr lang="en-GB" sz="2000" dirty="0"/>
              <a:t>The white papers are available at </a:t>
            </a:r>
            <a:r>
              <a:rPr lang="en-GB" sz="2000" dirty="0">
                <a:hlinkClick r:id="rId3"/>
              </a:rPr>
              <a:t>https://5g-ppp.eu/white-papers/</a:t>
            </a:r>
            <a:r>
              <a:rPr lang="en-GB" sz="2000" dirty="0"/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2972F54-37E5-4215-8174-927CD8DD4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5247" y="1844620"/>
            <a:ext cx="5004044" cy="4257439"/>
          </a:xfrm>
          <a:custGeom>
            <a:avLst/>
            <a:gdLst>
              <a:gd name="connsiteX0" fmla="*/ 4996703 w 5004044"/>
              <a:gd name="connsiteY0" fmla="*/ 1884419 h 4257439"/>
              <a:gd name="connsiteX1" fmla="*/ 4999558 w 5004044"/>
              <a:gd name="connsiteY1" fmla="*/ 1895448 h 4257439"/>
              <a:gd name="connsiteX2" fmla="*/ 4998919 w 5004044"/>
              <a:gd name="connsiteY2" fmla="*/ 1955002 h 4257439"/>
              <a:gd name="connsiteX3" fmla="*/ 4997257 w 5004044"/>
              <a:gd name="connsiteY3" fmla="*/ 1954563 h 4257439"/>
              <a:gd name="connsiteX4" fmla="*/ 4997288 w 5004044"/>
              <a:gd name="connsiteY4" fmla="*/ 1935420 h 4257439"/>
              <a:gd name="connsiteX5" fmla="*/ 4996971 w 5004044"/>
              <a:gd name="connsiteY5" fmla="*/ 1897199 h 4257439"/>
              <a:gd name="connsiteX6" fmla="*/ 4995619 w 5004044"/>
              <a:gd name="connsiteY6" fmla="*/ 1855413 h 4257439"/>
              <a:gd name="connsiteX7" fmla="*/ 4996377 w 5004044"/>
              <a:gd name="connsiteY7" fmla="*/ 1868871 h 4257439"/>
              <a:gd name="connsiteX8" fmla="*/ 4996703 w 5004044"/>
              <a:gd name="connsiteY8" fmla="*/ 1884419 h 4257439"/>
              <a:gd name="connsiteX9" fmla="*/ 4993479 w 5004044"/>
              <a:gd name="connsiteY9" fmla="*/ 1871969 h 4257439"/>
              <a:gd name="connsiteX10" fmla="*/ 4994448 w 5004044"/>
              <a:gd name="connsiteY10" fmla="*/ 1857988 h 4257439"/>
              <a:gd name="connsiteX11" fmla="*/ 4995619 w 5004044"/>
              <a:gd name="connsiteY11" fmla="*/ 1855413 h 4257439"/>
              <a:gd name="connsiteX12" fmla="*/ 561880 w 5004044"/>
              <a:gd name="connsiteY12" fmla="*/ 1402651 h 4257439"/>
              <a:gd name="connsiteX13" fmla="*/ 559343 w 5004044"/>
              <a:gd name="connsiteY13" fmla="*/ 1406893 h 4257439"/>
              <a:gd name="connsiteX14" fmla="*/ 576521 w 5004044"/>
              <a:gd name="connsiteY14" fmla="*/ 1419992 h 4257439"/>
              <a:gd name="connsiteX15" fmla="*/ 596259 w 5004044"/>
              <a:gd name="connsiteY15" fmla="*/ 1423150 h 4257439"/>
              <a:gd name="connsiteX16" fmla="*/ 561880 w 5004044"/>
              <a:gd name="connsiteY16" fmla="*/ 1402651 h 4257439"/>
              <a:gd name="connsiteX17" fmla="*/ 741490 w 5004044"/>
              <a:gd name="connsiteY17" fmla="*/ 927208 h 4257439"/>
              <a:gd name="connsiteX18" fmla="*/ 944973 w 5004044"/>
              <a:gd name="connsiteY18" fmla="*/ 1054807 h 4257439"/>
              <a:gd name="connsiteX19" fmla="*/ 947781 w 5004044"/>
              <a:gd name="connsiteY19" fmla="*/ 1050516 h 4257439"/>
              <a:gd name="connsiteX20" fmla="*/ 741490 w 5004044"/>
              <a:gd name="connsiteY20" fmla="*/ 927208 h 4257439"/>
              <a:gd name="connsiteX21" fmla="*/ 4437179 w 5004044"/>
              <a:gd name="connsiteY21" fmla="*/ 969 h 4257439"/>
              <a:gd name="connsiteX22" fmla="*/ 4444201 w 5004044"/>
              <a:gd name="connsiteY22" fmla="*/ 18389 h 4257439"/>
              <a:gd name="connsiteX23" fmla="*/ 4430319 w 5004044"/>
              <a:gd name="connsiteY23" fmla="*/ 49621 h 4257439"/>
              <a:gd name="connsiteX24" fmla="*/ 4455614 w 5004044"/>
              <a:gd name="connsiteY24" fmla="*/ 105249 h 4257439"/>
              <a:gd name="connsiteX25" fmla="*/ 4563529 w 5004044"/>
              <a:gd name="connsiteY25" fmla="*/ 89046 h 4257439"/>
              <a:gd name="connsiteX26" fmla="*/ 4575967 w 5004044"/>
              <a:gd name="connsiteY26" fmla="*/ 105828 h 4257439"/>
              <a:gd name="connsiteX27" fmla="*/ 4581177 w 5004044"/>
              <a:gd name="connsiteY27" fmla="*/ 187773 h 4257439"/>
              <a:gd name="connsiteX28" fmla="*/ 4586660 w 5004044"/>
              <a:gd name="connsiteY28" fmla="*/ 207364 h 4257439"/>
              <a:gd name="connsiteX29" fmla="*/ 4601641 w 5004044"/>
              <a:gd name="connsiteY29" fmla="*/ 294858 h 4257439"/>
              <a:gd name="connsiteX30" fmla="*/ 4662523 w 5004044"/>
              <a:gd name="connsiteY30" fmla="*/ 423590 h 4257439"/>
              <a:gd name="connsiteX31" fmla="*/ 4724560 w 5004044"/>
              <a:gd name="connsiteY31" fmla="*/ 497719 h 4257439"/>
              <a:gd name="connsiteX32" fmla="*/ 4732841 w 5004044"/>
              <a:gd name="connsiteY32" fmla="*/ 519029 h 4257439"/>
              <a:gd name="connsiteX33" fmla="*/ 4749643 w 5004044"/>
              <a:gd name="connsiteY33" fmla="*/ 604622 h 4257439"/>
              <a:gd name="connsiteX34" fmla="*/ 4744753 w 5004044"/>
              <a:gd name="connsiteY34" fmla="*/ 623512 h 4257439"/>
              <a:gd name="connsiteX35" fmla="*/ 4720006 w 5004044"/>
              <a:gd name="connsiteY35" fmla="*/ 649070 h 4257439"/>
              <a:gd name="connsiteX36" fmla="*/ 4700653 w 5004044"/>
              <a:gd name="connsiteY36" fmla="*/ 704672 h 4257439"/>
              <a:gd name="connsiteX37" fmla="*/ 4662297 w 5004044"/>
              <a:gd name="connsiteY37" fmla="*/ 786401 h 4257439"/>
              <a:gd name="connsiteX38" fmla="*/ 4642954 w 5004044"/>
              <a:gd name="connsiteY38" fmla="*/ 811006 h 4257439"/>
              <a:gd name="connsiteX39" fmla="*/ 4658781 w 5004044"/>
              <a:gd name="connsiteY39" fmla="*/ 824342 h 4257439"/>
              <a:gd name="connsiteX40" fmla="*/ 4713981 w 5004044"/>
              <a:gd name="connsiteY40" fmla="*/ 916441 h 4257439"/>
              <a:gd name="connsiteX41" fmla="*/ 4642145 w 5004044"/>
              <a:gd name="connsiteY41" fmla="*/ 1035706 h 4257439"/>
              <a:gd name="connsiteX42" fmla="*/ 4604059 w 5004044"/>
              <a:gd name="connsiteY42" fmla="*/ 1073741 h 4257439"/>
              <a:gd name="connsiteX43" fmla="*/ 4680437 w 5004044"/>
              <a:gd name="connsiteY43" fmla="*/ 1071013 h 4257439"/>
              <a:gd name="connsiteX44" fmla="*/ 4708843 w 5004044"/>
              <a:gd name="connsiteY44" fmla="*/ 1110593 h 4257439"/>
              <a:gd name="connsiteX45" fmla="*/ 4721433 w 5004044"/>
              <a:gd name="connsiteY45" fmla="*/ 1130828 h 4257439"/>
              <a:gd name="connsiteX46" fmla="*/ 4799050 w 5004044"/>
              <a:gd name="connsiteY46" fmla="*/ 1256288 h 4257439"/>
              <a:gd name="connsiteX47" fmla="*/ 4788849 w 5004044"/>
              <a:gd name="connsiteY47" fmla="*/ 1296992 h 4257439"/>
              <a:gd name="connsiteX48" fmla="*/ 4677593 w 5004044"/>
              <a:gd name="connsiteY48" fmla="*/ 1504814 h 4257439"/>
              <a:gd name="connsiteX49" fmla="*/ 4806838 w 5004044"/>
              <a:gd name="connsiteY49" fmla="*/ 1534504 h 4257439"/>
              <a:gd name="connsiteX50" fmla="*/ 4818253 w 5004044"/>
              <a:gd name="connsiteY50" fmla="*/ 1621364 h 4257439"/>
              <a:gd name="connsiteX51" fmla="*/ 4887405 w 5004044"/>
              <a:gd name="connsiteY51" fmla="*/ 1708784 h 4257439"/>
              <a:gd name="connsiteX52" fmla="*/ 4987017 w 5004044"/>
              <a:gd name="connsiteY52" fmla="*/ 1847008 h 4257439"/>
              <a:gd name="connsiteX53" fmla="*/ 4993479 w 5004044"/>
              <a:gd name="connsiteY53" fmla="*/ 1871969 h 4257439"/>
              <a:gd name="connsiteX54" fmla="*/ 4993260 w 5004044"/>
              <a:gd name="connsiteY54" fmla="*/ 1875137 h 4257439"/>
              <a:gd name="connsiteX55" fmla="*/ 4990437 w 5004044"/>
              <a:gd name="connsiteY55" fmla="*/ 1933934 h 4257439"/>
              <a:gd name="connsiteX56" fmla="*/ 4989378 w 5004044"/>
              <a:gd name="connsiteY56" fmla="*/ 1952477 h 4257439"/>
              <a:gd name="connsiteX57" fmla="*/ 4982628 w 5004044"/>
              <a:gd name="connsiteY57" fmla="*/ 1950690 h 4257439"/>
              <a:gd name="connsiteX58" fmla="*/ 4970479 w 5004044"/>
              <a:gd name="connsiteY58" fmla="*/ 1944168 h 4257439"/>
              <a:gd name="connsiteX59" fmla="*/ 4961645 w 5004044"/>
              <a:gd name="connsiteY59" fmla="*/ 1968944 h 4257439"/>
              <a:gd name="connsiteX60" fmla="*/ 4980262 w 5004044"/>
              <a:gd name="connsiteY60" fmla="*/ 2014997 h 4257439"/>
              <a:gd name="connsiteX61" fmla="*/ 4988607 w 5004044"/>
              <a:gd name="connsiteY61" fmla="*/ 1965973 h 4257439"/>
              <a:gd name="connsiteX62" fmla="*/ 4989378 w 5004044"/>
              <a:gd name="connsiteY62" fmla="*/ 1952477 h 4257439"/>
              <a:gd name="connsiteX63" fmla="*/ 4997257 w 5004044"/>
              <a:gd name="connsiteY63" fmla="*/ 1954563 h 4257439"/>
              <a:gd name="connsiteX64" fmla="*/ 4997217 w 5004044"/>
              <a:gd name="connsiteY64" fmla="*/ 1978557 h 4257439"/>
              <a:gd name="connsiteX65" fmla="*/ 4990810 w 5004044"/>
              <a:gd name="connsiteY65" fmla="*/ 2100744 h 4257439"/>
              <a:gd name="connsiteX66" fmla="*/ 4889713 w 5004044"/>
              <a:gd name="connsiteY66" fmla="*/ 2285583 h 4257439"/>
              <a:gd name="connsiteX67" fmla="*/ 4803440 w 5004044"/>
              <a:gd name="connsiteY67" fmla="*/ 2367231 h 4257439"/>
              <a:gd name="connsiteX68" fmla="*/ 4613356 w 5004044"/>
              <a:gd name="connsiteY68" fmla="*/ 2702512 h 4257439"/>
              <a:gd name="connsiteX69" fmla="*/ 4553563 w 5004044"/>
              <a:gd name="connsiteY69" fmla="*/ 2810797 h 4257439"/>
              <a:gd name="connsiteX70" fmla="*/ 4602347 w 5004044"/>
              <a:gd name="connsiteY70" fmla="*/ 2836976 h 4257439"/>
              <a:gd name="connsiteX71" fmla="*/ 4516285 w 5004044"/>
              <a:gd name="connsiteY71" fmla="*/ 2954642 h 4257439"/>
              <a:gd name="connsiteX72" fmla="*/ 4414507 w 5004044"/>
              <a:gd name="connsiteY72" fmla="*/ 3086467 h 4257439"/>
              <a:gd name="connsiteX73" fmla="*/ 2327617 w 5004044"/>
              <a:gd name="connsiteY73" fmla="*/ 4253752 h 4257439"/>
              <a:gd name="connsiteX74" fmla="*/ 1214971 w 5004044"/>
              <a:gd name="connsiteY74" fmla="*/ 4203137 h 4257439"/>
              <a:gd name="connsiteX75" fmla="*/ 894535 w 5004044"/>
              <a:gd name="connsiteY75" fmla="*/ 4109150 h 4257439"/>
              <a:gd name="connsiteX76" fmla="*/ 781596 w 5004044"/>
              <a:gd name="connsiteY76" fmla="*/ 3991505 h 4257439"/>
              <a:gd name="connsiteX77" fmla="*/ 742373 w 5004044"/>
              <a:gd name="connsiteY77" fmla="*/ 3959843 h 4257439"/>
              <a:gd name="connsiteX78" fmla="*/ 646723 w 5004044"/>
              <a:gd name="connsiteY78" fmla="*/ 3926438 h 4257439"/>
              <a:gd name="connsiteX79" fmla="*/ 478839 w 5004044"/>
              <a:gd name="connsiteY79" fmla="*/ 3847272 h 4257439"/>
              <a:gd name="connsiteX80" fmla="*/ 537744 w 5004044"/>
              <a:gd name="connsiteY80" fmla="*/ 3812205 h 4257439"/>
              <a:gd name="connsiteX81" fmla="*/ 712950 w 5004044"/>
              <a:gd name="connsiteY81" fmla="*/ 3847065 h 4257439"/>
              <a:gd name="connsiteX82" fmla="*/ 839053 w 5004044"/>
              <a:gd name="connsiteY82" fmla="*/ 3842201 h 4257439"/>
              <a:gd name="connsiteX83" fmla="*/ 657388 w 5004044"/>
              <a:gd name="connsiteY83" fmla="*/ 3759142 h 4257439"/>
              <a:gd name="connsiteX84" fmla="*/ 479902 w 5004044"/>
              <a:gd name="connsiteY84" fmla="*/ 3640872 h 4257439"/>
              <a:gd name="connsiteX85" fmla="*/ 612982 w 5004044"/>
              <a:gd name="connsiteY85" fmla="*/ 3646162 h 4257439"/>
              <a:gd name="connsiteX86" fmla="*/ 617779 w 5004044"/>
              <a:gd name="connsiteY86" fmla="*/ 3625073 h 4257439"/>
              <a:gd name="connsiteX87" fmla="*/ 495792 w 5004044"/>
              <a:gd name="connsiteY87" fmla="*/ 3468542 h 4257439"/>
              <a:gd name="connsiteX88" fmla="*/ 436221 w 5004044"/>
              <a:gd name="connsiteY88" fmla="*/ 3407261 h 4257439"/>
              <a:gd name="connsiteX89" fmla="*/ 172652 w 5004044"/>
              <a:gd name="connsiteY89" fmla="*/ 3237768 h 4257439"/>
              <a:gd name="connsiteX90" fmla="*/ 417805 w 5004044"/>
              <a:gd name="connsiteY90" fmla="*/ 3290959 h 4257439"/>
              <a:gd name="connsiteX91" fmla="*/ 159629 w 5004044"/>
              <a:gd name="connsiteY91" fmla="*/ 3126522 h 4257439"/>
              <a:gd name="connsiteX92" fmla="*/ 35515 w 5004044"/>
              <a:gd name="connsiteY92" fmla="*/ 3070942 h 4257439"/>
              <a:gd name="connsiteX93" fmla="*/ 3001 w 5004044"/>
              <a:gd name="connsiteY93" fmla="*/ 3030820 h 4257439"/>
              <a:gd name="connsiteX94" fmla="*/ 56337 w 5004044"/>
              <a:gd name="connsiteY94" fmla="*/ 3011602 h 4257439"/>
              <a:gd name="connsiteX95" fmla="*/ 221626 w 5004044"/>
              <a:gd name="connsiteY95" fmla="*/ 3000137 h 4257439"/>
              <a:gd name="connsiteX96" fmla="*/ 12079 w 5004044"/>
              <a:gd name="connsiteY96" fmla="*/ 2895750 h 4257439"/>
              <a:gd name="connsiteX97" fmla="*/ 165389 w 5004044"/>
              <a:gd name="connsiteY97" fmla="*/ 2890511 h 4257439"/>
              <a:gd name="connsiteX98" fmla="*/ 206743 w 5004044"/>
              <a:gd name="connsiteY98" fmla="*/ 2827546 h 4257439"/>
              <a:gd name="connsiteX99" fmla="*/ 273631 w 5004044"/>
              <a:gd name="connsiteY99" fmla="*/ 2725917 h 4257439"/>
              <a:gd name="connsiteX100" fmla="*/ 320364 w 5004044"/>
              <a:gd name="connsiteY100" fmla="*/ 2667696 h 4257439"/>
              <a:gd name="connsiteX101" fmla="*/ 334074 w 5004044"/>
              <a:gd name="connsiteY101" fmla="*/ 2507770 h 4257439"/>
              <a:gd name="connsiteX102" fmla="*/ 284207 w 5004044"/>
              <a:gd name="connsiteY102" fmla="*/ 2344516 h 4257439"/>
              <a:gd name="connsiteX103" fmla="*/ 166166 w 5004044"/>
              <a:gd name="connsiteY103" fmla="*/ 2278376 h 4257439"/>
              <a:gd name="connsiteX104" fmla="*/ 194891 w 5004044"/>
              <a:gd name="connsiteY104" fmla="*/ 2175576 h 4257439"/>
              <a:gd name="connsiteX105" fmla="*/ 440332 w 5004044"/>
              <a:gd name="connsiteY105" fmla="*/ 2191712 h 4257439"/>
              <a:gd name="connsiteX106" fmla="*/ 63051 w 5004044"/>
              <a:gd name="connsiteY106" fmla="*/ 1942979 h 4257439"/>
              <a:gd name="connsiteX107" fmla="*/ 123612 w 5004044"/>
              <a:gd name="connsiteY107" fmla="*/ 1920903 h 4257439"/>
              <a:gd name="connsiteX108" fmla="*/ 120386 w 5004044"/>
              <a:gd name="connsiteY108" fmla="*/ 1903128 h 4257439"/>
              <a:gd name="connsiteX109" fmla="*/ 119318 w 5004044"/>
              <a:gd name="connsiteY109" fmla="*/ 1791355 h 4257439"/>
              <a:gd name="connsiteX110" fmla="*/ 127081 w 5004044"/>
              <a:gd name="connsiteY110" fmla="*/ 1738431 h 4257439"/>
              <a:gd name="connsiteX111" fmla="*/ 108310 w 5004044"/>
              <a:gd name="connsiteY111" fmla="*/ 1682600 h 4257439"/>
              <a:gd name="connsiteX112" fmla="*/ 385468 w 5004044"/>
              <a:gd name="connsiteY112" fmla="*/ 1739315 h 4257439"/>
              <a:gd name="connsiteX113" fmla="*/ 599777 w 5004044"/>
              <a:gd name="connsiteY113" fmla="*/ 1722044 h 4257439"/>
              <a:gd name="connsiteX114" fmla="*/ 593006 w 5004044"/>
              <a:gd name="connsiteY114" fmla="*/ 1716597 h 4257439"/>
              <a:gd name="connsiteX115" fmla="*/ 485736 w 5004044"/>
              <a:gd name="connsiteY115" fmla="*/ 1591625 h 4257439"/>
              <a:gd name="connsiteX116" fmla="*/ 481534 w 5004044"/>
              <a:gd name="connsiteY116" fmla="*/ 1588888 h 4257439"/>
              <a:gd name="connsiteX117" fmla="*/ 461623 w 5004044"/>
              <a:gd name="connsiteY117" fmla="*/ 1569314 h 4257439"/>
              <a:gd name="connsiteX118" fmla="*/ 441172 w 5004044"/>
              <a:gd name="connsiteY118" fmla="*/ 1549836 h 4257439"/>
              <a:gd name="connsiteX119" fmla="*/ 438173 w 5004044"/>
              <a:gd name="connsiteY119" fmla="*/ 1549732 h 4257439"/>
              <a:gd name="connsiteX120" fmla="*/ 409482 w 5004044"/>
              <a:gd name="connsiteY120" fmla="*/ 1509886 h 4257439"/>
              <a:gd name="connsiteX121" fmla="*/ 401143 w 5004044"/>
              <a:gd name="connsiteY121" fmla="*/ 1480995 h 4257439"/>
              <a:gd name="connsiteX122" fmla="*/ 370772 w 5004044"/>
              <a:gd name="connsiteY122" fmla="*/ 1452514 h 4257439"/>
              <a:gd name="connsiteX123" fmla="*/ 339699 w 5004044"/>
              <a:gd name="connsiteY123" fmla="*/ 1426688 h 4257439"/>
              <a:gd name="connsiteX124" fmla="*/ 265593 w 5004044"/>
              <a:gd name="connsiteY124" fmla="*/ 1412885 h 4257439"/>
              <a:gd name="connsiteX125" fmla="*/ 215085 w 5004044"/>
              <a:gd name="connsiteY125" fmla="*/ 1372144 h 4257439"/>
              <a:gd name="connsiteX126" fmla="*/ 274865 w 5004044"/>
              <a:gd name="connsiteY126" fmla="*/ 1375825 h 4257439"/>
              <a:gd name="connsiteX127" fmla="*/ 219220 w 5004044"/>
              <a:gd name="connsiteY127" fmla="*/ 1329666 h 4257439"/>
              <a:gd name="connsiteX128" fmla="*/ 187322 w 5004044"/>
              <a:gd name="connsiteY128" fmla="*/ 1278682 h 4257439"/>
              <a:gd name="connsiteX129" fmla="*/ 189878 w 5004044"/>
              <a:gd name="connsiteY129" fmla="*/ 1262417 h 4257439"/>
              <a:gd name="connsiteX130" fmla="*/ 204036 w 5004044"/>
              <a:gd name="connsiteY130" fmla="*/ 1262449 h 4257439"/>
              <a:gd name="connsiteX131" fmla="*/ 256133 w 5004044"/>
              <a:gd name="connsiteY131" fmla="*/ 1295950 h 4257439"/>
              <a:gd name="connsiteX132" fmla="*/ 323760 w 5004044"/>
              <a:gd name="connsiteY132" fmla="*/ 1342208 h 4257439"/>
              <a:gd name="connsiteX133" fmla="*/ 219957 w 5004044"/>
              <a:gd name="connsiteY133" fmla="*/ 1252997 h 4257439"/>
              <a:gd name="connsiteX134" fmla="*/ 145267 w 5004044"/>
              <a:gd name="connsiteY134" fmla="*/ 1188376 h 4257439"/>
              <a:gd name="connsiteX135" fmla="*/ 127649 w 5004044"/>
              <a:gd name="connsiteY135" fmla="*/ 1140248 h 4257439"/>
              <a:gd name="connsiteX136" fmla="*/ 133301 w 5004044"/>
              <a:gd name="connsiteY136" fmla="*/ 1126283 h 4257439"/>
              <a:gd name="connsiteX137" fmla="*/ 144665 w 5004044"/>
              <a:gd name="connsiteY137" fmla="*/ 1130919 h 4257439"/>
              <a:gd name="connsiteX138" fmla="*/ 154924 w 5004044"/>
              <a:gd name="connsiteY138" fmla="*/ 1141443 h 4257439"/>
              <a:gd name="connsiteX139" fmla="*/ 263706 w 5004044"/>
              <a:gd name="connsiteY139" fmla="*/ 1219972 h 4257439"/>
              <a:gd name="connsiteX140" fmla="*/ 423231 w 5004044"/>
              <a:gd name="connsiteY140" fmla="*/ 1325916 h 4257439"/>
              <a:gd name="connsiteX141" fmla="*/ 486543 w 5004044"/>
              <a:gd name="connsiteY141" fmla="*/ 1341940 h 4257439"/>
              <a:gd name="connsiteX142" fmla="*/ 305459 w 5004044"/>
              <a:gd name="connsiteY142" fmla="*/ 1191095 h 4257439"/>
              <a:gd name="connsiteX143" fmla="*/ 165967 w 5004044"/>
              <a:gd name="connsiteY143" fmla="*/ 995271 h 4257439"/>
              <a:gd name="connsiteX144" fmla="*/ 148803 w 5004044"/>
              <a:gd name="connsiteY144" fmla="*/ 982487 h 4257439"/>
              <a:gd name="connsiteX145" fmla="*/ 142975 w 5004044"/>
              <a:gd name="connsiteY145" fmla="*/ 973711 h 4257439"/>
              <a:gd name="connsiteX146" fmla="*/ 107228 w 5004044"/>
              <a:gd name="connsiteY146" fmla="*/ 903165 h 4257439"/>
              <a:gd name="connsiteX147" fmla="*/ 103961 w 5004044"/>
              <a:gd name="connsiteY147" fmla="*/ 884449 h 4257439"/>
              <a:gd name="connsiteX148" fmla="*/ 105398 w 5004044"/>
              <a:gd name="connsiteY148" fmla="*/ 848773 h 4257439"/>
              <a:gd name="connsiteX149" fmla="*/ 96106 w 5004044"/>
              <a:gd name="connsiteY149" fmla="*/ 829222 h 4257439"/>
              <a:gd name="connsiteX150" fmla="*/ 95233 w 5004044"/>
              <a:gd name="connsiteY150" fmla="*/ 815459 h 4257439"/>
              <a:gd name="connsiteX151" fmla="*/ 108754 w 5004044"/>
              <a:gd name="connsiteY151" fmla="*/ 813390 h 4257439"/>
              <a:gd name="connsiteX152" fmla="*/ 149184 w 5004044"/>
              <a:gd name="connsiteY152" fmla="*/ 854012 h 4257439"/>
              <a:gd name="connsiteX153" fmla="*/ 169922 w 5004044"/>
              <a:gd name="connsiteY153" fmla="*/ 855094 h 4257439"/>
              <a:gd name="connsiteX154" fmla="*/ 194734 w 5004044"/>
              <a:gd name="connsiteY154" fmla="*/ 849766 h 4257439"/>
              <a:gd name="connsiteX155" fmla="*/ 204833 w 5004044"/>
              <a:gd name="connsiteY155" fmla="*/ 862849 h 4257439"/>
              <a:gd name="connsiteX156" fmla="*/ 262674 w 5004044"/>
              <a:gd name="connsiteY156" fmla="*/ 921903 h 4257439"/>
              <a:gd name="connsiteX157" fmla="*/ 302202 w 5004044"/>
              <a:gd name="connsiteY157" fmla="*/ 923150 h 4257439"/>
              <a:gd name="connsiteX158" fmla="*/ 270912 w 5004044"/>
              <a:gd name="connsiteY158" fmla="*/ 917286 h 4257439"/>
              <a:gd name="connsiteX159" fmla="*/ 262498 w 5004044"/>
              <a:gd name="connsiteY159" fmla="*/ 899162 h 4257439"/>
              <a:gd name="connsiteX160" fmla="*/ 261759 w 5004044"/>
              <a:gd name="connsiteY160" fmla="*/ 882214 h 4257439"/>
              <a:gd name="connsiteX161" fmla="*/ 216117 w 5004044"/>
              <a:gd name="connsiteY161" fmla="*/ 846941 h 4257439"/>
              <a:gd name="connsiteX162" fmla="*/ 211969 w 5004044"/>
              <a:gd name="connsiteY162" fmla="*/ 845458 h 4257439"/>
              <a:gd name="connsiteX163" fmla="*/ 202383 w 5004044"/>
              <a:gd name="connsiteY163" fmla="*/ 831653 h 4257439"/>
              <a:gd name="connsiteX164" fmla="*/ 217302 w 5004044"/>
              <a:gd name="connsiteY164" fmla="*/ 817950 h 4257439"/>
              <a:gd name="connsiteX165" fmla="*/ 258185 w 5004044"/>
              <a:gd name="connsiteY165" fmla="*/ 825283 h 4257439"/>
              <a:gd name="connsiteX166" fmla="*/ 339019 w 5004044"/>
              <a:gd name="connsiteY166" fmla="*/ 887237 h 4257439"/>
              <a:gd name="connsiteX167" fmla="*/ 455541 w 5004044"/>
              <a:gd name="connsiteY167" fmla="*/ 987171 h 4257439"/>
              <a:gd name="connsiteX168" fmla="*/ 839737 w 5004044"/>
              <a:gd name="connsiteY168" fmla="*/ 1232154 h 4257439"/>
              <a:gd name="connsiteX169" fmla="*/ 987251 w 5004044"/>
              <a:gd name="connsiteY169" fmla="*/ 1312386 h 4257439"/>
              <a:gd name="connsiteX170" fmla="*/ 987828 w 5004044"/>
              <a:gd name="connsiteY170" fmla="*/ 1306906 h 4257439"/>
              <a:gd name="connsiteX171" fmla="*/ 987609 w 5004044"/>
              <a:gd name="connsiteY171" fmla="*/ 1301885 h 4257439"/>
              <a:gd name="connsiteX172" fmla="*/ 883773 w 5004044"/>
              <a:gd name="connsiteY172" fmla="*/ 1249366 h 4257439"/>
              <a:gd name="connsiteX173" fmla="*/ 658689 w 5004044"/>
              <a:gd name="connsiteY173" fmla="*/ 1075926 h 4257439"/>
              <a:gd name="connsiteX174" fmla="*/ 639221 w 5004044"/>
              <a:gd name="connsiteY174" fmla="*/ 1072721 h 4257439"/>
              <a:gd name="connsiteX175" fmla="*/ 607837 w 5004044"/>
              <a:gd name="connsiteY175" fmla="*/ 1046001 h 4257439"/>
              <a:gd name="connsiteX176" fmla="*/ 604057 w 5004044"/>
              <a:gd name="connsiteY176" fmla="*/ 1028006 h 4257439"/>
              <a:gd name="connsiteX177" fmla="*/ 535068 w 5004044"/>
              <a:gd name="connsiteY177" fmla="*/ 963012 h 4257439"/>
              <a:gd name="connsiteX178" fmla="*/ 398492 w 5004044"/>
              <a:gd name="connsiteY178" fmla="*/ 852702 h 4257439"/>
              <a:gd name="connsiteX179" fmla="*/ 370407 w 5004044"/>
              <a:gd name="connsiteY179" fmla="*/ 808003 h 4257439"/>
              <a:gd name="connsiteX180" fmla="*/ 373637 w 5004044"/>
              <a:gd name="connsiteY180" fmla="*/ 788457 h 4257439"/>
              <a:gd name="connsiteX181" fmla="*/ 388957 w 5004044"/>
              <a:gd name="connsiteY181" fmla="*/ 790181 h 4257439"/>
              <a:gd name="connsiteX182" fmla="*/ 445569 w 5004044"/>
              <a:gd name="connsiteY182" fmla="*/ 827313 h 4257439"/>
              <a:gd name="connsiteX183" fmla="*/ 503344 w 5004044"/>
              <a:gd name="connsiteY183" fmla="*/ 866138 h 4257439"/>
              <a:gd name="connsiteX184" fmla="*/ 497988 w 5004044"/>
              <a:gd name="connsiteY184" fmla="*/ 855698 h 4257439"/>
              <a:gd name="connsiteX185" fmla="*/ 395068 w 5004044"/>
              <a:gd name="connsiteY185" fmla="*/ 774238 h 4257439"/>
              <a:gd name="connsiteX186" fmla="*/ 321225 w 5004044"/>
              <a:gd name="connsiteY186" fmla="*/ 704090 h 4257439"/>
              <a:gd name="connsiteX187" fmla="*/ 310772 w 5004044"/>
              <a:gd name="connsiteY187" fmla="*/ 664187 h 4257439"/>
              <a:gd name="connsiteX188" fmla="*/ 316776 w 5004044"/>
              <a:gd name="connsiteY188" fmla="*/ 652057 h 4257439"/>
              <a:gd name="connsiteX189" fmla="*/ 326167 w 5004044"/>
              <a:gd name="connsiteY189" fmla="*/ 655144 h 4257439"/>
              <a:gd name="connsiteX190" fmla="*/ 339819 w 5004044"/>
              <a:gd name="connsiteY190" fmla="*/ 668549 h 4257439"/>
              <a:gd name="connsiteX191" fmla="*/ 435653 w 5004044"/>
              <a:gd name="connsiteY191" fmla="*/ 737342 h 4257439"/>
              <a:gd name="connsiteX192" fmla="*/ 594518 w 5004044"/>
              <a:gd name="connsiteY192" fmla="*/ 846882 h 4257439"/>
              <a:gd name="connsiteX193" fmla="*/ 665142 w 5004044"/>
              <a:gd name="connsiteY193" fmla="*/ 868257 h 4257439"/>
              <a:gd name="connsiteX194" fmla="*/ 660802 w 5004044"/>
              <a:gd name="connsiteY194" fmla="*/ 862382 h 4257439"/>
              <a:gd name="connsiteX195" fmla="*/ 499505 w 5004044"/>
              <a:gd name="connsiteY195" fmla="*/ 728286 h 4257439"/>
              <a:gd name="connsiteX196" fmla="*/ 345927 w 5004044"/>
              <a:gd name="connsiteY196" fmla="*/ 515339 h 4257439"/>
              <a:gd name="connsiteX197" fmla="*/ 338588 w 5004044"/>
              <a:gd name="connsiteY197" fmla="*/ 509361 h 4257439"/>
              <a:gd name="connsiteX198" fmla="*/ 327339 w 5004044"/>
              <a:gd name="connsiteY198" fmla="*/ 494900 h 4257439"/>
              <a:gd name="connsiteX199" fmla="*/ 303055 w 5004044"/>
              <a:gd name="connsiteY199" fmla="*/ 437512 h 4257439"/>
              <a:gd name="connsiteX200" fmla="*/ 292117 w 5004044"/>
              <a:gd name="connsiteY200" fmla="*/ 398959 h 4257439"/>
              <a:gd name="connsiteX201" fmla="*/ 292417 w 5004044"/>
              <a:gd name="connsiteY201" fmla="*/ 380879 h 4257439"/>
              <a:gd name="connsiteX202" fmla="*/ 280259 w 5004044"/>
              <a:gd name="connsiteY202" fmla="*/ 358039 h 4257439"/>
              <a:gd name="connsiteX203" fmla="*/ 277426 w 5004044"/>
              <a:gd name="connsiteY203" fmla="*/ 343041 h 4257439"/>
              <a:gd name="connsiteX204" fmla="*/ 292014 w 5004044"/>
              <a:gd name="connsiteY204" fmla="*/ 340466 h 4257439"/>
              <a:gd name="connsiteX205" fmla="*/ 333039 w 5004044"/>
              <a:gd name="connsiteY205" fmla="*/ 382248 h 4257439"/>
              <a:gd name="connsiteX206" fmla="*/ 352439 w 5004044"/>
              <a:gd name="connsiteY206" fmla="*/ 383884 h 4257439"/>
              <a:gd name="connsiteX207" fmla="*/ 381981 w 5004044"/>
              <a:gd name="connsiteY207" fmla="*/ 380883 h 4257439"/>
              <a:gd name="connsiteX208" fmla="*/ 402615 w 5004044"/>
              <a:gd name="connsiteY208" fmla="*/ 410767 h 4257439"/>
              <a:gd name="connsiteX209" fmla="*/ 488827 w 5004044"/>
              <a:gd name="connsiteY209" fmla="*/ 452479 h 4257439"/>
              <a:gd name="connsiteX210" fmla="*/ 453360 w 5004044"/>
              <a:gd name="connsiteY210" fmla="*/ 444507 h 4257439"/>
              <a:gd name="connsiteX211" fmla="*/ 444814 w 5004044"/>
              <a:gd name="connsiteY211" fmla="*/ 429568 h 4257439"/>
              <a:gd name="connsiteX212" fmla="*/ 442720 w 5004044"/>
              <a:gd name="connsiteY212" fmla="*/ 406534 h 4257439"/>
              <a:gd name="connsiteX213" fmla="*/ 399647 w 5004044"/>
              <a:gd name="connsiteY213" fmla="*/ 373970 h 4257439"/>
              <a:gd name="connsiteX214" fmla="*/ 390458 w 5004044"/>
              <a:gd name="connsiteY214" fmla="*/ 369266 h 4257439"/>
              <a:gd name="connsiteX215" fmla="*/ 384776 w 5004044"/>
              <a:gd name="connsiteY215" fmla="*/ 357618 h 4257439"/>
              <a:gd name="connsiteX216" fmla="*/ 395456 w 5004044"/>
              <a:gd name="connsiteY216" fmla="*/ 346561 h 4257439"/>
              <a:gd name="connsiteX217" fmla="*/ 409490 w 5004044"/>
              <a:gd name="connsiteY217" fmla="*/ 343767 h 4257439"/>
              <a:gd name="connsiteX218" fmla="*/ 459406 w 5004044"/>
              <a:gd name="connsiteY218" fmla="*/ 364686 h 4257439"/>
              <a:gd name="connsiteX219" fmla="*/ 603593 w 5004044"/>
              <a:gd name="connsiteY219" fmla="*/ 487253 h 4257439"/>
              <a:gd name="connsiteX220" fmla="*/ 758457 w 5004044"/>
              <a:gd name="connsiteY220" fmla="*/ 592438 h 4257439"/>
              <a:gd name="connsiteX221" fmla="*/ 1126835 w 5004044"/>
              <a:gd name="connsiteY221" fmla="*/ 818073 h 4257439"/>
              <a:gd name="connsiteX222" fmla="*/ 1748686 w 5004044"/>
              <a:gd name="connsiteY222" fmla="*/ 913256 h 4257439"/>
              <a:gd name="connsiteX223" fmla="*/ 2345605 w 5004044"/>
              <a:gd name="connsiteY223" fmla="*/ 842682 h 4257439"/>
              <a:gd name="connsiteX224" fmla="*/ 2430665 w 5004044"/>
              <a:gd name="connsiteY224" fmla="*/ 833044 h 4257439"/>
              <a:gd name="connsiteX225" fmla="*/ 3874549 w 5004044"/>
              <a:gd name="connsiteY225" fmla="*/ 345713 h 4257439"/>
              <a:gd name="connsiteX226" fmla="*/ 4079914 w 5004044"/>
              <a:gd name="connsiteY226" fmla="*/ 235770 h 4257439"/>
              <a:gd name="connsiteX227" fmla="*/ 4115814 w 5004044"/>
              <a:gd name="connsiteY227" fmla="*/ 249002 h 4257439"/>
              <a:gd name="connsiteX228" fmla="*/ 4129591 w 5004044"/>
              <a:gd name="connsiteY228" fmla="*/ 251735 h 4257439"/>
              <a:gd name="connsiteX229" fmla="*/ 4131313 w 5004044"/>
              <a:gd name="connsiteY229" fmla="*/ 253264 h 4257439"/>
              <a:gd name="connsiteX230" fmla="*/ 4132779 w 5004044"/>
              <a:gd name="connsiteY230" fmla="*/ 252368 h 4257439"/>
              <a:gd name="connsiteX231" fmla="*/ 4129591 w 5004044"/>
              <a:gd name="connsiteY231" fmla="*/ 251735 h 4257439"/>
              <a:gd name="connsiteX232" fmla="*/ 4126781 w 5004044"/>
              <a:gd name="connsiteY232" fmla="*/ 249241 h 4257439"/>
              <a:gd name="connsiteX233" fmla="*/ 4126159 w 5004044"/>
              <a:gd name="connsiteY233" fmla="*/ 241207 h 4257439"/>
              <a:gd name="connsiteX234" fmla="*/ 4145347 w 5004044"/>
              <a:gd name="connsiteY234" fmla="*/ 206824 h 4257439"/>
              <a:gd name="connsiteX235" fmla="*/ 4183377 w 5004044"/>
              <a:gd name="connsiteY235" fmla="*/ 186195 h 4257439"/>
              <a:gd name="connsiteX236" fmla="*/ 4203065 w 5004044"/>
              <a:gd name="connsiteY236" fmla="*/ 194422 h 4257439"/>
              <a:gd name="connsiteX237" fmla="*/ 4228763 w 5004044"/>
              <a:gd name="connsiteY237" fmla="*/ 203170 h 4257439"/>
              <a:gd name="connsiteX238" fmla="*/ 4343373 w 5004044"/>
              <a:gd name="connsiteY238" fmla="*/ 90903 h 4257439"/>
              <a:gd name="connsiteX239" fmla="*/ 4421541 w 5004044"/>
              <a:gd name="connsiteY239" fmla="*/ 10686 h 4257439"/>
              <a:gd name="connsiteX240" fmla="*/ 4437179 w 5004044"/>
              <a:gd name="connsiteY240" fmla="*/ 969 h 42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004044" h="4257439">
                <a:moveTo>
                  <a:pt x="4996703" y="1884419"/>
                </a:moveTo>
                <a:lnTo>
                  <a:pt x="4999558" y="1895448"/>
                </a:lnTo>
                <a:cubicBezTo>
                  <a:pt x="5005407" y="1925309"/>
                  <a:pt x="5005885" y="1948588"/>
                  <a:pt x="4998919" y="1955002"/>
                </a:cubicBezTo>
                <a:lnTo>
                  <a:pt x="4997257" y="1954563"/>
                </a:lnTo>
                <a:lnTo>
                  <a:pt x="4997288" y="1935420"/>
                </a:lnTo>
                <a:cubicBezTo>
                  <a:pt x="4997241" y="1921584"/>
                  <a:pt x="4997129" y="1908567"/>
                  <a:pt x="4996971" y="1897199"/>
                </a:cubicBezTo>
                <a:close/>
                <a:moveTo>
                  <a:pt x="4995619" y="1855413"/>
                </a:moveTo>
                <a:cubicBezTo>
                  <a:pt x="4995887" y="1856868"/>
                  <a:pt x="4996145" y="1861630"/>
                  <a:pt x="4996377" y="1868871"/>
                </a:cubicBezTo>
                <a:lnTo>
                  <a:pt x="4996703" y="1884419"/>
                </a:lnTo>
                <a:lnTo>
                  <a:pt x="4993479" y="1871969"/>
                </a:lnTo>
                <a:lnTo>
                  <a:pt x="4994448" y="1857988"/>
                </a:lnTo>
                <a:cubicBezTo>
                  <a:pt x="4994836" y="1854434"/>
                  <a:pt x="4995221" y="1853309"/>
                  <a:pt x="4995619" y="1855413"/>
                </a:cubicBezTo>
                <a:close/>
                <a:moveTo>
                  <a:pt x="561880" y="1402651"/>
                </a:moveTo>
                <a:cubicBezTo>
                  <a:pt x="561124" y="1404050"/>
                  <a:pt x="560098" y="1405494"/>
                  <a:pt x="559343" y="1406893"/>
                </a:cubicBezTo>
                <a:cubicBezTo>
                  <a:pt x="564992" y="1411590"/>
                  <a:pt x="570885" y="1415610"/>
                  <a:pt x="576521" y="1419992"/>
                </a:cubicBezTo>
                <a:cubicBezTo>
                  <a:pt x="583100" y="1421044"/>
                  <a:pt x="589950" y="1422050"/>
                  <a:pt x="596259" y="1423150"/>
                </a:cubicBezTo>
                <a:cubicBezTo>
                  <a:pt x="584800" y="1416317"/>
                  <a:pt x="573340" y="1409483"/>
                  <a:pt x="561880" y="1402651"/>
                </a:cubicBezTo>
                <a:close/>
                <a:moveTo>
                  <a:pt x="741490" y="927208"/>
                </a:moveTo>
                <a:cubicBezTo>
                  <a:pt x="799034" y="985684"/>
                  <a:pt x="870087" y="1023113"/>
                  <a:pt x="944973" y="1054807"/>
                </a:cubicBezTo>
                <a:cubicBezTo>
                  <a:pt x="945998" y="1053361"/>
                  <a:pt x="946754" y="1051963"/>
                  <a:pt x="947781" y="1050516"/>
                </a:cubicBezTo>
                <a:cubicBezTo>
                  <a:pt x="879021" y="1009518"/>
                  <a:pt x="810249" y="968207"/>
                  <a:pt x="741490" y="927208"/>
                </a:cubicBezTo>
                <a:close/>
                <a:moveTo>
                  <a:pt x="4437179" y="969"/>
                </a:moveTo>
                <a:cubicBezTo>
                  <a:pt x="4443841" y="3904"/>
                  <a:pt x="4445992" y="9534"/>
                  <a:pt x="4444201" y="18389"/>
                </a:cubicBezTo>
                <a:cubicBezTo>
                  <a:pt x="4441695" y="29585"/>
                  <a:pt x="4436433" y="40002"/>
                  <a:pt x="4430319" y="49621"/>
                </a:cubicBezTo>
                <a:cubicBezTo>
                  <a:pt x="4401802" y="94822"/>
                  <a:pt x="4415372" y="106342"/>
                  <a:pt x="4455614" y="105249"/>
                </a:cubicBezTo>
                <a:cubicBezTo>
                  <a:pt x="4491507" y="104290"/>
                  <a:pt x="4527369" y="96378"/>
                  <a:pt x="4563529" y="89046"/>
                </a:cubicBezTo>
                <a:cubicBezTo>
                  <a:pt x="4581331" y="85271"/>
                  <a:pt x="4582237" y="87326"/>
                  <a:pt x="4575967" y="105828"/>
                </a:cubicBezTo>
                <a:cubicBezTo>
                  <a:pt x="4565867" y="136392"/>
                  <a:pt x="4565181" y="164346"/>
                  <a:pt x="4581177" y="187773"/>
                </a:cubicBezTo>
                <a:cubicBezTo>
                  <a:pt x="4584949" y="193117"/>
                  <a:pt x="4587668" y="199279"/>
                  <a:pt x="4586660" y="207364"/>
                </a:cubicBezTo>
                <a:cubicBezTo>
                  <a:pt x="4582114" y="240426"/>
                  <a:pt x="4591735" y="267509"/>
                  <a:pt x="4601641" y="294858"/>
                </a:cubicBezTo>
                <a:cubicBezTo>
                  <a:pt x="4618339" y="340618"/>
                  <a:pt x="4639505" y="382741"/>
                  <a:pt x="4662523" y="423590"/>
                </a:cubicBezTo>
                <a:cubicBezTo>
                  <a:pt x="4678751" y="452354"/>
                  <a:pt x="4689013" y="487863"/>
                  <a:pt x="4724560" y="497719"/>
                </a:cubicBezTo>
                <a:cubicBezTo>
                  <a:pt x="4733099" y="500006"/>
                  <a:pt x="4735915" y="508366"/>
                  <a:pt x="4732841" y="519029"/>
                </a:cubicBezTo>
                <a:cubicBezTo>
                  <a:pt x="4722677" y="554348"/>
                  <a:pt x="4730947" y="581670"/>
                  <a:pt x="4749643" y="604622"/>
                </a:cubicBezTo>
                <a:cubicBezTo>
                  <a:pt x="4756255" y="612626"/>
                  <a:pt x="4753773" y="618125"/>
                  <a:pt x="4744753" y="623512"/>
                </a:cubicBezTo>
                <a:cubicBezTo>
                  <a:pt x="4734394" y="629453"/>
                  <a:pt x="4726335" y="638149"/>
                  <a:pt x="4720006" y="649070"/>
                </a:cubicBezTo>
                <a:cubicBezTo>
                  <a:pt x="4709614" y="666719"/>
                  <a:pt x="4704721" y="685611"/>
                  <a:pt x="4700653" y="704672"/>
                </a:cubicBezTo>
                <a:cubicBezTo>
                  <a:pt x="4694336" y="734569"/>
                  <a:pt x="4686883" y="763401"/>
                  <a:pt x="4662297" y="786401"/>
                </a:cubicBezTo>
                <a:cubicBezTo>
                  <a:pt x="4654979" y="793386"/>
                  <a:pt x="4649109" y="802330"/>
                  <a:pt x="4642954" y="811006"/>
                </a:cubicBezTo>
                <a:cubicBezTo>
                  <a:pt x="4644917" y="818566"/>
                  <a:pt x="4649771" y="823719"/>
                  <a:pt x="4658781" y="824342"/>
                </a:cubicBezTo>
                <a:cubicBezTo>
                  <a:pt x="4716129" y="828453"/>
                  <a:pt x="4713587" y="870017"/>
                  <a:pt x="4713981" y="916441"/>
                </a:cubicBezTo>
                <a:cubicBezTo>
                  <a:pt x="4714583" y="973897"/>
                  <a:pt x="4682235" y="1006173"/>
                  <a:pt x="4642145" y="1035706"/>
                </a:cubicBezTo>
                <a:cubicBezTo>
                  <a:pt x="4628425" y="1045718"/>
                  <a:pt x="4608421" y="1048933"/>
                  <a:pt x="4604059" y="1073741"/>
                </a:cubicBezTo>
                <a:cubicBezTo>
                  <a:pt x="4628007" y="1092285"/>
                  <a:pt x="4655309" y="1069123"/>
                  <a:pt x="4680437" y="1071013"/>
                </a:cubicBezTo>
                <a:cubicBezTo>
                  <a:pt x="4701201" y="1072723"/>
                  <a:pt x="4734847" y="1063938"/>
                  <a:pt x="4708843" y="1110593"/>
                </a:cubicBezTo>
                <a:cubicBezTo>
                  <a:pt x="4701273" y="1124265"/>
                  <a:pt x="4711111" y="1131384"/>
                  <a:pt x="4721433" y="1130828"/>
                </a:cubicBezTo>
                <a:cubicBezTo>
                  <a:pt x="4805036" y="1125241"/>
                  <a:pt x="4770374" y="1216755"/>
                  <a:pt x="4799050" y="1256288"/>
                </a:cubicBezTo>
                <a:cubicBezTo>
                  <a:pt x="4807135" y="1266880"/>
                  <a:pt x="4800233" y="1289605"/>
                  <a:pt x="4788849" y="1296992"/>
                </a:cubicBezTo>
                <a:cubicBezTo>
                  <a:pt x="4716605" y="1344534"/>
                  <a:pt x="4710171" y="1427902"/>
                  <a:pt x="4677593" y="1504814"/>
                </a:cubicBezTo>
                <a:cubicBezTo>
                  <a:pt x="4717444" y="1525929"/>
                  <a:pt x="4764171" y="1523690"/>
                  <a:pt x="4806838" y="1534504"/>
                </a:cubicBezTo>
                <a:cubicBezTo>
                  <a:pt x="4851155" y="1545658"/>
                  <a:pt x="4851771" y="1559782"/>
                  <a:pt x="4818253" y="1621364"/>
                </a:cubicBezTo>
                <a:cubicBezTo>
                  <a:pt x="4912245" y="1616790"/>
                  <a:pt x="4912245" y="1616790"/>
                  <a:pt x="4887405" y="1708784"/>
                </a:cubicBezTo>
                <a:cubicBezTo>
                  <a:pt x="4926883" y="1705769"/>
                  <a:pt x="4965617" y="1779266"/>
                  <a:pt x="4987017" y="1847008"/>
                </a:cubicBezTo>
                <a:lnTo>
                  <a:pt x="4993479" y="1871969"/>
                </a:lnTo>
                <a:lnTo>
                  <a:pt x="4993260" y="1875137"/>
                </a:lnTo>
                <a:cubicBezTo>
                  <a:pt x="4992440" y="1890359"/>
                  <a:pt x="4991543" y="1912093"/>
                  <a:pt x="4990437" y="1933934"/>
                </a:cubicBezTo>
                <a:lnTo>
                  <a:pt x="4989378" y="1952477"/>
                </a:lnTo>
                <a:lnTo>
                  <a:pt x="4982628" y="1950690"/>
                </a:lnTo>
                <a:cubicBezTo>
                  <a:pt x="4977177" y="1945881"/>
                  <a:pt x="4973287" y="1944057"/>
                  <a:pt x="4970479" y="1944168"/>
                </a:cubicBezTo>
                <a:cubicBezTo>
                  <a:pt x="4962059" y="1944498"/>
                  <a:pt x="4963394" y="1962230"/>
                  <a:pt x="4961645" y="1968944"/>
                </a:cubicBezTo>
                <a:cubicBezTo>
                  <a:pt x="4955769" y="1990222"/>
                  <a:pt x="4970405" y="2001239"/>
                  <a:pt x="4980262" y="2014997"/>
                </a:cubicBezTo>
                <a:cubicBezTo>
                  <a:pt x="4983953" y="2020039"/>
                  <a:pt x="4986587" y="1996490"/>
                  <a:pt x="4988607" y="1965973"/>
                </a:cubicBezTo>
                <a:lnTo>
                  <a:pt x="4989378" y="1952477"/>
                </a:lnTo>
                <a:lnTo>
                  <a:pt x="4997257" y="1954563"/>
                </a:lnTo>
                <a:lnTo>
                  <a:pt x="4997217" y="1978557"/>
                </a:lnTo>
                <a:cubicBezTo>
                  <a:pt x="4996813" y="2037141"/>
                  <a:pt x="4995076" y="2095563"/>
                  <a:pt x="4990810" y="2100744"/>
                </a:cubicBezTo>
                <a:cubicBezTo>
                  <a:pt x="4945575" y="2155854"/>
                  <a:pt x="4978545" y="2256304"/>
                  <a:pt x="4889713" y="2285583"/>
                </a:cubicBezTo>
                <a:cubicBezTo>
                  <a:pt x="4849735" y="2298967"/>
                  <a:pt x="4831955" y="2340690"/>
                  <a:pt x="4803440" y="2367231"/>
                </a:cubicBezTo>
                <a:cubicBezTo>
                  <a:pt x="4704002" y="2459108"/>
                  <a:pt x="4639535" y="2566320"/>
                  <a:pt x="4613356" y="2702512"/>
                </a:cubicBezTo>
                <a:cubicBezTo>
                  <a:pt x="4606017" y="2740180"/>
                  <a:pt x="4573792" y="2775282"/>
                  <a:pt x="4553563" y="2810797"/>
                </a:cubicBezTo>
                <a:cubicBezTo>
                  <a:pt x="4565127" y="2832476"/>
                  <a:pt x="4619667" y="2772245"/>
                  <a:pt x="4602347" y="2836976"/>
                </a:cubicBezTo>
                <a:cubicBezTo>
                  <a:pt x="4589232" y="2885784"/>
                  <a:pt x="4551577" y="2921212"/>
                  <a:pt x="4516285" y="2954642"/>
                </a:cubicBezTo>
                <a:cubicBezTo>
                  <a:pt x="4475753" y="2992790"/>
                  <a:pt x="4430641" y="3025740"/>
                  <a:pt x="4414507" y="3086467"/>
                </a:cubicBezTo>
                <a:cubicBezTo>
                  <a:pt x="4410989" y="3099423"/>
                  <a:pt x="3564181" y="4149656"/>
                  <a:pt x="2327617" y="4253752"/>
                </a:cubicBezTo>
                <a:cubicBezTo>
                  <a:pt x="2125545" y="4270760"/>
                  <a:pt x="1322624" y="4224619"/>
                  <a:pt x="1214971" y="4203137"/>
                </a:cubicBezTo>
                <a:cubicBezTo>
                  <a:pt x="1104292" y="4180925"/>
                  <a:pt x="1007789" y="4121736"/>
                  <a:pt x="894535" y="4109150"/>
                </a:cubicBezTo>
                <a:cubicBezTo>
                  <a:pt x="834632" y="4102646"/>
                  <a:pt x="776274" y="4081635"/>
                  <a:pt x="781596" y="3991505"/>
                </a:cubicBezTo>
                <a:cubicBezTo>
                  <a:pt x="783201" y="3965920"/>
                  <a:pt x="766642" y="3948284"/>
                  <a:pt x="742373" y="3959843"/>
                </a:cubicBezTo>
                <a:cubicBezTo>
                  <a:pt x="696510" y="3981854"/>
                  <a:pt x="673849" y="3949166"/>
                  <a:pt x="646723" y="3926438"/>
                </a:cubicBezTo>
                <a:cubicBezTo>
                  <a:pt x="598687" y="3886210"/>
                  <a:pt x="552406" y="3842509"/>
                  <a:pt x="478839" y="3847272"/>
                </a:cubicBezTo>
                <a:cubicBezTo>
                  <a:pt x="491215" y="3806501"/>
                  <a:pt x="515519" y="3808222"/>
                  <a:pt x="537744" y="3812205"/>
                </a:cubicBezTo>
                <a:cubicBezTo>
                  <a:pt x="596474" y="3823029"/>
                  <a:pt x="654233" y="3836554"/>
                  <a:pt x="712950" y="3847065"/>
                </a:cubicBezTo>
                <a:cubicBezTo>
                  <a:pt x="751090" y="3853931"/>
                  <a:pt x="789463" y="3866135"/>
                  <a:pt x="839053" y="3842201"/>
                </a:cubicBezTo>
                <a:cubicBezTo>
                  <a:pt x="792472" y="3772935"/>
                  <a:pt x="718132" y="3772458"/>
                  <a:pt x="657388" y="3759142"/>
                </a:cubicBezTo>
                <a:cubicBezTo>
                  <a:pt x="581525" y="3742486"/>
                  <a:pt x="535038" y="3694078"/>
                  <a:pt x="479902" y="3640872"/>
                </a:cubicBezTo>
                <a:cubicBezTo>
                  <a:pt x="534356" y="3616078"/>
                  <a:pt x="570138" y="3656255"/>
                  <a:pt x="612982" y="3646162"/>
                </a:cubicBezTo>
                <a:cubicBezTo>
                  <a:pt x="615057" y="3637572"/>
                  <a:pt x="618333" y="3625291"/>
                  <a:pt x="617779" y="3625073"/>
                </a:cubicBezTo>
                <a:cubicBezTo>
                  <a:pt x="545776" y="3603308"/>
                  <a:pt x="510266" y="3544423"/>
                  <a:pt x="495792" y="3468542"/>
                </a:cubicBezTo>
                <a:cubicBezTo>
                  <a:pt x="488366" y="3429369"/>
                  <a:pt x="462153" y="3421345"/>
                  <a:pt x="436221" y="3407261"/>
                </a:cubicBezTo>
                <a:cubicBezTo>
                  <a:pt x="345019" y="3357258"/>
                  <a:pt x="249255" y="3315018"/>
                  <a:pt x="172652" y="3237768"/>
                </a:cubicBezTo>
                <a:cubicBezTo>
                  <a:pt x="256919" y="3234912"/>
                  <a:pt x="326749" y="3281731"/>
                  <a:pt x="417805" y="3290959"/>
                </a:cubicBezTo>
                <a:cubicBezTo>
                  <a:pt x="341913" y="3205043"/>
                  <a:pt x="246803" y="3171544"/>
                  <a:pt x="159629" y="3126522"/>
                </a:cubicBezTo>
                <a:cubicBezTo>
                  <a:pt x="119806" y="3106035"/>
                  <a:pt x="82625" y="3077492"/>
                  <a:pt x="35515" y="3070942"/>
                </a:cubicBezTo>
                <a:cubicBezTo>
                  <a:pt x="18803" y="3068516"/>
                  <a:pt x="-9231" y="3062395"/>
                  <a:pt x="3001" y="3030820"/>
                </a:cubicBezTo>
                <a:cubicBezTo>
                  <a:pt x="13293" y="3004651"/>
                  <a:pt x="35761" y="3007959"/>
                  <a:pt x="56337" y="3011602"/>
                </a:cubicBezTo>
                <a:cubicBezTo>
                  <a:pt x="105732" y="3020594"/>
                  <a:pt x="155993" y="3012038"/>
                  <a:pt x="221626" y="3000137"/>
                </a:cubicBezTo>
                <a:cubicBezTo>
                  <a:pt x="163022" y="2929831"/>
                  <a:pt x="63027" y="2971519"/>
                  <a:pt x="12079" y="2895750"/>
                </a:cubicBezTo>
                <a:cubicBezTo>
                  <a:pt x="70612" y="2870868"/>
                  <a:pt x="117312" y="2892988"/>
                  <a:pt x="165389" y="2890511"/>
                </a:cubicBezTo>
                <a:cubicBezTo>
                  <a:pt x="208846" y="2888217"/>
                  <a:pt x="219022" y="2871872"/>
                  <a:pt x="206743" y="2827546"/>
                </a:cubicBezTo>
                <a:cubicBezTo>
                  <a:pt x="187666" y="2758486"/>
                  <a:pt x="209823" y="2717255"/>
                  <a:pt x="273631" y="2725917"/>
                </a:cubicBezTo>
                <a:cubicBezTo>
                  <a:pt x="332792" y="2734135"/>
                  <a:pt x="337558" y="2706094"/>
                  <a:pt x="320364" y="2667696"/>
                </a:cubicBezTo>
                <a:cubicBezTo>
                  <a:pt x="295325" y="2611707"/>
                  <a:pt x="318706" y="2561087"/>
                  <a:pt x="334074" y="2507770"/>
                </a:cubicBezTo>
                <a:cubicBezTo>
                  <a:pt x="357219" y="2426828"/>
                  <a:pt x="344229" y="2391168"/>
                  <a:pt x="284207" y="2344516"/>
                </a:cubicBezTo>
                <a:cubicBezTo>
                  <a:pt x="250406" y="2318539"/>
                  <a:pt x="214378" y="2297698"/>
                  <a:pt x="166166" y="2278376"/>
                </a:cubicBezTo>
                <a:cubicBezTo>
                  <a:pt x="273852" y="2244503"/>
                  <a:pt x="158170" y="2213685"/>
                  <a:pt x="194891" y="2175576"/>
                </a:cubicBezTo>
                <a:cubicBezTo>
                  <a:pt x="270782" y="2149213"/>
                  <a:pt x="337571" y="2238633"/>
                  <a:pt x="440332" y="2191712"/>
                </a:cubicBezTo>
                <a:cubicBezTo>
                  <a:pt x="307946" y="2127472"/>
                  <a:pt x="161307" y="2042341"/>
                  <a:pt x="63051" y="1942979"/>
                </a:cubicBezTo>
                <a:cubicBezTo>
                  <a:pt x="83512" y="1912799"/>
                  <a:pt x="105922" y="1933513"/>
                  <a:pt x="123612" y="1920903"/>
                </a:cubicBezTo>
                <a:cubicBezTo>
                  <a:pt x="122527" y="1914768"/>
                  <a:pt x="123751" y="1905381"/>
                  <a:pt x="120386" y="1903128"/>
                </a:cubicBezTo>
                <a:cubicBezTo>
                  <a:pt x="47933" y="1852346"/>
                  <a:pt x="47054" y="1850919"/>
                  <a:pt x="119318" y="1791355"/>
                </a:cubicBezTo>
                <a:cubicBezTo>
                  <a:pt x="144540" y="1770456"/>
                  <a:pt x="141749" y="1756399"/>
                  <a:pt x="127081" y="1738431"/>
                </a:cubicBezTo>
                <a:cubicBezTo>
                  <a:pt x="116725" y="1725710"/>
                  <a:pt x="104020" y="1715301"/>
                  <a:pt x="108310" y="1682600"/>
                </a:cubicBezTo>
                <a:cubicBezTo>
                  <a:pt x="150870" y="1715887"/>
                  <a:pt x="350796" y="1749545"/>
                  <a:pt x="385468" y="1739315"/>
                </a:cubicBezTo>
                <a:cubicBezTo>
                  <a:pt x="424434" y="1727691"/>
                  <a:pt x="558776" y="1718211"/>
                  <a:pt x="599777" y="1722044"/>
                </a:cubicBezTo>
                <a:cubicBezTo>
                  <a:pt x="597521" y="1720227"/>
                  <a:pt x="595263" y="1718413"/>
                  <a:pt x="593006" y="1716597"/>
                </a:cubicBezTo>
                <a:cubicBezTo>
                  <a:pt x="552484" y="1680103"/>
                  <a:pt x="511421" y="1643705"/>
                  <a:pt x="485736" y="1591625"/>
                </a:cubicBezTo>
                <a:cubicBezTo>
                  <a:pt x="484560" y="1589619"/>
                  <a:pt x="483937" y="1587831"/>
                  <a:pt x="481534" y="1588888"/>
                </a:cubicBezTo>
                <a:cubicBezTo>
                  <a:pt x="460479" y="1599246"/>
                  <a:pt x="462468" y="1582449"/>
                  <a:pt x="461623" y="1569314"/>
                </a:cubicBezTo>
                <a:cubicBezTo>
                  <a:pt x="460764" y="1555866"/>
                  <a:pt x="456786" y="1545815"/>
                  <a:pt x="441172" y="1549836"/>
                </a:cubicBezTo>
                <a:cubicBezTo>
                  <a:pt x="440361" y="1549980"/>
                  <a:pt x="439267" y="1549855"/>
                  <a:pt x="438173" y="1549732"/>
                </a:cubicBezTo>
                <a:cubicBezTo>
                  <a:pt x="430782" y="1548823"/>
                  <a:pt x="406258" y="1517097"/>
                  <a:pt x="409482" y="1509886"/>
                </a:cubicBezTo>
                <a:cubicBezTo>
                  <a:pt x="416686" y="1494065"/>
                  <a:pt x="408267" y="1488277"/>
                  <a:pt x="401143" y="1480995"/>
                </a:cubicBezTo>
                <a:cubicBezTo>
                  <a:pt x="391181" y="1471051"/>
                  <a:pt x="381247" y="1461736"/>
                  <a:pt x="370772" y="1452514"/>
                </a:cubicBezTo>
                <a:cubicBezTo>
                  <a:pt x="360580" y="1443560"/>
                  <a:pt x="350146" y="1435280"/>
                  <a:pt x="339699" y="1426688"/>
                </a:cubicBezTo>
                <a:cubicBezTo>
                  <a:pt x="315473" y="1420526"/>
                  <a:pt x="291032" y="1415669"/>
                  <a:pt x="265593" y="1412885"/>
                </a:cubicBezTo>
                <a:cubicBezTo>
                  <a:pt x="246706" y="1410526"/>
                  <a:pt x="225589" y="1406978"/>
                  <a:pt x="215085" y="1372144"/>
                </a:cubicBezTo>
                <a:cubicBezTo>
                  <a:pt x="234985" y="1372744"/>
                  <a:pt x="254925" y="1374284"/>
                  <a:pt x="274865" y="1375825"/>
                </a:cubicBezTo>
                <a:cubicBezTo>
                  <a:pt x="255700" y="1360864"/>
                  <a:pt x="237075" y="1345807"/>
                  <a:pt x="219220" y="1329666"/>
                </a:cubicBezTo>
                <a:cubicBezTo>
                  <a:pt x="204474" y="1316138"/>
                  <a:pt x="192346" y="1300252"/>
                  <a:pt x="187322" y="1278682"/>
                </a:cubicBezTo>
                <a:cubicBezTo>
                  <a:pt x="185994" y="1273224"/>
                  <a:pt x="184924" y="1267404"/>
                  <a:pt x="189878" y="1262417"/>
                </a:cubicBezTo>
                <a:cubicBezTo>
                  <a:pt x="195346" y="1256708"/>
                  <a:pt x="199833" y="1259711"/>
                  <a:pt x="204036" y="1262449"/>
                </a:cubicBezTo>
                <a:cubicBezTo>
                  <a:pt x="221402" y="1273615"/>
                  <a:pt x="239024" y="1284422"/>
                  <a:pt x="256133" y="1295950"/>
                </a:cubicBezTo>
                <a:cubicBezTo>
                  <a:pt x="278851" y="1311233"/>
                  <a:pt x="301313" y="1326878"/>
                  <a:pt x="323760" y="1342208"/>
                </a:cubicBezTo>
                <a:cubicBezTo>
                  <a:pt x="292061" y="1308268"/>
                  <a:pt x="257298" y="1278982"/>
                  <a:pt x="219957" y="1252997"/>
                </a:cubicBezTo>
                <a:cubicBezTo>
                  <a:pt x="192995" y="1234035"/>
                  <a:pt x="166033" y="1215073"/>
                  <a:pt x="145267" y="1188376"/>
                </a:cubicBezTo>
                <a:cubicBezTo>
                  <a:pt x="134614" y="1175075"/>
                  <a:pt x="129282" y="1158938"/>
                  <a:pt x="127649" y="1140248"/>
                </a:cubicBezTo>
                <a:cubicBezTo>
                  <a:pt x="127430" y="1135227"/>
                  <a:pt x="127724" y="1129482"/>
                  <a:pt x="133301" y="1126283"/>
                </a:cubicBezTo>
                <a:cubicBezTo>
                  <a:pt x="138892" y="1123399"/>
                  <a:pt x="142312" y="1126907"/>
                  <a:pt x="144665" y="1130919"/>
                </a:cubicBezTo>
                <a:cubicBezTo>
                  <a:pt x="147316" y="1135513"/>
                  <a:pt x="150466" y="1139068"/>
                  <a:pt x="154924" y="1141443"/>
                </a:cubicBezTo>
                <a:cubicBezTo>
                  <a:pt x="194007" y="1163643"/>
                  <a:pt x="228472" y="1192350"/>
                  <a:pt x="263706" y="1219972"/>
                </a:cubicBezTo>
                <a:cubicBezTo>
                  <a:pt x="314160" y="1259456"/>
                  <a:pt x="363843" y="1300026"/>
                  <a:pt x="423231" y="1325916"/>
                </a:cubicBezTo>
                <a:cubicBezTo>
                  <a:pt x="445702" y="1335549"/>
                  <a:pt x="468901" y="1343155"/>
                  <a:pt x="486543" y="1341940"/>
                </a:cubicBezTo>
                <a:cubicBezTo>
                  <a:pt x="421673" y="1296460"/>
                  <a:pt x="360475" y="1247802"/>
                  <a:pt x="305459" y="1191095"/>
                </a:cubicBezTo>
                <a:cubicBezTo>
                  <a:pt x="249875" y="1133856"/>
                  <a:pt x="201123" y="1070982"/>
                  <a:pt x="165967" y="995271"/>
                </a:cubicBezTo>
                <a:cubicBezTo>
                  <a:pt x="162356" y="987370"/>
                  <a:pt x="160109" y="979543"/>
                  <a:pt x="148803" y="982487"/>
                </a:cubicBezTo>
                <a:cubicBezTo>
                  <a:pt x="143684" y="983707"/>
                  <a:pt x="141844" y="978971"/>
                  <a:pt x="142975" y="973711"/>
                </a:cubicBezTo>
                <a:cubicBezTo>
                  <a:pt x="150059" y="936405"/>
                  <a:pt x="133120" y="916307"/>
                  <a:pt x="107228" y="903165"/>
                </a:cubicBezTo>
                <a:cubicBezTo>
                  <a:pt x="99148" y="898899"/>
                  <a:pt x="98374" y="893659"/>
                  <a:pt x="103961" y="884449"/>
                </a:cubicBezTo>
                <a:cubicBezTo>
                  <a:pt x="111573" y="871720"/>
                  <a:pt x="110228" y="859623"/>
                  <a:pt x="105398" y="848773"/>
                </a:cubicBezTo>
                <a:cubicBezTo>
                  <a:pt x="102652" y="841984"/>
                  <a:pt x="99109" y="835651"/>
                  <a:pt x="96106" y="829222"/>
                </a:cubicBezTo>
                <a:cubicBezTo>
                  <a:pt x="94023" y="825161"/>
                  <a:pt x="90576" y="821026"/>
                  <a:pt x="95233" y="815459"/>
                </a:cubicBezTo>
                <a:cubicBezTo>
                  <a:pt x="99648" y="810569"/>
                  <a:pt x="104350" y="812269"/>
                  <a:pt x="108754" y="813390"/>
                </a:cubicBezTo>
                <a:cubicBezTo>
                  <a:pt x="129926" y="818192"/>
                  <a:pt x="142781" y="832053"/>
                  <a:pt x="149184" y="854012"/>
                </a:cubicBezTo>
                <a:cubicBezTo>
                  <a:pt x="153977" y="870244"/>
                  <a:pt x="158340" y="870424"/>
                  <a:pt x="169922" y="855094"/>
                </a:cubicBezTo>
                <a:cubicBezTo>
                  <a:pt x="178668" y="843430"/>
                  <a:pt x="186813" y="842941"/>
                  <a:pt x="194734" y="849766"/>
                </a:cubicBezTo>
                <a:cubicBezTo>
                  <a:pt x="198964" y="853131"/>
                  <a:pt x="201642" y="858351"/>
                  <a:pt x="204833" y="862849"/>
                </a:cubicBezTo>
                <a:cubicBezTo>
                  <a:pt x="220829" y="886276"/>
                  <a:pt x="237607" y="908933"/>
                  <a:pt x="262674" y="921903"/>
                </a:cubicBezTo>
                <a:cubicBezTo>
                  <a:pt x="273823" y="927843"/>
                  <a:pt x="285713" y="932069"/>
                  <a:pt x="302202" y="923150"/>
                </a:cubicBezTo>
                <a:cubicBezTo>
                  <a:pt x="291351" y="917791"/>
                  <a:pt x="280774" y="918709"/>
                  <a:pt x="270912" y="917286"/>
                </a:cubicBezTo>
                <a:cubicBezTo>
                  <a:pt x="261049" y="915865"/>
                  <a:pt x="255697" y="911748"/>
                  <a:pt x="262498" y="899162"/>
                </a:cubicBezTo>
                <a:cubicBezTo>
                  <a:pt x="266276" y="892170"/>
                  <a:pt x="265774" y="886883"/>
                  <a:pt x="261759" y="882214"/>
                </a:cubicBezTo>
                <a:cubicBezTo>
                  <a:pt x="248848" y="867099"/>
                  <a:pt x="241864" y="844294"/>
                  <a:pt x="216117" y="846941"/>
                </a:cubicBezTo>
                <a:cubicBezTo>
                  <a:pt x="214767" y="847179"/>
                  <a:pt x="213361" y="846162"/>
                  <a:pt x="211969" y="845458"/>
                </a:cubicBezTo>
                <a:cubicBezTo>
                  <a:pt x="206685" y="842913"/>
                  <a:pt x="200848" y="840147"/>
                  <a:pt x="202383" y="831653"/>
                </a:cubicBezTo>
                <a:cubicBezTo>
                  <a:pt x="204188" y="823111"/>
                  <a:pt x="211130" y="819988"/>
                  <a:pt x="217302" y="817950"/>
                </a:cubicBezTo>
                <a:cubicBezTo>
                  <a:pt x="233145" y="812939"/>
                  <a:pt x="245914" y="818592"/>
                  <a:pt x="258185" y="825283"/>
                </a:cubicBezTo>
                <a:cubicBezTo>
                  <a:pt x="288036" y="841837"/>
                  <a:pt x="313015" y="865260"/>
                  <a:pt x="339019" y="887237"/>
                </a:cubicBezTo>
                <a:cubicBezTo>
                  <a:pt x="378027" y="920202"/>
                  <a:pt x="412674" y="959314"/>
                  <a:pt x="455541" y="987171"/>
                </a:cubicBezTo>
                <a:cubicBezTo>
                  <a:pt x="583008" y="1069675"/>
                  <a:pt x="708694" y="1155025"/>
                  <a:pt x="839737" y="1232154"/>
                </a:cubicBezTo>
                <a:cubicBezTo>
                  <a:pt x="888076" y="1260626"/>
                  <a:pt x="937413" y="1287025"/>
                  <a:pt x="987251" y="1312386"/>
                </a:cubicBezTo>
                <a:cubicBezTo>
                  <a:pt x="987438" y="1310454"/>
                  <a:pt x="987654" y="1309151"/>
                  <a:pt x="987828" y="1306906"/>
                </a:cubicBezTo>
                <a:cubicBezTo>
                  <a:pt x="987759" y="1305338"/>
                  <a:pt x="987677" y="1303454"/>
                  <a:pt x="987609" y="1301885"/>
                </a:cubicBezTo>
                <a:cubicBezTo>
                  <a:pt x="952341" y="1285971"/>
                  <a:pt x="917544" y="1268392"/>
                  <a:pt x="883773" y="1249366"/>
                </a:cubicBezTo>
                <a:cubicBezTo>
                  <a:pt x="800867" y="1202326"/>
                  <a:pt x="724387" y="1146562"/>
                  <a:pt x="658689" y="1075926"/>
                </a:cubicBezTo>
                <a:cubicBezTo>
                  <a:pt x="653269" y="1070242"/>
                  <a:pt x="647527" y="1069673"/>
                  <a:pt x="639221" y="1072721"/>
                </a:cubicBezTo>
                <a:cubicBezTo>
                  <a:pt x="612439" y="1082826"/>
                  <a:pt x="603654" y="1074888"/>
                  <a:pt x="607837" y="1046001"/>
                </a:cubicBezTo>
                <a:cubicBezTo>
                  <a:pt x="608886" y="1038856"/>
                  <a:pt x="608910" y="1033160"/>
                  <a:pt x="604057" y="1028006"/>
                </a:cubicBezTo>
                <a:cubicBezTo>
                  <a:pt x="582361" y="1004953"/>
                  <a:pt x="559626" y="983032"/>
                  <a:pt x="535068" y="963012"/>
                </a:cubicBezTo>
                <a:cubicBezTo>
                  <a:pt x="489628" y="926121"/>
                  <a:pt x="441097" y="893257"/>
                  <a:pt x="398492" y="852702"/>
                </a:cubicBezTo>
                <a:cubicBezTo>
                  <a:pt x="385976" y="840363"/>
                  <a:pt x="376348" y="825616"/>
                  <a:pt x="370407" y="808003"/>
                </a:cubicBezTo>
                <a:cubicBezTo>
                  <a:pt x="368512" y="802013"/>
                  <a:pt x="367360" y="794309"/>
                  <a:pt x="373637" y="788457"/>
                </a:cubicBezTo>
                <a:cubicBezTo>
                  <a:pt x="379645" y="782652"/>
                  <a:pt x="384471" y="787178"/>
                  <a:pt x="388957" y="790181"/>
                </a:cubicBezTo>
                <a:cubicBezTo>
                  <a:pt x="407729" y="802365"/>
                  <a:pt x="426784" y="814815"/>
                  <a:pt x="445569" y="827313"/>
                </a:cubicBezTo>
                <a:cubicBezTo>
                  <a:pt x="464624" y="839764"/>
                  <a:pt x="483437" y="852889"/>
                  <a:pt x="503344" y="866138"/>
                </a:cubicBezTo>
                <a:cubicBezTo>
                  <a:pt x="504379" y="858682"/>
                  <a:pt x="500259" y="857827"/>
                  <a:pt x="497988" y="855698"/>
                </a:cubicBezTo>
                <a:cubicBezTo>
                  <a:pt x="465913" y="825620"/>
                  <a:pt x="431003" y="799206"/>
                  <a:pt x="395068" y="774238"/>
                </a:cubicBezTo>
                <a:cubicBezTo>
                  <a:pt x="367267" y="754791"/>
                  <a:pt x="340223" y="733946"/>
                  <a:pt x="321225" y="704090"/>
                </a:cubicBezTo>
                <a:cubicBezTo>
                  <a:pt x="313910" y="692415"/>
                  <a:pt x="309809" y="679538"/>
                  <a:pt x="310772" y="664187"/>
                </a:cubicBezTo>
                <a:cubicBezTo>
                  <a:pt x="311107" y="659384"/>
                  <a:pt x="311442" y="654580"/>
                  <a:pt x="316776" y="652057"/>
                </a:cubicBezTo>
                <a:cubicBezTo>
                  <a:pt x="321044" y="650039"/>
                  <a:pt x="323869" y="652386"/>
                  <a:pt x="326167" y="655144"/>
                </a:cubicBezTo>
                <a:cubicBezTo>
                  <a:pt x="330196" y="660125"/>
                  <a:pt x="334224" y="665107"/>
                  <a:pt x="339819" y="668549"/>
                </a:cubicBezTo>
                <a:cubicBezTo>
                  <a:pt x="373388" y="689190"/>
                  <a:pt x="404905" y="712724"/>
                  <a:pt x="435653" y="737342"/>
                </a:cubicBezTo>
                <a:cubicBezTo>
                  <a:pt x="486133" y="777455"/>
                  <a:pt x="536115" y="818606"/>
                  <a:pt x="594518" y="846882"/>
                </a:cubicBezTo>
                <a:cubicBezTo>
                  <a:pt x="616490" y="857553"/>
                  <a:pt x="639205" y="866511"/>
                  <a:pt x="665142" y="868257"/>
                </a:cubicBezTo>
                <a:cubicBezTo>
                  <a:pt x="664195" y="865262"/>
                  <a:pt x="662491" y="863665"/>
                  <a:pt x="660802" y="862382"/>
                </a:cubicBezTo>
                <a:cubicBezTo>
                  <a:pt x="604283" y="821121"/>
                  <a:pt x="549586" y="777958"/>
                  <a:pt x="499505" y="728286"/>
                </a:cubicBezTo>
                <a:cubicBezTo>
                  <a:pt x="437758" y="667074"/>
                  <a:pt x="384382" y="598058"/>
                  <a:pt x="345927" y="515339"/>
                </a:cubicBezTo>
                <a:cubicBezTo>
                  <a:pt x="344141" y="511860"/>
                  <a:pt x="342910" y="508598"/>
                  <a:pt x="338588" y="509361"/>
                </a:cubicBezTo>
                <a:cubicBezTo>
                  <a:pt x="327525" y="511630"/>
                  <a:pt x="326170" y="505543"/>
                  <a:pt x="327339" y="494900"/>
                </a:cubicBezTo>
                <a:cubicBezTo>
                  <a:pt x="330552" y="468714"/>
                  <a:pt x="322326" y="448660"/>
                  <a:pt x="303055" y="437512"/>
                </a:cubicBezTo>
                <a:cubicBezTo>
                  <a:pt x="289083" y="429226"/>
                  <a:pt x="277325" y="421812"/>
                  <a:pt x="292117" y="398959"/>
                </a:cubicBezTo>
                <a:cubicBezTo>
                  <a:pt x="295694" y="393584"/>
                  <a:pt x="294041" y="386918"/>
                  <a:pt x="292417" y="380879"/>
                </a:cubicBezTo>
                <a:cubicBezTo>
                  <a:pt x="290115" y="371796"/>
                  <a:pt x="285463" y="365027"/>
                  <a:pt x="280259" y="358039"/>
                </a:cubicBezTo>
                <a:cubicBezTo>
                  <a:pt x="277365" y="354122"/>
                  <a:pt x="273863" y="348731"/>
                  <a:pt x="277426" y="343041"/>
                </a:cubicBezTo>
                <a:cubicBezTo>
                  <a:pt x="281488" y="336315"/>
                  <a:pt x="287339" y="339394"/>
                  <a:pt x="292014" y="340466"/>
                </a:cubicBezTo>
                <a:cubicBezTo>
                  <a:pt x="313455" y="345221"/>
                  <a:pt x="326609" y="359662"/>
                  <a:pt x="333039" y="382248"/>
                </a:cubicBezTo>
                <a:cubicBezTo>
                  <a:pt x="337209" y="396693"/>
                  <a:pt x="342383" y="396728"/>
                  <a:pt x="352439" y="383884"/>
                </a:cubicBezTo>
                <a:cubicBezTo>
                  <a:pt x="363791" y="369545"/>
                  <a:pt x="373274" y="368504"/>
                  <a:pt x="381981" y="380883"/>
                </a:cubicBezTo>
                <a:cubicBezTo>
                  <a:pt x="388959" y="391037"/>
                  <a:pt x="394611" y="402058"/>
                  <a:pt x="402615" y="410767"/>
                </a:cubicBezTo>
                <a:cubicBezTo>
                  <a:pt x="424081" y="434810"/>
                  <a:pt x="444293" y="461289"/>
                  <a:pt x="488827" y="452479"/>
                </a:cubicBezTo>
                <a:cubicBezTo>
                  <a:pt x="476447" y="443279"/>
                  <a:pt x="464047" y="446100"/>
                  <a:pt x="453360" y="444507"/>
                </a:cubicBezTo>
                <a:cubicBezTo>
                  <a:pt x="445687" y="443331"/>
                  <a:pt x="437918" y="439958"/>
                  <a:pt x="444814" y="429568"/>
                </a:cubicBezTo>
                <a:cubicBezTo>
                  <a:pt x="452737" y="417733"/>
                  <a:pt x="447628" y="412942"/>
                  <a:pt x="442720" y="406534"/>
                </a:cubicBezTo>
                <a:cubicBezTo>
                  <a:pt x="431444" y="391445"/>
                  <a:pt x="422234" y="373778"/>
                  <a:pt x="399647" y="373970"/>
                </a:cubicBezTo>
                <a:cubicBezTo>
                  <a:pt x="396107" y="373962"/>
                  <a:pt x="393255" y="370986"/>
                  <a:pt x="390458" y="369266"/>
                </a:cubicBezTo>
                <a:cubicBezTo>
                  <a:pt x="386539" y="366795"/>
                  <a:pt x="383146" y="363915"/>
                  <a:pt x="384776" y="357618"/>
                </a:cubicBezTo>
                <a:cubicBezTo>
                  <a:pt x="386436" y="351948"/>
                  <a:pt x="390351" y="348094"/>
                  <a:pt x="395456" y="346561"/>
                </a:cubicBezTo>
                <a:cubicBezTo>
                  <a:pt x="400022" y="345122"/>
                  <a:pt x="404870" y="343950"/>
                  <a:pt x="409490" y="343767"/>
                </a:cubicBezTo>
                <a:cubicBezTo>
                  <a:pt x="430118" y="342340"/>
                  <a:pt x="444782" y="353984"/>
                  <a:pt x="459406" y="364686"/>
                </a:cubicBezTo>
                <a:cubicBezTo>
                  <a:pt x="510573" y="401831"/>
                  <a:pt x="556044" y="445675"/>
                  <a:pt x="603593" y="487253"/>
                </a:cubicBezTo>
                <a:cubicBezTo>
                  <a:pt x="651129" y="528518"/>
                  <a:pt x="706332" y="558308"/>
                  <a:pt x="758457" y="592438"/>
                </a:cubicBezTo>
                <a:cubicBezTo>
                  <a:pt x="878695" y="671475"/>
                  <a:pt x="999459" y="750102"/>
                  <a:pt x="1126835" y="818073"/>
                </a:cubicBezTo>
                <a:cubicBezTo>
                  <a:pt x="1251416" y="884324"/>
                  <a:pt x="1667647" y="915225"/>
                  <a:pt x="1748686" y="913256"/>
                </a:cubicBezTo>
                <a:cubicBezTo>
                  <a:pt x="1852285" y="910467"/>
                  <a:pt x="2096505" y="873683"/>
                  <a:pt x="2345605" y="842682"/>
                </a:cubicBezTo>
                <a:cubicBezTo>
                  <a:pt x="2373756" y="838977"/>
                  <a:pt x="2401379" y="835684"/>
                  <a:pt x="2430665" y="833044"/>
                </a:cubicBezTo>
                <a:cubicBezTo>
                  <a:pt x="3260397" y="757430"/>
                  <a:pt x="3845073" y="368944"/>
                  <a:pt x="3874549" y="345713"/>
                </a:cubicBezTo>
                <a:cubicBezTo>
                  <a:pt x="3921930" y="308568"/>
                  <a:pt x="4079617" y="235190"/>
                  <a:pt x="4079914" y="235770"/>
                </a:cubicBezTo>
                <a:cubicBezTo>
                  <a:pt x="4083430" y="241475"/>
                  <a:pt x="4101322" y="245987"/>
                  <a:pt x="4115814" y="249002"/>
                </a:cubicBezTo>
                <a:lnTo>
                  <a:pt x="4129591" y="251735"/>
                </a:lnTo>
                <a:lnTo>
                  <a:pt x="4131313" y="253264"/>
                </a:lnTo>
                <a:cubicBezTo>
                  <a:pt x="4136355" y="253402"/>
                  <a:pt x="4136103" y="253090"/>
                  <a:pt x="4132779" y="252368"/>
                </a:cubicBezTo>
                <a:lnTo>
                  <a:pt x="4129591" y="251735"/>
                </a:lnTo>
                <a:lnTo>
                  <a:pt x="4126781" y="249241"/>
                </a:lnTo>
                <a:cubicBezTo>
                  <a:pt x="4126067" y="246916"/>
                  <a:pt x="4126005" y="243923"/>
                  <a:pt x="4126159" y="241207"/>
                </a:cubicBezTo>
                <a:cubicBezTo>
                  <a:pt x="4126893" y="226844"/>
                  <a:pt x="4132343" y="214496"/>
                  <a:pt x="4145347" y="206824"/>
                </a:cubicBezTo>
                <a:cubicBezTo>
                  <a:pt x="4157825" y="199562"/>
                  <a:pt x="4170601" y="192878"/>
                  <a:pt x="4183377" y="186195"/>
                </a:cubicBezTo>
                <a:cubicBezTo>
                  <a:pt x="4194019" y="180522"/>
                  <a:pt x="4201312" y="179234"/>
                  <a:pt x="4203065" y="194422"/>
                </a:cubicBezTo>
                <a:cubicBezTo>
                  <a:pt x="4204816" y="209612"/>
                  <a:pt x="4219976" y="213894"/>
                  <a:pt x="4228763" y="203170"/>
                </a:cubicBezTo>
                <a:cubicBezTo>
                  <a:pt x="4263132" y="161048"/>
                  <a:pt x="4304408" y="127512"/>
                  <a:pt x="4343373" y="90903"/>
                </a:cubicBezTo>
                <a:cubicBezTo>
                  <a:pt x="4370579" y="65543"/>
                  <a:pt x="4399217" y="41828"/>
                  <a:pt x="4421541" y="10686"/>
                </a:cubicBezTo>
                <a:cubicBezTo>
                  <a:pt x="4425645" y="4902"/>
                  <a:pt x="4429395" y="-2718"/>
                  <a:pt x="4437179" y="969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6F1246-6754-4C5A-9C01-1CFFD24AD4E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78189" y="3571199"/>
            <a:ext cx="2126485" cy="1213095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94B5939-C783-4411-95D0-C7FDDD1E5DC1}"/>
              </a:ext>
            </a:extLst>
          </p:cNvPr>
          <p:cNvSpPr txBox="1">
            <a:spLocks/>
          </p:cNvSpPr>
          <p:nvPr/>
        </p:nvSpPr>
        <p:spPr>
          <a:xfrm>
            <a:off x="11605592" y="6391978"/>
            <a:ext cx="586408" cy="4660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F533573D-9E14-4F21-9005-389B7524A2F9}" type="slidenum">
              <a:rPr lang="en-GB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7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34DA90C-9A44-435F-9EE5-9D93161FF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074" y="5764538"/>
            <a:ext cx="1917926" cy="109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23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3AC762-BA95-413F-AE1A-A2565A582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19" y="1734541"/>
            <a:ext cx="7377545" cy="3388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238" y="126983"/>
            <a:ext cx="8006467" cy="75429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Globecom 2022 WS: 6GArch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769545" y="1247447"/>
            <a:ext cx="10431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2nd Workshop on Architectural Evolution toward 6G Networks – 6GArch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1F114-C537-499B-A644-EC7096645BC0}"/>
              </a:ext>
            </a:extLst>
          </p:cNvPr>
          <p:cNvSpPr txBox="1">
            <a:spLocks/>
          </p:cNvSpPr>
          <p:nvPr/>
        </p:nvSpPr>
        <p:spPr>
          <a:xfrm>
            <a:off x="11605592" y="6391978"/>
            <a:ext cx="586408" cy="4660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33573D-9E14-4F21-9005-389B7524A2F9}" type="slidenum">
              <a:rPr lang="en-GB" smtClean="0">
                <a:solidFill>
                  <a:schemeClr val="bg1"/>
                </a:solidFill>
              </a:rPr>
              <a:pPr algn="ctr"/>
              <a:t>8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623EC0-876D-411B-B455-2BBE9B6BF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461" y="1014944"/>
            <a:ext cx="3671839" cy="9680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F54CFD-E36C-4A2E-8742-B6769B1EABA0}"/>
              </a:ext>
            </a:extLst>
          </p:cNvPr>
          <p:cNvSpPr txBox="1"/>
          <p:nvPr/>
        </p:nvSpPr>
        <p:spPr>
          <a:xfrm>
            <a:off x="2123956" y="5311726"/>
            <a:ext cx="879071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More information </a:t>
            </a:r>
            <a:endParaRPr lang="en-US" sz="11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05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4"/>
              </a:rPr>
              <a:t>https://globecom2022.ieee-globecom.org/workshop/ws21-2nd-workshop-architectural-evolution-toward-6g-networks-6garch</a:t>
            </a:r>
            <a:r>
              <a:rPr lang="en-US" sz="105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Technical </a:t>
            </a:r>
            <a:r>
              <a:rPr lang="en-US" sz="1100" b="1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Programme</a:t>
            </a:r>
            <a:r>
              <a:rPr lang="en-US" sz="11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Committee </a:t>
            </a:r>
            <a:endParaRPr lang="en-US" sz="11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05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5"/>
              </a:rPr>
              <a:t>https://globecom2022.ieee-globecom.org/workshop/ws21-2nd-workshop-architectural-evolution-toward-6g-networks-6garch/committees</a:t>
            </a:r>
            <a:r>
              <a:rPr lang="en-US" sz="105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6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0180" y="346148"/>
            <a:ext cx="8208912" cy="754296"/>
          </a:xfrm>
        </p:spPr>
        <p:txBody>
          <a:bodyPr/>
          <a:lstStyle/>
          <a:p>
            <a:r>
              <a:rPr lang="en-GB" sz="2400" b="1" dirty="0">
                <a:solidFill>
                  <a:srgbClr val="0070C0"/>
                </a:solidFill>
              </a:rPr>
              <a:t>5GPPP Architecture WG Latest Participants (1/3)</a:t>
            </a:r>
            <a:br>
              <a:rPr lang="en-GB" sz="2400" b="1" dirty="0">
                <a:solidFill>
                  <a:srgbClr val="0070C0"/>
                </a:solidFill>
              </a:rPr>
            </a:b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128" name="Rechteck 237">
            <a:extLst>
              <a:ext uri="{FF2B5EF4-FFF2-40B4-BE49-F238E27FC236}">
                <a16:creationId xmlns:a16="http://schemas.microsoft.com/office/drawing/2014/main" id="{880D6010-2800-46BE-A759-46A62B0E5845}"/>
              </a:ext>
            </a:extLst>
          </p:cNvPr>
          <p:cNvSpPr/>
          <p:nvPr/>
        </p:nvSpPr>
        <p:spPr>
          <a:xfrm>
            <a:off x="4873104" y="1346200"/>
            <a:ext cx="7149563" cy="1399537"/>
          </a:xfrm>
          <a:prstGeom prst="rect">
            <a:avLst/>
          </a:prstGeom>
          <a:solidFill>
            <a:srgbClr val="98A2AE">
              <a:lumMod val="20000"/>
              <a:lumOff val="80000"/>
              <a:alpha val="40000"/>
            </a:srgbClr>
          </a:solidFill>
          <a:ln w="12700" cap="flat" cmpd="sng" algn="ctr">
            <a:solidFill>
              <a:srgbClr val="98A2AE"/>
            </a:solidFill>
            <a:prstDash val="solid"/>
          </a:ln>
          <a:effectLst/>
        </p:spPr>
        <p:txBody>
          <a:bodyPr rot="0" spcFirstLastPara="0" vertOverflow="overflow" horzOverflow="overflow" vert="horz" wrap="square" lIns="71550" tIns="71550" rIns="71550" bIns="715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5120" marR="0" lvl="0" indent="-175120" defTabSz="4543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9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29" name="Round Single Corner Rectangle 82">
            <a:extLst>
              <a:ext uri="{FF2B5EF4-FFF2-40B4-BE49-F238E27FC236}">
                <a16:creationId xmlns:a16="http://schemas.microsoft.com/office/drawing/2014/main" id="{CCBE74AB-8226-4844-B9E2-DA5038706057}"/>
              </a:ext>
            </a:extLst>
          </p:cNvPr>
          <p:cNvSpPr/>
          <p:nvPr/>
        </p:nvSpPr>
        <p:spPr bwMode="auto">
          <a:xfrm>
            <a:off x="2128759" y="1420984"/>
            <a:ext cx="2886834" cy="1308100"/>
          </a:xfrm>
          <a:prstGeom prst="round1Rect">
            <a:avLst>
              <a:gd name="adj" fmla="val 0"/>
            </a:avLst>
          </a:prstGeom>
          <a:solidFill>
            <a:srgbClr val="98A2AE">
              <a:lumMod val="20000"/>
              <a:lumOff val="80000"/>
              <a:alpha val="90000"/>
            </a:srgb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550" tIns="0" rIns="3600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9pPr>
          </a:lstStyle>
          <a:p>
            <a:pPr marL="90488" lvl="0" indent="-90488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12419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1135"/>
                </a:solidFill>
                <a:latin typeface="Nokia Pure Text Light"/>
                <a:ea typeface="ヒラギノ角ゴ Pro W3" charset="0"/>
                <a:cs typeface="ヒラギノ角ゴ Pro W3" charset="0"/>
              </a:rPr>
              <a:t>5G-PPP ICT-17-2018 call</a:t>
            </a:r>
          </a:p>
          <a:p>
            <a:pPr lvl="0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124191"/>
              </a:buClr>
              <a:defRPr/>
            </a:pPr>
            <a:r>
              <a:rPr lang="en-US" sz="1400" dirty="0">
                <a:solidFill>
                  <a:srgbClr val="001135"/>
                </a:solidFill>
                <a:latin typeface="Nokia Pure Text Light"/>
                <a:ea typeface="ヒラギノ角ゴ Pro W3" charset="0"/>
                <a:cs typeface="ヒラギノ角ゴ Pro W3" charset="0"/>
              </a:rPr>
              <a:t> </a:t>
            </a:r>
          </a:p>
          <a:p>
            <a:pPr marL="90488" lvl="0" indent="-90488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12419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1135"/>
                </a:solidFill>
                <a:latin typeface="Nokia Pure Text Light"/>
                <a:ea typeface="ヒラギノ角ゴ Pro W3" charset="0"/>
                <a:cs typeface="ヒラギノ角ゴ Pro W3" charset="0"/>
              </a:rPr>
              <a:t>Implementing and testing advanced 5G infrastructures in Europe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Nokia Pure Text Ligh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0" name="Round Single Corner Rectangle 169">
            <a:extLst>
              <a:ext uri="{FF2B5EF4-FFF2-40B4-BE49-F238E27FC236}">
                <a16:creationId xmlns:a16="http://schemas.microsoft.com/office/drawing/2014/main" id="{E48EEEAA-062A-4E6A-B086-8AF5EDAFA277}"/>
              </a:ext>
            </a:extLst>
          </p:cNvPr>
          <p:cNvSpPr/>
          <p:nvPr/>
        </p:nvSpPr>
        <p:spPr bwMode="auto">
          <a:xfrm>
            <a:off x="424045" y="1420984"/>
            <a:ext cx="1751031" cy="1308100"/>
          </a:xfrm>
          <a:prstGeom prst="round1Rect">
            <a:avLst>
              <a:gd name="adj" fmla="val 0"/>
            </a:avLst>
          </a:prstGeom>
          <a:solidFill>
            <a:srgbClr val="12419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55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9pPr>
          </a:lstStyle>
          <a:p>
            <a:pPr lvl="0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FFC600"/>
              </a:buClr>
              <a:defRPr/>
            </a:pPr>
            <a:r>
              <a:rPr lang="en-US" sz="2000" dirty="0">
                <a:solidFill>
                  <a:srgbClr val="FFFFFF"/>
                </a:solidFill>
                <a:latin typeface="Nokia Pure Headline Ultra Light" panose="020B0204040602060303" pitchFamily="34" charset="0"/>
                <a:ea typeface="ヒラギノ角ゴ Pro W3" charset="0"/>
                <a:cs typeface="ヒラギノ角ゴ Pro W3" charset="0"/>
              </a:rPr>
              <a:t>5G PPP Phase 3, Part 1: </a:t>
            </a:r>
            <a:br>
              <a:rPr lang="en-US" sz="2000" dirty="0">
                <a:solidFill>
                  <a:srgbClr val="FFFFFF"/>
                </a:solidFill>
                <a:latin typeface="Nokia Pure Headline Ultra Light" panose="020B0204040602060303" pitchFamily="34" charset="0"/>
                <a:ea typeface="ヒラギノ角ゴ Pro W3" charset="0"/>
                <a:cs typeface="ヒラギノ角ゴ Pro W3" charset="0"/>
              </a:rPr>
            </a:br>
            <a:r>
              <a:rPr lang="en-US" sz="2000" b="1" dirty="0">
                <a:solidFill>
                  <a:srgbClr val="FFFFFF"/>
                </a:solidFill>
                <a:latin typeface="Nokia Pure Headline Ultra Light" panose="020B0204040602060303" pitchFamily="34" charset="0"/>
                <a:ea typeface="ヒラギノ角ゴ Pro W3" charset="0"/>
                <a:cs typeface="ヒラギノ角ゴ Pro W3" charset="0"/>
              </a:rPr>
              <a:t>Infrastructure Projects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Headline Ultra Light" panose="020B0204040602060303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3" name="Text Placeholder 7">
            <a:extLst>
              <a:ext uri="{FF2B5EF4-FFF2-40B4-BE49-F238E27FC236}">
                <a16:creationId xmlns:a16="http://schemas.microsoft.com/office/drawing/2014/main" id="{F960234D-C62B-4E14-9E3D-D4E9118E73DA}"/>
              </a:ext>
            </a:extLst>
          </p:cNvPr>
          <p:cNvSpPr txBox="1">
            <a:spLocks/>
          </p:cNvSpPr>
          <p:nvPr/>
        </p:nvSpPr>
        <p:spPr>
          <a:xfrm>
            <a:off x="618913" y="763642"/>
            <a:ext cx="11268287" cy="5785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5GPPP Architecture WG re-started the work in Oct 2020 with the inclusion of 5GPPP Projects (ICT 17-20 Projects, ICT 41-42 projects, ICT 52- 53 projects)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726B443-FED0-4586-B236-4EC4FBA67C0E}"/>
              </a:ext>
            </a:extLst>
          </p:cNvPr>
          <p:cNvSpPr txBox="1">
            <a:spLocks/>
          </p:cNvSpPr>
          <p:nvPr/>
        </p:nvSpPr>
        <p:spPr>
          <a:xfrm>
            <a:off x="11605592" y="6036377"/>
            <a:ext cx="586408" cy="6703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33573D-9E14-4F21-9005-389B7524A2F9}" type="slidenum">
              <a:rPr lang="en-GB" smtClean="0">
                <a:solidFill>
                  <a:schemeClr val="bg1"/>
                </a:solidFill>
              </a:rPr>
              <a:pPr algn="ctr"/>
              <a:t>9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C007DF-71DC-40B2-BDFD-807CE58F2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310" y="1375360"/>
            <a:ext cx="5753776" cy="1308100"/>
          </a:xfrm>
          <a:prstGeom prst="rect">
            <a:avLst/>
          </a:prstGeom>
        </p:spPr>
      </p:pic>
      <p:sp>
        <p:nvSpPr>
          <p:cNvPr id="17" name="Rechteck 237">
            <a:extLst>
              <a:ext uri="{FF2B5EF4-FFF2-40B4-BE49-F238E27FC236}">
                <a16:creationId xmlns:a16="http://schemas.microsoft.com/office/drawing/2014/main" id="{1F4994F4-FD40-409C-B630-B65FC8B4FF96}"/>
              </a:ext>
            </a:extLst>
          </p:cNvPr>
          <p:cNvSpPr/>
          <p:nvPr/>
        </p:nvSpPr>
        <p:spPr>
          <a:xfrm>
            <a:off x="4873104" y="2897504"/>
            <a:ext cx="7149563" cy="1399537"/>
          </a:xfrm>
          <a:prstGeom prst="rect">
            <a:avLst/>
          </a:prstGeom>
          <a:solidFill>
            <a:srgbClr val="98A2AE">
              <a:lumMod val="20000"/>
              <a:lumOff val="80000"/>
              <a:alpha val="40000"/>
            </a:srgbClr>
          </a:solidFill>
          <a:ln w="12700" cap="flat" cmpd="sng" algn="ctr">
            <a:solidFill>
              <a:srgbClr val="98A2AE"/>
            </a:solidFill>
            <a:prstDash val="solid"/>
          </a:ln>
          <a:effectLst/>
        </p:spPr>
        <p:txBody>
          <a:bodyPr rot="0" spcFirstLastPara="0" vertOverflow="overflow" horzOverflow="overflow" vert="horz" wrap="square" lIns="71550" tIns="71550" rIns="71550" bIns="715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5120" marR="0" lvl="0" indent="-175120" defTabSz="4543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9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8" name="Round Single Corner Rectangle 82">
            <a:extLst>
              <a:ext uri="{FF2B5EF4-FFF2-40B4-BE49-F238E27FC236}">
                <a16:creationId xmlns:a16="http://schemas.microsoft.com/office/drawing/2014/main" id="{799FBA9F-D1B7-49B4-80D4-BF6543F4E53B}"/>
              </a:ext>
            </a:extLst>
          </p:cNvPr>
          <p:cNvSpPr/>
          <p:nvPr/>
        </p:nvSpPr>
        <p:spPr bwMode="auto">
          <a:xfrm>
            <a:off x="2128759" y="2972288"/>
            <a:ext cx="2886834" cy="1308100"/>
          </a:xfrm>
          <a:prstGeom prst="round1Rect">
            <a:avLst>
              <a:gd name="adj" fmla="val 0"/>
            </a:avLst>
          </a:prstGeom>
          <a:solidFill>
            <a:srgbClr val="98A2AE">
              <a:lumMod val="20000"/>
              <a:lumOff val="80000"/>
              <a:alpha val="90000"/>
            </a:srgb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550" tIns="0" rIns="3600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9pPr>
          </a:lstStyle>
          <a:p>
            <a:pPr marL="90488" lvl="0" indent="-90488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12419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1135"/>
                </a:solidFill>
                <a:latin typeface="Nokia Pure Text Light"/>
                <a:ea typeface="ヒラギノ角ゴ Pro W3" charset="0"/>
                <a:cs typeface="ヒラギノ角ゴ Pro W3" charset="0"/>
              </a:rPr>
              <a:t>5G-PPP ICT-18-2018 call</a:t>
            </a:r>
          </a:p>
          <a:p>
            <a:pPr lvl="0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124191"/>
              </a:buClr>
              <a:defRPr/>
            </a:pPr>
            <a:r>
              <a:rPr lang="en-US" sz="1400" dirty="0">
                <a:solidFill>
                  <a:srgbClr val="001135"/>
                </a:solidFill>
                <a:latin typeface="Nokia Pure Text Light"/>
                <a:ea typeface="ヒラギノ角ゴ Pro W3" charset="0"/>
                <a:cs typeface="ヒラギノ角ゴ Pro W3" charset="0"/>
              </a:rPr>
              <a:t> </a:t>
            </a:r>
          </a:p>
          <a:p>
            <a:pPr marL="90488" lvl="0" indent="-90488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12419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1135"/>
                </a:solidFill>
                <a:latin typeface="Nokia Pure Text Light"/>
                <a:ea typeface="ヒラギノ角ゴ Pro W3" charset="0"/>
                <a:cs typeface="ヒラギノ角ゴ Pro W3" charset="0"/>
              </a:rPr>
              <a:t>Implementing and testing advanced cross-border 5G infrastructures in Europe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Nokia Pure Text Ligh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9" name="Round Single Corner Rectangle 169">
            <a:extLst>
              <a:ext uri="{FF2B5EF4-FFF2-40B4-BE49-F238E27FC236}">
                <a16:creationId xmlns:a16="http://schemas.microsoft.com/office/drawing/2014/main" id="{1504114A-EF43-4EFB-AE04-9D76BAC86B8F}"/>
              </a:ext>
            </a:extLst>
          </p:cNvPr>
          <p:cNvSpPr/>
          <p:nvPr/>
        </p:nvSpPr>
        <p:spPr bwMode="auto">
          <a:xfrm>
            <a:off x="424045" y="2972288"/>
            <a:ext cx="1751031" cy="1308100"/>
          </a:xfrm>
          <a:prstGeom prst="round1Rect">
            <a:avLst>
              <a:gd name="adj" fmla="val 0"/>
            </a:avLst>
          </a:prstGeom>
          <a:solidFill>
            <a:srgbClr val="12419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55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9pPr>
          </a:lstStyle>
          <a:p>
            <a:pPr lvl="0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FFC600"/>
              </a:buClr>
              <a:defRPr/>
            </a:pPr>
            <a:r>
              <a:rPr lang="en-US" sz="2000" dirty="0">
                <a:solidFill>
                  <a:srgbClr val="FFFFFF"/>
                </a:solidFill>
                <a:latin typeface="Nokia Pure Headline Ultra Light" panose="020B0204040602060303" pitchFamily="34" charset="0"/>
                <a:ea typeface="ヒラギノ角ゴ Pro W3" charset="0"/>
                <a:cs typeface="ヒラギノ角ゴ Pro W3" charset="0"/>
              </a:rPr>
              <a:t>5G PPP Phase 3, Part 2: </a:t>
            </a:r>
            <a:br>
              <a:rPr lang="en-US" sz="2000" dirty="0">
                <a:solidFill>
                  <a:srgbClr val="FFFFFF"/>
                </a:solidFill>
                <a:latin typeface="Nokia Pure Headline Ultra Light" panose="020B0204040602060303" pitchFamily="34" charset="0"/>
                <a:ea typeface="ヒラギノ角ゴ Pro W3" charset="0"/>
                <a:cs typeface="ヒラギノ角ゴ Pro W3" charset="0"/>
              </a:rPr>
            </a:br>
            <a:r>
              <a:rPr lang="en-US" sz="2000" b="1" dirty="0">
                <a:solidFill>
                  <a:srgbClr val="FFFFFF"/>
                </a:solidFill>
                <a:latin typeface="Nokia Pure Headline Ultra Light" panose="020B0204040602060303" pitchFamily="34" charset="0"/>
                <a:ea typeface="ヒラギノ角ゴ Pro W3" charset="0"/>
                <a:cs typeface="ヒラギノ角ゴ Pro W3" charset="0"/>
              </a:rPr>
              <a:t>Automotive Projects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Headline Ultra Light" panose="020B0204040602060303" pitchFamily="34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FD5B3-9106-4C50-8557-F847ED259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593" y="3282348"/>
            <a:ext cx="7007074" cy="689061"/>
          </a:xfrm>
          <a:prstGeom prst="rect">
            <a:avLst/>
          </a:prstGeom>
        </p:spPr>
      </p:pic>
      <p:sp>
        <p:nvSpPr>
          <p:cNvPr id="22" name="Rechteck 237">
            <a:extLst>
              <a:ext uri="{FF2B5EF4-FFF2-40B4-BE49-F238E27FC236}">
                <a16:creationId xmlns:a16="http://schemas.microsoft.com/office/drawing/2014/main" id="{24C8199D-6877-40D5-9DFC-5A503D724EBC}"/>
              </a:ext>
            </a:extLst>
          </p:cNvPr>
          <p:cNvSpPr/>
          <p:nvPr/>
        </p:nvSpPr>
        <p:spPr>
          <a:xfrm>
            <a:off x="4873104" y="4393637"/>
            <a:ext cx="7149563" cy="2013103"/>
          </a:xfrm>
          <a:prstGeom prst="rect">
            <a:avLst/>
          </a:prstGeom>
          <a:solidFill>
            <a:srgbClr val="98A2AE">
              <a:lumMod val="20000"/>
              <a:lumOff val="80000"/>
              <a:alpha val="40000"/>
            </a:srgbClr>
          </a:solidFill>
          <a:ln w="12700" cap="flat" cmpd="sng" algn="ctr">
            <a:solidFill>
              <a:srgbClr val="98A2AE"/>
            </a:solidFill>
            <a:prstDash val="solid"/>
          </a:ln>
          <a:effectLst/>
        </p:spPr>
        <p:txBody>
          <a:bodyPr rot="0" spcFirstLastPara="0" vertOverflow="overflow" horzOverflow="overflow" vert="horz" wrap="square" lIns="71550" tIns="71550" rIns="71550" bIns="715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5120" marR="0" lvl="0" indent="-175120" defTabSz="4543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9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23" name="Round Single Corner Rectangle 82">
            <a:extLst>
              <a:ext uri="{FF2B5EF4-FFF2-40B4-BE49-F238E27FC236}">
                <a16:creationId xmlns:a16="http://schemas.microsoft.com/office/drawing/2014/main" id="{0D6F4E5A-B9B6-41EA-994C-3575FBC90F68}"/>
              </a:ext>
            </a:extLst>
          </p:cNvPr>
          <p:cNvSpPr/>
          <p:nvPr/>
        </p:nvSpPr>
        <p:spPr bwMode="auto">
          <a:xfrm>
            <a:off x="2128759" y="4468420"/>
            <a:ext cx="2886834" cy="1881579"/>
          </a:xfrm>
          <a:prstGeom prst="round1Rect">
            <a:avLst>
              <a:gd name="adj" fmla="val 0"/>
            </a:avLst>
          </a:prstGeom>
          <a:solidFill>
            <a:srgbClr val="98A2AE">
              <a:lumMod val="20000"/>
              <a:lumOff val="80000"/>
              <a:alpha val="90000"/>
            </a:srgb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550" tIns="0" rIns="3600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9pPr>
          </a:lstStyle>
          <a:p>
            <a:pPr marL="90488" lvl="0" indent="-90488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12419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1135"/>
                </a:solidFill>
                <a:latin typeface="Nokia Pure Text Light"/>
                <a:ea typeface="ヒラギノ角ゴ Pro W3" charset="0"/>
                <a:cs typeface="ヒラギノ角ゴ Pro W3" charset="0"/>
              </a:rPr>
              <a:t>5G-PPP ICT-19-2019 call</a:t>
            </a:r>
          </a:p>
          <a:p>
            <a:pPr lvl="0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124191"/>
              </a:buClr>
              <a:defRPr/>
            </a:pPr>
            <a:r>
              <a:rPr lang="en-US" sz="1400" dirty="0">
                <a:solidFill>
                  <a:srgbClr val="001135"/>
                </a:solidFill>
                <a:latin typeface="Nokia Pure Text Light"/>
                <a:ea typeface="ヒラギノ角ゴ Pro W3" charset="0"/>
                <a:cs typeface="ヒラギノ角ゴ Pro W3" charset="0"/>
              </a:rPr>
              <a:t> </a:t>
            </a:r>
          </a:p>
          <a:p>
            <a:pPr marL="90488" lvl="0" indent="-90488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12419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1135"/>
                </a:solidFill>
                <a:latin typeface="Nokia Pure Text Light"/>
                <a:ea typeface="ヒラギノ角ゴ Pro W3" charset="0"/>
                <a:cs typeface="ヒラギノ角ゴ Pro W3" charset="0"/>
              </a:rPr>
              <a:t>Get the European 5G Vision of “5G empowering vertical industries” closer to deployment.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Nokia Pure Text Ligh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" name="Round Single Corner Rectangle 169">
            <a:extLst>
              <a:ext uri="{FF2B5EF4-FFF2-40B4-BE49-F238E27FC236}">
                <a16:creationId xmlns:a16="http://schemas.microsoft.com/office/drawing/2014/main" id="{728E380C-9351-44A9-841E-5AA89234DDB0}"/>
              </a:ext>
            </a:extLst>
          </p:cNvPr>
          <p:cNvSpPr/>
          <p:nvPr/>
        </p:nvSpPr>
        <p:spPr bwMode="auto">
          <a:xfrm>
            <a:off x="424045" y="4468420"/>
            <a:ext cx="1751031" cy="1881579"/>
          </a:xfrm>
          <a:prstGeom prst="round1Rect">
            <a:avLst>
              <a:gd name="adj" fmla="val 0"/>
            </a:avLst>
          </a:prstGeom>
          <a:solidFill>
            <a:srgbClr val="12419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55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/>
                <a:cs typeface="ヒラギノ角ゴ Pro W3"/>
              </a:defRPr>
            </a:lvl9pPr>
          </a:lstStyle>
          <a:p>
            <a:pPr lvl="0" defTabSz="600974" eaLnBrk="0" hangingPunct="0">
              <a:lnSpc>
                <a:spcPct val="90000"/>
              </a:lnSpc>
              <a:spcBef>
                <a:spcPct val="30000"/>
              </a:spcBef>
              <a:buClr>
                <a:srgbClr val="FFC600"/>
              </a:buClr>
              <a:defRPr/>
            </a:pPr>
            <a:r>
              <a:rPr lang="en-US" sz="2000" dirty="0">
                <a:solidFill>
                  <a:srgbClr val="FFFFFF"/>
                </a:solidFill>
                <a:latin typeface="Nokia Pure Headline Ultra Light" panose="020B0204040602060303" pitchFamily="34" charset="0"/>
                <a:ea typeface="ヒラギノ角ゴ Pro W3" charset="0"/>
                <a:cs typeface="ヒラギノ角ゴ Pro W3" charset="0"/>
              </a:rPr>
              <a:t>5G PPP Phase 3, Part 3: </a:t>
            </a:r>
            <a:br>
              <a:rPr lang="en-US" sz="2000" dirty="0">
                <a:solidFill>
                  <a:srgbClr val="FFFFFF"/>
                </a:solidFill>
                <a:latin typeface="Nokia Pure Headline Ultra Light" panose="020B0204040602060303" pitchFamily="34" charset="0"/>
                <a:ea typeface="ヒラギノ角ゴ Pro W3" charset="0"/>
                <a:cs typeface="ヒラギノ角ゴ Pro W3" charset="0"/>
              </a:rPr>
            </a:br>
            <a:r>
              <a:rPr lang="en-US" b="1" dirty="0">
                <a:solidFill>
                  <a:srgbClr val="FFFFFF"/>
                </a:solidFill>
                <a:latin typeface="Nokia Pure Headline Ultra Light" panose="020B0204040602060303" pitchFamily="34" charset="0"/>
                <a:ea typeface="ヒラギノ角ゴ Pro W3" charset="0"/>
                <a:cs typeface="ヒラギノ角ゴ Pro W3" charset="0"/>
              </a:rPr>
              <a:t>Advanced 5G validation trials across multiple vertical industries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Headline Ultra Light" panose="020B0204040602060303" pitchFamily="34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342631-D200-418D-BD8A-ED8D67F69837}"/>
              </a:ext>
            </a:extLst>
          </p:cNvPr>
          <p:cNvGrpSpPr/>
          <p:nvPr/>
        </p:nvGrpSpPr>
        <p:grpSpPr>
          <a:xfrm>
            <a:off x="6164636" y="4468420"/>
            <a:ext cx="4769316" cy="1780845"/>
            <a:chOff x="5925934" y="4448808"/>
            <a:chExt cx="4769316" cy="17808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FAE5C9-10EC-49BE-88D7-93605A0E4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5934" y="4448808"/>
              <a:ext cx="4769316" cy="178084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B33460-58A2-476A-BF2E-9824BEA49DF1}"/>
                </a:ext>
              </a:extLst>
            </p:cNvPr>
            <p:cNvSpPr/>
            <p:nvPr/>
          </p:nvSpPr>
          <p:spPr>
            <a:xfrm>
              <a:off x="7169482" y="5340925"/>
              <a:ext cx="1103991" cy="748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E3EF6CF-E165-40CB-BAE2-BC6F9B1C8857}"/>
                </a:ext>
              </a:extLst>
            </p:cNvPr>
            <p:cNvSpPr/>
            <p:nvPr/>
          </p:nvSpPr>
          <p:spPr>
            <a:xfrm>
              <a:off x="9517021" y="5372064"/>
              <a:ext cx="1028598" cy="748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7760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d471751-9675-428d-917b-70f44f9630b0}" enabled="0" method="" siteId="{5d471751-9675-428d-917b-70f44f9630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5349</TotalTime>
  <Words>1544</Words>
  <Application>Microsoft Office PowerPoint</Application>
  <PresentationFormat>Widescreen</PresentationFormat>
  <Paragraphs>215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Nokia Pure Headline Ultra Light</vt:lpstr>
      <vt:lpstr>Nokia Pure Text</vt:lpstr>
      <vt:lpstr>Nokia Pure Text Light</vt:lpstr>
      <vt:lpstr>Symbol</vt:lpstr>
      <vt:lpstr>Wingdings</vt:lpstr>
      <vt:lpstr>Office Theme</vt:lpstr>
      <vt:lpstr>5GPPP 5G/B5G Architecture WG Scope, Road So Far, &amp; Way Forward   25 May 2023, 5GPPP to SNS JU: Passing the Torch Event</vt:lpstr>
      <vt:lpstr>Architecture WG Scope</vt:lpstr>
      <vt:lpstr>Architecture WG: Road so Far (Impact)</vt:lpstr>
      <vt:lpstr>Architecture WG: Road so Far (Recent Dissemination)</vt:lpstr>
      <vt:lpstr>Architecture WG: Road so Far (Lessons Learned)</vt:lpstr>
      <vt:lpstr>Architecture WG: Way Forward</vt:lpstr>
      <vt:lpstr>PowerPoint Presentation</vt:lpstr>
      <vt:lpstr>Globecom 2022 WS: 6GArch</vt:lpstr>
      <vt:lpstr>5GPPP Architecture WG Latest Participants (1/3) </vt:lpstr>
      <vt:lpstr>5GPPP Architecture WG Latest Participants (2/3) </vt:lpstr>
      <vt:lpstr>5GPPP Architecture WG Latest Participants (3/3) </vt:lpstr>
      <vt:lpstr>White Papers &amp; Events</vt:lpstr>
    </vt:vector>
  </TitlesOfParts>
  <Company>Eurescom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Kapovits</dc:creator>
  <cp:lastModifiedBy>Bulakci, Oemer (Nokia - DE/Munich)</cp:lastModifiedBy>
  <cp:revision>166</cp:revision>
  <dcterms:created xsi:type="dcterms:W3CDTF">2017-10-10T19:55:25Z</dcterms:created>
  <dcterms:modified xsi:type="dcterms:W3CDTF">2023-05-24T14:10:03Z</dcterms:modified>
</cp:coreProperties>
</file>