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48" r:id="rId2"/>
  </p:sldMasterIdLst>
  <p:notesMasterIdLst>
    <p:notesMasterId r:id="rId9"/>
  </p:notesMasterIdLst>
  <p:sldIdLst>
    <p:sldId id="257" r:id="rId3"/>
    <p:sldId id="832" r:id="rId4"/>
    <p:sldId id="831" r:id="rId5"/>
    <p:sldId id="830" r:id="rId6"/>
    <p:sldId id="833" r:id="rId7"/>
    <p:sldId id="802" r:id="rId8"/>
  </p:sldIdLst>
  <p:sldSz cx="12192000" cy="6858000"/>
  <p:notesSz cx="7315200" cy="96012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ourad, Alain" initials="MA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99FF99"/>
    <a:srgbClr val="CCECFF"/>
    <a:srgbClr val="CCFFFF"/>
    <a:srgbClr val="FF9900"/>
    <a:srgbClr val="FFFF99"/>
    <a:srgbClr val="FF00FF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4" autoAdjust="0"/>
    <p:restoredTop sz="91697" autoAdjust="0"/>
  </p:normalViewPr>
  <p:slideViewPr>
    <p:cSldViewPr snapToGrid="0">
      <p:cViewPr varScale="1">
        <p:scale>
          <a:sx n="128" d="100"/>
          <a:sy n="128" d="100"/>
        </p:scale>
        <p:origin x="328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EBD4ABD5-A39B-4C2A-9C3A-C1163A85FAED}" type="datetimeFigureOut">
              <a:rPr lang="fr-FR" smtClean="0"/>
              <a:pPr/>
              <a:t>24/05/2023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18626398-1C20-4B8B-896B-E56FED6EEE7E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42641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626398-1C20-4B8B-896B-E56FED6EEE7E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89963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626398-1C20-4B8B-896B-E56FED6EEE7E}" type="slidenum">
              <a:rPr kumimoji="0" lang="fr-FR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fr-FR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4505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 userDrawn="1"/>
        </p:nvSpPr>
        <p:spPr>
          <a:xfrm>
            <a:off x="2159563" y="1763998"/>
            <a:ext cx="80648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i="0" u="none" strike="noStrike" kern="1200" baseline="0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The 5G Infrastructure Public-Private Partnership</a:t>
            </a:r>
            <a:endParaRPr lang="fr-FR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285644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/>
              <a:t>2015-09-24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Architecture WG Call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49DDD-EB7E-43BB-87EF-AF97D554772E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8639104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195705" y="6356351"/>
            <a:ext cx="49346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Architecture WG Call</a:t>
            </a:r>
            <a:endParaRPr lang="fr-FR" dirty="0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9555127" y="6356351"/>
            <a:ext cx="20556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03425-B7E0-46C9-8668-1D222311AF4A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0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757917" y="6356351"/>
            <a:ext cx="2013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/>
              <a:t>2015-09-24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1757916" y="189574"/>
            <a:ext cx="9144000" cy="11430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rgbClr val="00206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0"/>
          </p:nvPr>
        </p:nvSpPr>
        <p:spPr>
          <a:xfrm>
            <a:off x="1757916" y="1477927"/>
            <a:ext cx="9852837" cy="4688957"/>
          </a:xfrm>
          <a:prstGeom prst="rect">
            <a:avLst/>
          </a:prstGeom>
        </p:spPr>
        <p:txBody>
          <a:bodyPr/>
          <a:lstStyle>
            <a:lvl1pPr>
              <a:spcBef>
                <a:spcPts val="300"/>
              </a:spcBef>
              <a:defRPr sz="2800">
                <a:solidFill>
                  <a:srgbClr val="002060"/>
                </a:solidFill>
              </a:defRPr>
            </a:lvl1pPr>
            <a:lvl2pPr>
              <a:spcBef>
                <a:spcPts val="200"/>
              </a:spcBef>
              <a:defRPr sz="2400">
                <a:solidFill>
                  <a:srgbClr val="002060"/>
                </a:solidFill>
              </a:defRPr>
            </a:lvl2pPr>
            <a:lvl3pPr>
              <a:spcBef>
                <a:spcPts val="200"/>
              </a:spcBef>
              <a:defRPr sz="2000">
                <a:solidFill>
                  <a:srgbClr val="002060"/>
                </a:solidFill>
              </a:defRPr>
            </a:lvl3pPr>
            <a:lvl4pPr>
              <a:spcBef>
                <a:spcPts val="100"/>
              </a:spcBef>
              <a:defRPr sz="1800">
                <a:solidFill>
                  <a:srgbClr val="002060"/>
                </a:solidFill>
              </a:defRPr>
            </a:lvl4pPr>
            <a:lvl5pPr>
              <a:spcBef>
                <a:spcPts val="100"/>
              </a:spcBef>
              <a:defRPr sz="1800"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50264862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195705" y="6356351"/>
            <a:ext cx="49346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Architecture WG Call</a:t>
            </a:r>
            <a:endParaRPr lang="fr-FR" dirty="0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9555127" y="6356351"/>
            <a:ext cx="20556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03425-B7E0-46C9-8668-1D222311AF4A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0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757917" y="6356351"/>
            <a:ext cx="2013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/>
              <a:t>2015-09-24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1757916" y="189574"/>
            <a:ext cx="9144000" cy="11430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rgbClr val="00206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0"/>
          </p:nvPr>
        </p:nvSpPr>
        <p:spPr>
          <a:xfrm>
            <a:off x="1757917" y="1477927"/>
            <a:ext cx="4749209" cy="4688957"/>
          </a:xfrm>
          <a:prstGeom prst="rect">
            <a:avLst/>
          </a:prstGeom>
        </p:spPr>
        <p:txBody>
          <a:bodyPr/>
          <a:lstStyle>
            <a:lvl1pPr>
              <a:spcBef>
                <a:spcPts val="300"/>
              </a:spcBef>
              <a:defRPr sz="2800">
                <a:solidFill>
                  <a:srgbClr val="002060"/>
                </a:solidFill>
              </a:defRPr>
            </a:lvl1pPr>
            <a:lvl2pPr>
              <a:spcBef>
                <a:spcPts val="200"/>
              </a:spcBef>
              <a:defRPr sz="2400">
                <a:solidFill>
                  <a:srgbClr val="002060"/>
                </a:solidFill>
              </a:defRPr>
            </a:lvl2pPr>
            <a:lvl3pPr>
              <a:spcBef>
                <a:spcPts val="200"/>
              </a:spcBef>
              <a:defRPr sz="2000">
                <a:solidFill>
                  <a:srgbClr val="002060"/>
                </a:solidFill>
              </a:defRPr>
            </a:lvl3pPr>
            <a:lvl4pPr>
              <a:spcBef>
                <a:spcPts val="100"/>
              </a:spcBef>
              <a:defRPr sz="1800">
                <a:solidFill>
                  <a:srgbClr val="002060"/>
                </a:solidFill>
              </a:defRPr>
            </a:lvl4pPr>
            <a:lvl5pPr>
              <a:spcBef>
                <a:spcPts val="100"/>
              </a:spcBef>
              <a:defRPr sz="1800"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13"/>
          <p:cNvSpPr>
            <a:spLocks noGrp="1"/>
          </p:cNvSpPr>
          <p:nvPr>
            <p:ph type="body" sz="quarter" idx="11"/>
          </p:nvPr>
        </p:nvSpPr>
        <p:spPr>
          <a:xfrm>
            <a:off x="6861545" y="1477927"/>
            <a:ext cx="4749209" cy="4688957"/>
          </a:xfrm>
          <a:prstGeom prst="rect">
            <a:avLst/>
          </a:prstGeom>
        </p:spPr>
        <p:txBody>
          <a:bodyPr/>
          <a:lstStyle>
            <a:lvl1pPr>
              <a:spcBef>
                <a:spcPts val="300"/>
              </a:spcBef>
              <a:defRPr sz="2800">
                <a:solidFill>
                  <a:srgbClr val="002060"/>
                </a:solidFill>
              </a:defRPr>
            </a:lvl1pPr>
            <a:lvl2pPr>
              <a:spcBef>
                <a:spcPts val="200"/>
              </a:spcBef>
              <a:defRPr sz="2400">
                <a:solidFill>
                  <a:srgbClr val="002060"/>
                </a:solidFill>
              </a:defRPr>
            </a:lvl2pPr>
            <a:lvl3pPr>
              <a:spcBef>
                <a:spcPts val="200"/>
              </a:spcBef>
              <a:defRPr sz="2000">
                <a:solidFill>
                  <a:srgbClr val="002060"/>
                </a:solidFill>
              </a:defRPr>
            </a:lvl3pPr>
            <a:lvl4pPr>
              <a:spcBef>
                <a:spcPts val="100"/>
              </a:spcBef>
              <a:defRPr sz="1800">
                <a:solidFill>
                  <a:srgbClr val="002060"/>
                </a:solidFill>
              </a:defRPr>
            </a:lvl4pPr>
            <a:lvl5pPr>
              <a:spcBef>
                <a:spcPts val="100"/>
              </a:spcBef>
              <a:defRPr sz="1800"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7963764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195705" y="6356351"/>
            <a:ext cx="49346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‘Passing the Torch</a:t>
            </a:r>
            <a:endParaRPr lang="fr-FR" dirty="0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9555127" y="6356351"/>
            <a:ext cx="20556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03425-B7E0-46C9-8668-1D222311AF4A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0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757917" y="6356351"/>
            <a:ext cx="2013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/>
              <a:t>2015-09-24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1757916" y="189574"/>
            <a:ext cx="9144000" cy="11430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rgbClr val="00206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58638087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/>
              <a:t>2023-05-25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Passing the Torch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B49DDD-EB7E-43BB-87EF-AF97D554772E}" type="slidenum">
              <a:rPr lang="fr-FR" smtClean="0"/>
              <a:pPr/>
              <a:t>‹#›</a:t>
            </a:fld>
            <a:endParaRPr lang="fr-FR"/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196752"/>
            <a:ext cx="12191999" cy="4536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262" y="104216"/>
            <a:ext cx="2738967" cy="159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05894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transition/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136877" y="6356351"/>
            <a:ext cx="54875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Passing The Torch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9867028" y="6356351"/>
            <a:ext cx="20556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03425-B7E0-46C9-8668-1D222311AF4A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814674" y="6356351"/>
            <a:ext cx="20654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/>
              <a:t>2023-05-25</a:t>
            </a:r>
          </a:p>
        </p:txBody>
      </p:sp>
      <p:sp>
        <p:nvSpPr>
          <p:cNvPr id="10" name="Titre 1"/>
          <p:cNvSpPr txBox="1">
            <a:spLocks/>
          </p:cNvSpPr>
          <p:nvPr userDrawn="1"/>
        </p:nvSpPr>
        <p:spPr>
          <a:xfrm>
            <a:off x="1583500" y="19238"/>
            <a:ext cx="10363200" cy="1033499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sz="4400" dirty="0">
              <a:solidFill>
                <a:srgbClr val="002060"/>
              </a:solidFill>
              <a:latin typeface="+mn-lt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5870" y="175585"/>
            <a:ext cx="910829" cy="5300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2664145" y="2622571"/>
            <a:ext cx="6861904" cy="16089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4660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5" r:id="rId2"/>
    <p:sldLayoutId id="2147483686" r:id="rId3"/>
  </p:sldLayoutIdLst>
  <p:transition/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49DDD-EB7E-43BB-87EF-AF97D554772E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6" name="Sous-titre 2"/>
          <p:cNvSpPr txBox="1">
            <a:spLocks/>
          </p:cNvSpPr>
          <p:nvPr/>
        </p:nvSpPr>
        <p:spPr>
          <a:xfrm>
            <a:off x="1703512" y="1627098"/>
            <a:ext cx="8784976" cy="1944216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en-GB" sz="5400" b="1" dirty="0">
                <a:solidFill>
                  <a:srgbClr val="002060"/>
                </a:solidFill>
              </a:rPr>
              <a:t>Steering Board</a:t>
            </a:r>
          </a:p>
          <a:p>
            <a:pPr algn="ctr">
              <a:spcBef>
                <a:spcPts val="0"/>
              </a:spcBef>
            </a:pPr>
            <a:r>
              <a:rPr lang="en-GB" sz="2800" dirty="0">
                <a:solidFill>
                  <a:srgbClr val="002060"/>
                </a:solidFill>
              </a:rPr>
              <a:t>Passing the Torch</a:t>
            </a:r>
          </a:p>
          <a:p>
            <a:pPr algn="ctr">
              <a:spcBef>
                <a:spcPts val="0"/>
              </a:spcBef>
            </a:pPr>
            <a:endParaRPr lang="en-GB" sz="3200" b="1" dirty="0">
              <a:solidFill>
                <a:srgbClr val="002060"/>
              </a:solidFill>
            </a:endParaRPr>
          </a:p>
          <a:p>
            <a:pPr algn="ctr">
              <a:spcBef>
                <a:spcPts val="0"/>
              </a:spcBef>
            </a:pPr>
            <a:r>
              <a:rPr lang="en-GB" sz="3200" b="1" dirty="0" err="1">
                <a:solidFill>
                  <a:schemeClr val="tx2">
                    <a:lumMod val="75000"/>
                  </a:schemeClr>
                </a:solidFill>
              </a:rPr>
              <a:t>Dr.</a:t>
            </a:r>
            <a:r>
              <a:rPr lang="en-GB" sz="3200" b="1" dirty="0">
                <a:solidFill>
                  <a:schemeClr val="tx2">
                    <a:lumMod val="75000"/>
                  </a:schemeClr>
                </a:solidFill>
              </a:rPr>
              <a:t> Dan Warren</a:t>
            </a:r>
          </a:p>
          <a:p>
            <a:pPr algn="ctr">
              <a:spcBef>
                <a:spcPts val="0"/>
              </a:spcBef>
            </a:pPr>
            <a:r>
              <a:rPr lang="en-GB" sz="3200" b="1" dirty="0">
                <a:solidFill>
                  <a:schemeClr val="tx2">
                    <a:lumMod val="75000"/>
                  </a:schemeClr>
                </a:solidFill>
              </a:rPr>
              <a:t>Samsung Research UK</a:t>
            </a:r>
          </a:p>
          <a:p>
            <a:pPr algn="ctr">
              <a:spcBef>
                <a:spcPts val="0"/>
              </a:spcBef>
            </a:pPr>
            <a:endParaRPr lang="en-GB" sz="2800" b="1" dirty="0">
              <a:solidFill>
                <a:schemeClr val="tx2">
                  <a:lumMod val="75000"/>
                </a:schemeClr>
              </a:solidFill>
            </a:endParaRPr>
          </a:p>
          <a:p>
            <a:pPr algn="ctr">
              <a:spcBef>
                <a:spcPts val="0"/>
              </a:spcBef>
            </a:pPr>
            <a:r>
              <a:rPr lang="en-GB" sz="2800" b="1" dirty="0">
                <a:solidFill>
                  <a:schemeClr val="tx2">
                    <a:lumMod val="75000"/>
                  </a:schemeClr>
                </a:solidFill>
              </a:rPr>
              <a:t>May 25</a:t>
            </a:r>
            <a:r>
              <a:rPr lang="en-GB" sz="2800" b="1" baseline="30000" dirty="0">
                <a:solidFill>
                  <a:schemeClr val="tx2">
                    <a:lumMod val="75000"/>
                  </a:schemeClr>
                </a:solidFill>
              </a:rPr>
              <a:t>th</a:t>
            </a:r>
            <a:r>
              <a:rPr lang="en-GB" sz="2800" b="1" dirty="0">
                <a:solidFill>
                  <a:schemeClr val="tx2">
                    <a:lumMod val="75000"/>
                  </a:schemeClr>
                </a:solidFill>
              </a:rPr>
              <a:t> 2023</a:t>
            </a:r>
          </a:p>
          <a:p>
            <a:pPr>
              <a:spcBef>
                <a:spcPts val="0"/>
              </a:spcBef>
            </a:pP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298307651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7403425-B7E0-46C9-8668-1D222311AF4A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5G-PPP Steering Board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1757916" y="1013255"/>
            <a:ext cx="10285803" cy="5153630"/>
          </a:xfrm>
        </p:spPr>
        <p:txBody>
          <a:bodyPr/>
          <a:lstStyle/>
          <a:p>
            <a:r>
              <a:rPr lang="en-GB" dirty="0"/>
              <a:t>Membership – project leads for all active projects.</a:t>
            </a:r>
          </a:p>
          <a:p>
            <a:pPr lvl="1"/>
            <a:r>
              <a:rPr lang="en-GB" dirty="0"/>
              <a:t>PL’s for expired projects are invited to ‘observe’.</a:t>
            </a:r>
          </a:p>
          <a:p>
            <a:pPr lvl="1"/>
            <a:r>
              <a:rPr lang="en-GB" dirty="0"/>
              <a:t>Technical Board Chair and Working Group Chairs provide regular updates.</a:t>
            </a:r>
          </a:p>
          <a:p>
            <a:r>
              <a:rPr lang="en-GB" dirty="0"/>
              <a:t>Role – co-ordination of cross-project activities</a:t>
            </a:r>
          </a:p>
          <a:p>
            <a:pPr lvl="1"/>
            <a:r>
              <a:rPr lang="en-GB" dirty="0"/>
              <a:t>Form, track, and retire Working Groups</a:t>
            </a:r>
          </a:p>
          <a:p>
            <a:pPr lvl="1"/>
            <a:r>
              <a:rPr lang="en-GB" dirty="0"/>
              <a:t>Co-ordinate efforts on large events – notably </a:t>
            </a:r>
            <a:r>
              <a:rPr lang="en-GB" dirty="0" err="1"/>
              <a:t>EuCNC</a:t>
            </a:r>
            <a:r>
              <a:rPr lang="en-GB" dirty="0"/>
              <a:t> and MWC – and handle the unexpected opportunities and challenges.</a:t>
            </a:r>
          </a:p>
          <a:p>
            <a:pPr marL="457200" lvl="1" indent="0">
              <a:buNone/>
            </a:pPr>
            <a:endParaRPr lang="en-GB" dirty="0"/>
          </a:p>
          <a:p>
            <a:r>
              <a:rPr lang="en-GB" dirty="0"/>
              <a:t>Current status – graceful retirement</a:t>
            </a:r>
          </a:p>
          <a:p>
            <a:pPr lvl="1"/>
            <a:r>
              <a:rPr lang="en-GB" dirty="0"/>
              <a:t>SB will close by end of 2023</a:t>
            </a:r>
          </a:p>
          <a:p>
            <a:pPr lvl="1"/>
            <a:r>
              <a:rPr lang="en-GB" dirty="0"/>
              <a:t>WGs preparing closure reports</a:t>
            </a:r>
          </a:p>
          <a:p>
            <a:pPr lvl="1"/>
            <a:r>
              <a:rPr lang="en-GB" dirty="0"/>
              <a:t>SB+TB preparing a whitepaper to capture achievements of 5G-PPP as a whole, and reflect on the mission at the outset.</a:t>
            </a:r>
          </a:p>
          <a:p>
            <a:pPr lvl="1"/>
            <a:endParaRPr lang="en-GB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1757917" y="6356351"/>
            <a:ext cx="2013055" cy="365125"/>
          </a:xfrm>
        </p:spPr>
        <p:txBody>
          <a:bodyPr/>
          <a:lstStyle/>
          <a:p>
            <a:r>
              <a:rPr lang="fr-FR" dirty="0"/>
              <a:t>2023-05-25</a:t>
            </a:r>
          </a:p>
        </p:txBody>
      </p:sp>
      <p:sp>
        <p:nvSpPr>
          <p:cNvPr id="9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4195705" y="6356351"/>
            <a:ext cx="4934689" cy="365125"/>
          </a:xfrm>
        </p:spPr>
        <p:txBody>
          <a:bodyPr/>
          <a:lstStyle/>
          <a:p>
            <a:r>
              <a:rPr lang="en-US" dirty="0"/>
              <a:t>Passing the Torch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75270624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Passing the Torch</a:t>
            </a:r>
            <a:endParaRPr lang="fr-F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7403425-B7E0-46C9-8668-1D222311AF4A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fr-FR" dirty="0"/>
              <a:t>2023-05-25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does ‘Passing the Torch’ imply?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348" y="1085104"/>
            <a:ext cx="3936309" cy="367552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9027" y="1332574"/>
            <a:ext cx="4332114" cy="288523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169459" y="4482353"/>
            <a:ext cx="44935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This! (right?)…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448289" y="4406690"/>
            <a:ext cx="44935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…or is it this?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948708" y="5459588"/>
            <a:ext cx="57463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Maybe it is a bit of both!</a:t>
            </a:r>
          </a:p>
        </p:txBody>
      </p:sp>
    </p:spTree>
    <p:extLst>
      <p:ext uri="{BB962C8B-B14F-4D97-AF65-F5344CB8AC3E}">
        <p14:creationId xmlns:p14="http://schemas.microsoft.com/office/powerpoint/2010/main" val="396219158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7403425-B7E0-46C9-8668-1D222311AF4A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Transferrable Best Practise</a:t>
            </a:r>
            <a:br>
              <a:rPr lang="en-GB" dirty="0"/>
            </a:br>
            <a:r>
              <a:rPr lang="en-GB" sz="2000" dirty="0"/>
              <a:t>Guidance to Projects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0517" y="121877"/>
            <a:ext cx="1452262" cy="1356050"/>
          </a:xfrm>
          <a:prstGeom prst="rect">
            <a:avLst/>
          </a:prstGeom>
        </p:spPr>
      </p:pic>
      <p:sp>
        <p:nvSpPr>
          <p:cNvPr id="8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4195705" y="6356351"/>
            <a:ext cx="4934689" cy="365125"/>
          </a:xfrm>
        </p:spPr>
        <p:txBody>
          <a:bodyPr/>
          <a:lstStyle/>
          <a:p>
            <a:r>
              <a:rPr lang="en-US" dirty="0"/>
              <a:t>Passing the Torch</a:t>
            </a:r>
            <a:endParaRPr lang="fr-FR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1757917" y="6356351"/>
            <a:ext cx="2013055" cy="365125"/>
          </a:xfrm>
        </p:spPr>
        <p:txBody>
          <a:bodyPr/>
          <a:lstStyle/>
          <a:p>
            <a:r>
              <a:rPr lang="fr-FR" dirty="0"/>
              <a:t>2023-05-25</a:t>
            </a:r>
          </a:p>
        </p:txBody>
      </p:sp>
      <p:sp>
        <p:nvSpPr>
          <p:cNvPr id="11" name="Text Placeholder 5"/>
          <p:cNvSpPr txBox="1">
            <a:spLocks/>
          </p:cNvSpPr>
          <p:nvPr/>
        </p:nvSpPr>
        <p:spPr>
          <a:xfrm>
            <a:off x="1757916" y="1250195"/>
            <a:ext cx="10294041" cy="483431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ts val="3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ts val="200"/>
              </a:spcBef>
              <a:buFont typeface="Arial" panose="020B0604020202020204" pitchFamily="34" charset="0"/>
              <a:buChar char="–"/>
              <a:defRPr sz="2400" kern="120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ts val="2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ts val="100"/>
              </a:spcBef>
              <a:buFont typeface="Arial" panose="020B0604020202020204" pitchFamily="34" charset="0"/>
              <a:buChar char="–"/>
              <a:defRPr sz="1800" kern="120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ts val="100"/>
              </a:spcBef>
              <a:buFont typeface="Arial" panose="020B0604020202020204" pitchFamily="34" charset="0"/>
              <a:buChar char="»"/>
              <a:defRPr sz="1800" kern="120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Good things happen when projects co-operate</a:t>
            </a:r>
          </a:p>
          <a:p>
            <a:pPr lvl="1"/>
            <a:r>
              <a:rPr lang="en-GB" dirty="0"/>
              <a:t>Shared participation at events generates more interest than individual participation.</a:t>
            </a:r>
          </a:p>
          <a:p>
            <a:pPr lvl="2"/>
            <a:r>
              <a:rPr lang="en-GB" dirty="0"/>
              <a:t>MWC is huge – use each other to drive foot fall</a:t>
            </a:r>
          </a:p>
          <a:p>
            <a:pPr lvl="2"/>
            <a:r>
              <a:rPr lang="en-GB" dirty="0" err="1"/>
              <a:t>EuCNC</a:t>
            </a:r>
            <a:r>
              <a:rPr lang="en-GB" dirty="0"/>
              <a:t> is your home event – showcase European research to a world audience.</a:t>
            </a:r>
          </a:p>
          <a:p>
            <a:pPr lvl="1"/>
            <a:r>
              <a:rPr lang="en-GB" dirty="0"/>
              <a:t>Working Groups generate awesome content – be active everywhere.</a:t>
            </a:r>
          </a:p>
          <a:p>
            <a:r>
              <a:rPr lang="en-GB" dirty="0"/>
              <a:t>Steering Board should be a ‘safe space’ for projects</a:t>
            </a:r>
          </a:p>
          <a:p>
            <a:pPr lvl="1"/>
            <a:r>
              <a:rPr lang="en-GB" dirty="0"/>
              <a:t>If you are struggling, it is likely others are too.</a:t>
            </a:r>
          </a:p>
          <a:p>
            <a:pPr lvl="1"/>
            <a:r>
              <a:rPr lang="en-GB" dirty="0"/>
              <a:t>Share best practises for all to benefit from – once your project is awarded, the competition is over!</a:t>
            </a:r>
          </a:p>
          <a:p>
            <a:pPr lvl="1"/>
            <a:r>
              <a:rPr lang="en-GB" dirty="0"/>
              <a:t>Publicise what you are doing – commonality in agenda is widespread and collaboration opportunities are there for the taking.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126859" y="5987019"/>
            <a:ext cx="99924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Push your project partners to sign the Collaboration Agreement so you can get involved ASAP!</a:t>
            </a:r>
          </a:p>
        </p:txBody>
      </p:sp>
    </p:spTree>
    <p:extLst>
      <p:ext uri="{BB962C8B-B14F-4D97-AF65-F5344CB8AC3E}">
        <p14:creationId xmlns:p14="http://schemas.microsoft.com/office/powerpoint/2010/main" val="210505128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7403425-B7E0-46C9-8668-1D222311AF4A}" type="slidenum">
              <a:rPr lang="fr-FR" smtClean="0"/>
              <a:pPr/>
              <a:t>5</a:t>
            </a:fld>
            <a:endParaRPr lang="fr-FR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Finding the path ahead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1757916" y="1332575"/>
            <a:ext cx="9981003" cy="4834310"/>
          </a:xfrm>
        </p:spPr>
        <p:txBody>
          <a:bodyPr/>
          <a:lstStyle/>
          <a:p>
            <a:r>
              <a:rPr lang="en-GB" dirty="0"/>
              <a:t>Be open to any kind of proposal</a:t>
            </a:r>
          </a:p>
          <a:p>
            <a:pPr lvl="1"/>
            <a:r>
              <a:rPr lang="en-GB" dirty="0"/>
              <a:t>Some WG’s will continue from 5G-PPP into SNS-JU, but others may not.  </a:t>
            </a:r>
          </a:p>
          <a:p>
            <a:pPr lvl="1"/>
            <a:r>
              <a:rPr lang="en-GB" dirty="0"/>
              <a:t>Some new WG’s will be needed to reflect an evolving research agenda.</a:t>
            </a:r>
          </a:p>
          <a:p>
            <a:pPr lvl="1"/>
            <a:r>
              <a:rPr lang="en-GB" dirty="0"/>
              <a:t>Self-criticism – 5G-PPP SB has become formulaic.  An SNS-JU SB has the opportunity to write (and re-write) its own formula.</a:t>
            </a:r>
          </a:p>
          <a:p>
            <a:r>
              <a:rPr lang="en-GB" dirty="0"/>
              <a:t>In the duration of the program, stuff will throw curve balls at you</a:t>
            </a:r>
          </a:p>
          <a:p>
            <a:pPr lvl="1"/>
            <a:r>
              <a:rPr lang="en-GB" dirty="0"/>
              <a:t>Our experience – IMT-2020 Evaluation, </a:t>
            </a:r>
            <a:r>
              <a:rPr lang="en-GB" dirty="0" err="1"/>
              <a:t>Covid</a:t>
            </a:r>
            <a:r>
              <a:rPr lang="en-GB" dirty="0"/>
              <a:t>, Brexit</a:t>
            </a:r>
          </a:p>
          <a:p>
            <a:pPr lvl="1"/>
            <a:r>
              <a:rPr lang="en-GB" dirty="0"/>
              <a:t>Rise to the challenge, stay engaged, find solutions that work.</a:t>
            </a:r>
          </a:p>
          <a:p>
            <a:r>
              <a:rPr lang="en-GB" dirty="0"/>
              <a:t>5G-PPP benefitted from ‘perfect timing’ - SNS-JU is earlier in the ‘Next G’ cycle.</a:t>
            </a:r>
          </a:p>
          <a:p>
            <a:pPr lvl="1"/>
            <a:r>
              <a:rPr lang="en-GB" dirty="0"/>
              <a:t>So it is going to have to be different in overall approach.</a:t>
            </a:r>
          </a:p>
          <a:p>
            <a:pPr lvl="1"/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3069" y="106"/>
            <a:ext cx="1746778" cy="1163375"/>
          </a:xfrm>
          <a:prstGeom prst="rect">
            <a:avLst/>
          </a:prstGeom>
        </p:spPr>
      </p:pic>
      <p:sp>
        <p:nvSpPr>
          <p:cNvPr id="9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4195705" y="6356351"/>
            <a:ext cx="4934689" cy="365125"/>
          </a:xfrm>
        </p:spPr>
        <p:txBody>
          <a:bodyPr/>
          <a:lstStyle/>
          <a:p>
            <a:r>
              <a:rPr lang="en-US" dirty="0"/>
              <a:t>Passing the Torch</a:t>
            </a:r>
            <a:endParaRPr lang="fr-FR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1757917" y="6356351"/>
            <a:ext cx="2013055" cy="365125"/>
          </a:xfrm>
        </p:spPr>
        <p:txBody>
          <a:bodyPr/>
          <a:lstStyle/>
          <a:p>
            <a:r>
              <a:rPr lang="fr-FR" dirty="0"/>
              <a:t>2023-05-25</a:t>
            </a:r>
          </a:p>
        </p:txBody>
      </p:sp>
    </p:spTree>
    <p:extLst>
      <p:ext uri="{BB962C8B-B14F-4D97-AF65-F5344CB8AC3E}">
        <p14:creationId xmlns:p14="http://schemas.microsoft.com/office/powerpoint/2010/main" val="134455282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B49DDD-EB7E-43BB-87EF-AF97D554772E}" type="slidenum">
              <a:rPr lang="en-GB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6</a:t>
            </a:fld>
            <a:endParaRPr lang="en-GB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296D6AB0-29DF-4695-9C79-D9977278331F}"/>
              </a:ext>
            </a:extLst>
          </p:cNvPr>
          <p:cNvSpPr txBox="1"/>
          <p:nvPr/>
        </p:nvSpPr>
        <p:spPr>
          <a:xfrm>
            <a:off x="2896397" y="2060848"/>
            <a:ext cx="626469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GB" sz="4000" b="1" dirty="0">
                <a:solidFill>
                  <a:srgbClr val="002060"/>
                </a:solidFill>
                <a:latin typeface="Calibri"/>
              </a:rPr>
              <a:t>Good luck to the SNS-JU</a:t>
            </a:r>
          </a:p>
          <a:p>
            <a:pPr algn="ctr">
              <a:defRPr/>
            </a:pPr>
            <a:r>
              <a:rPr lang="en-GB" sz="4000" b="1" dirty="0">
                <a:solidFill>
                  <a:srgbClr val="002060"/>
                </a:solidFill>
                <a:latin typeface="Calibri"/>
              </a:rPr>
              <a:t>Steering Board!</a:t>
            </a:r>
          </a:p>
          <a:p>
            <a:pPr algn="ctr">
              <a:defRPr/>
            </a:pPr>
            <a:endParaRPr lang="fr-FR" sz="2000" b="1" dirty="0">
              <a:solidFill>
                <a:srgbClr val="00206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18868207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1_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22748</TotalTime>
  <Words>449</Words>
  <Application>Microsoft Macintosh PowerPoint</Application>
  <PresentationFormat>Widescreen</PresentationFormat>
  <Paragraphs>62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1_Conception personnalisée</vt:lpstr>
      <vt:lpstr>Thème Office</vt:lpstr>
      <vt:lpstr>PowerPoint Presentation</vt:lpstr>
      <vt:lpstr>5G-PPP Steering Board</vt:lpstr>
      <vt:lpstr>What does ‘Passing the Torch’ imply?</vt:lpstr>
      <vt:lpstr>Transferrable Best Practise Guidance to Projects</vt:lpstr>
      <vt:lpstr>Finding the path ahead</vt:lpstr>
      <vt:lpstr>PowerPoint Presentation</vt:lpstr>
    </vt:vector>
  </TitlesOfParts>
  <Company>5G-PPP WG Pre-Standardization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Hugo Tullberg</dc:creator>
  <cp:lastModifiedBy>Alexandros Kaloxylos</cp:lastModifiedBy>
  <cp:revision>304</cp:revision>
  <dcterms:created xsi:type="dcterms:W3CDTF">2014-06-02T09:56:34Z</dcterms:created>
  <dcterms:modified xsi:type="dcterms:W3CDTF">2023-05-24T19:49:18Z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