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5634" r:id="rId5"/>
    <p:sldMasterId id="2147485649" r:id="rId6"/>
    <p:sldMasterId id="2147485679" r:id="rId7"/>
    <p:sldMasterId id="2147485694" r:id="rId8"/>
  </p:sldMasterIdLst>
  <p:notesMasterIdLst>
    <p:notesMasterId r:id="rId28"/>
  </p:notesMasterIdLst>
  <p:handoutMasterIdLst>
    <p:handoutMasterId r:id="rId29"/>
  </p:handoutMasterIdLst>
  <p:sldIdLst>
    <p:sldId id="588" r:id="rId9"/>
    <p:sldId id="589" r:id="rId10"/>
    <p:sldId id="593" r:id="rId11"/>
    <p:sldId id="591" r:id="rId12"/>
    <p:sldId id="594" r:id="rId13"/>
    <p:sldId id="579" r:id="rId14"/>
    <p:sldId id="577" r:id="rId15"/>
    <p:sldId id="578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71" r:id="rId24"/>
    <p:sldId id="524" r:id="rId25"/>
    <p:sldId id="480" r:id="rId26"/>
    <p:sldId id="592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A900"/>
    <a:srgbClr val="D39131"/>
    <a:srgbClr val="FF3300"/>
    <a:srgbClr val="FFFFCC"/>
    <a:srgbClr val="F5F55D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9981" autoAdjust="0"/>
  </p:normalViewPr>
  <p:slideViewPr>
    <p:cSldViewPr>
      <p:cViewPr varScale="1">
        <p:scale>
          <a:sx n="48" d="100"/>
          <a:sy n="48" d="100"/>
        </p:scale>
        <p:origin x="-1310" y="-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7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42F891-5920-4CAC-A3C1-4C41F7415513}" type="datetimeFigureOut">
              <a:rPr lang="en-GB"/>
              <a:pPr>
                <a:defRPr/>
              </a:pPr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31BDE0-D818-4769-8F53-9A230FBDC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2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72275-E625-486A-A32B-5591D0339AED}" type="datetimeFigureOut">
              <a:rPr lang="en-GB"/>
              <a:pPr>
                <a:defRPr/>
              </a:pPr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163B6-3951-4262-B8BE-42A320A97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41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Objective:</a:t>
            </a:r>
            <a:r>
              <a:rPr lang="en-GB" baseline="0" dirty="0" smtClean="0"/>
              <a:t> high matching capacity from metro and core in support of het access. </a:t>
            </a:r>
          </a:p>
          <a:p>
            <a:r>
              <a:rPr lang="en-GB" baseline="0" dirty="0" smtClean="0"/>
              <a:t>Optical transport for metro and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163B6-3951-4262-B8BE-42A320A9797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7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637" indent="-2883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287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4602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5917" indent="-2306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8C560D-6D14-497D-97CC-BE5D187A5E9A}" type="slidenum">
              <a:rPr lang="en-GB" smtClean="0"/>
              <a:pPr eaLnBrk="1" hangingPunct="1"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E74ECB-FEAF-478E-AC6B-74DCDBB4A9B7}" type="slidenum">
              <a:rPr lang="en-GB" smtClean="0"/>
              <a:pPr eaLnBrk="1" hangingPunct="1"/>
              <a:t>18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8" y="2143125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b="1" smtClean="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 b="1" smtClean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0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0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79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5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0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2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4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2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5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5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3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2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52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4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7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2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53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36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9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7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34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91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US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90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4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11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64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4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47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92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7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82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2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1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8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6540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8" y="1339849"/>
            <a:ext cx="2071687" cy="4681539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04" y="1339849"/>
            <a:ext cx="6067425" cy="4681539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39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61"/>
            <a:ext cx="8229600" cy="9366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6"/>
            <a:ext cx="8229600" cy="3529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39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1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54" y="323851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73"/>
            <a:ext cx="685800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2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67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9"/>
            <a:ext cx="2895600" cy="484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73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-107" charset="0"/>
              </a:defRPr>
            </a:lvl1pPr>
          </a:lstStyle>
          <a:p>
            <a:pPr>
              <a:defRPr/>
            </a:pPr>
            <a:fld id="{2309623A-FD4E-46E0-BBA1-9FE46F1148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1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847-49AD-4691-BCD1-0EAB6F2F8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67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BF41-3571-4B42-A945-5E882819E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3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1E74-3787-4975-8473-82FBD7479B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77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14F3-AD3C-4A10-8022-0D7FB426C8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7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21D3-A41A-459C-8FA5-AAD3ECBDA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9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67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714-F8EB-45FF-AA81-F3ECC9B0E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64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1A76-1415-4312-96D4-E15566AE87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2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DE57-2C7D-40E1-967D-2BD9AB122B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A1EB-136E-47D8-98EF-62A5C8B2B7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4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5BF5-201A-47A6-A6EE-4E9CBF64C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25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895-2D8C-4AD8-B426-3B5E8C46C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5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71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75F4D9-CE5C-4897-BF07-1CF2598E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658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587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181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  <p:sldLayoutId id="2147485623" r:id="rId2"/>
    <p:sldLayoutId id="2147485624" r:id="rId3"/>
    <p:sldLayoutId id="2147485625" r:id="rId4"/>
    <p:sldLayoutId id="2147485626" r:id="rId5"/>
    <p:sldLayoutId id="2147485627" r:id="rId6"/>
    <p:sldLayoutId id="2147485628" r:id="rId7"/>
    <p:sldLayoutId id="2147485629" r:id="rId8"/>
    <p:sldLayoutId id="2147485630" r:id="rId9"/>
    <p:sldLayoutId id="2147485631" r:id="rId10"/>
    <p:sldLayoutId id="214748562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00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  <p:sldLayoutId id="2147485646" r:id="rId12"/>
    <p:sldLayoutId id="2147485647" r:id="rId13"/>
    <p:sldLayoutId id="214748564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0" r:id="rId1"/>
    <p:sldLayoutId id="2147485651" r:id="rId2"/>
    <p:sldLayoutId id="2147485652" r:id="rId3"/>
    <p:sldLayoutId id="2147485653" r:id="rId4"/>
    <p:sldLayoutId id="2147485654" r:id="rId5"/>
    <p:sldLayoutId id="2147485655" r:id="rId6"/>
    <p:sldLayoutId id="2147485656" r:id="rId7"/>
    <p:sldLayoutId id="2147485657" r:id="rId8"/>
    <p:sldLayoutId id="2147485658" r:id="rId9"/>
    <p:sldLayoutId id="2147485659" r:id="rId10"/>
    <p:sldLayoutId id="2147485660" r:id="rId11"/>
    <p:sldLayoutId id="2147485661" r:id="rId12"/>
    <p:sldLayoutId id="2147485662" r:id="rId13"/>
    <p:sldLayoutId id="2147485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6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54" y="6659564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4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0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08BA92-6C4B-4292-B415-87AC876CAF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3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  <p:sldLayoutId id="2147485706" r:id="rId12"/>
    <p:sldLayoutId id="2147485707" r:id="rId13"/>
    <p:sldLayoutId id="21474857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dex.cfm?pg=enquiri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5g-ppp.e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g-ppp.eu/wp-content/uploads/2015/02/5G-Vision-Brochure-v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805264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Bernard Barani</a:t>
            </a:r>
          </a:p>
          <a:p>
            <a:pPr algn="r"/>
            <a:r>
              <a:rPr lang="en-GB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European Commission – DG CONNECT</a:t>
            </a:r>
          </a:p>
          <a:p>
            <a:pPr algn="r"/>
            <a:r>
              <a:rPr lang="en-GB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Deputy Head of Unit "Network Technologies"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idx="4294967295"/>
          </p:nvPr>
        </p:nvSpPr>
        <p:spPr>
          <a:xfrm>
            <a:off x="882869" y="1556792"/>
            <a:ext cx="7793587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ICT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&amp; ICT 8</a:t>
            </a: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657217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5G PPP INFO DAY, Brussels</a:t>
            </a:r>
          </a:p>
          <a:p>
            <a:pPr algn="r"/>
            <a:r>
              <a:rPr lang="en-GB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21 January 2016</a:t>
            </a:r>
            <a:endParaRPr lang="en-GB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 – 5G PPP Research and Validation of critical technologies and systems</a:t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b. Coordination and Support Actions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463" y="1124744"/>
            <a:ext cx="1512887" cy="5794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3 M</a:t>
            </a:r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€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472" y="1700808"/>
            <a:ext cx="8229057" cy="41044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ctivities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to ensure a sound programmatic view of the implemented 5G Research and Innovation Actions (RIA) and Innovation Actions (IA)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results:</a:t>
            </a:r>
            <a:endParaRPr lang="en-GB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Programme level integration through management and orchestration of 5G PPP project cooperation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for horizontal issues of common interests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support of the commitments of the 5G PPP contractual arrangement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Portfolio analysis, coverage, mapping and gap analysis,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roadmaps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Support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to the emergence of a 5G PPP "5G vision", to key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international co-operation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activities, SDO's, WRC..</a:t>
            </a:r>
            <a:endParaRPr lang="en-GB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Organisation of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stakeholder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Monitoring of the openness, fairness and transparency of the PPP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Maintenance of the "5G web site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74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472" y="188640"/>
            <a:ext cx="8229057" cy="8695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 – 5G PPP Research and Validation of critical technologies and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systems</a:t>
            </a:r>
            <a:b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Expected Impact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851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RIA at macro level:</a:t>
            </a:r>
            <a:endParaRPr lang="en-GB" sz="19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40% of the world communication infrastructure market for EU headquartered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companies; Demonstrated 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progress towards core 5G PPP KPI's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; EMF &lt;LTE;  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Novel business models through innovative sharing of network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resources across actors</a:t>
            </a:r>
            <a:endParaRPr lang="en-GB" sz="19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</a:rPr>
              <a:t>RIA at </a:t>
            </a:r>
            <a:r>
              <a:rPr lang="en-GB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operational level: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Flexibility of optical resource management; Optimised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optical backhaul architectures and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technologies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</a:rPr>
              <a:t>Ubiquitous 5G access, 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Definition of 5G network architecture, Proactive contribution to the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standardisation activities 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on 5G</a:t>
            </a: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</a:rPr>
              <a:t>, Proof-of-concept and demonstrators beyond phase </a:t>
            </a:r>
            <a:r>
              <a:rPr lang="en-GB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one/specific </a:t>
            </a: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</a:rPr>
              <a:t>use cases with verticals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, Novel connectivity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paradigms (edge), </a:t>
            </a: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Network function implementation through generic IT servers, OS like capabilities to orchestrate network resources, Trustworthy interoperability across multiple virtualised operational domains and management of multi domain virtualised </a:t>
            </a:r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networks</a:t>
            </a:r>
          </a:p>
          <a:p>
            <a:pPr marL="0" indent="0">
              <a:buNone/>
              <a:defRPr/>
            </a:pP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</a:rPr>
              <a:t>CSAs: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chemeClr val="accent2"/>
                </a:solidFill>
                <a:latin typeface="Calibri" panose="020F0502020204030204" pitchFamily="34" charset="0"/>
              </a:rPr>
              <a:t>Maximised output and exploitation of 5G PPP project results, Constituency building, stakeholder support, support to key international cooperation events; dissemination, Definition of future R&amp;I actions</a:t>
            </a:r>
          </a:p>
        </p:txBody>
      </p:sp>
    </p:spTree>
    <p:extLst>
      <p:ext uri="{BB962C8B-B14F-4D97-AF65-F5344CB8AC3E}">
        <p14:creationId xmlns:p14="http://schemas.microsoft.com/office/powerpoint/2010/main" val="38085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ICT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– 5G PPP Convergent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Technologies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level Objectives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563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To tackle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scalability and usability of mixed network technological approaches 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that can benefit from previous research, towards validation of deployment at scale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For IAs: 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work draws on existing scientific and research results in the field and includes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scalable demonstrators 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validated through typical usage 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scenario (s1); ope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nness to 3</a:t>
            </a:r>
            <a:r>
              <a:rPr lang="en-GB" sz="2400" b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rd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party developers (S2)</a:t>
            </a:r>
            <a:endParaRPr lang="en-GB" sz="24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For RIAs: collaborative research in 5G access leveraging Taiwan </a:t>
            </a:r>
            <a:r>
              <a:rPr lang="en-GB" sz="2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testbeds</a:t>
            </a: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offers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91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472" y="188640"/>
            <a:ext cx="8229057" cy="86957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ICT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– 5G PPP Convergent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Technologies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a. Innovation Actions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463" y="476672"/>
            <a:ext cx="1512887" cy="5794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40 M</a:t>
            </a:r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€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556351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a.1. Strand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Ubiquitous 5G access leveraging optical technologies</a:t>
            </a:r>
            <a:endParaRPr lang="en-GB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to develop and assess new optical access network solutions based on integrated optical device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prototypes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new optical transmission, switching and information processing techniques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to support key access functionalities such as beam forming, high accuracy cm/</a:t>
            </a:r>
            <a:r>
              <a:rPr lang="en-GB" sz="2000" b="0" dirty="0" err="1">
                <a:solidFill>
                  <a:schemeClr val="accent2"/>
                </a:solidFill>
                <a:latin typeface="Calibri" panose="020F0502020204030204" pitchFamily="34" charset="0"/>
              </a:rPr>
              <a:t>mmWave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 generation and massive MIMO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deployments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Co-operative radio-optical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approaches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Techniques to map 5G channels to optical transport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 and a co-design of the optical and wireless interfaces and protocols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a.2. Strand Flexible network applications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targets development of a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multiplicity of Virtualised Network Functions (VNF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) for deployment of Network Applications</a:t>
            </a:r>
            <a:endParaRPr lang="en-GB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Targets a Cloud-like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5G infrastructures, supporting network services, resource and service orchestration </a:t>
            </a:r>
            <a:endParaRPr lang="en-GB" sz="20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open source development framework for control functionalities and application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development, open platforms to third parties</a:t>
            </a:r>
            <a:endParaRPr lang="en-GB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ICT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– 5G PPP Convergent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Technologies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b. Research and Innovation Actions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463" y="1124744"/>
            <a:ext cx="1512887" cy="5794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5 M</a:t>
            </a:r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€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563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Cooperation in access convergence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To take advantage of the supporting 5G research and demonstration facilities offered by Taiwan towards collaborative 5G research with the EU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est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beds making use of facilities offered by Taiwanese partners </a:t>
            </a:r>
            <a:endParaRPr lang="en-GB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Development and demonstration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of an 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integrated convergent access across different air interface technologies and the </a:t>
            </a:r>
            <a:r>
              <a:rPr lang="en-GB" sz="2400" b="0" dirty="0" err="1">
                <a:solidFill>
                  <a:schemeClr val="accent2"/>
                </a:solidFill>
                <a:latin typeface="Calibri" panose="020F0502020204030204" pitchFamily="34" charset="0"/>
              </a:rPr>
              <a:t>fronthaul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/backhaul/core 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network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 and capabilities of new spectrum access 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schemes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system demonstrator showing applications potential 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is 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favoured</a:t>
            </a:r>
            <a:endParaRPr lang="en-GB" sz="2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472" y="44624"/>
            <a:ext cx="8229057" cy="86957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ICT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– 5G PPP Convergent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Technologies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Expected Impact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864097"/>
            <a:ext cx="8892480" cy="50851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Innovation Actions: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Validated access network architecture with integrated optical technologies for the realisation of critical access and transport control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Demonstration of technological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applicability to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dense access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scenarios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Demonstrated scalability, close to operational context.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Contribution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to standards, notably 5G and optical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Optical access interface with 10 times lower energy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Open environments for creation of network apps and Open repository of network apps that may be validated and leveraged by third party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developers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33CC"/>
                </a:solidFill>
                <a:latin typeface="Calibri" panose="020F0502020204030204" pitchFamily="34" charset="0"/>
              </a:rPr>
              <a:t>Validation at scale of the VNF aggregation capability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RIA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at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operational level: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Contribution to the ITU-R objectives for the next generation mobile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Contribution to the 1000 fold mobile traffic increase per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Contribution to the 1ms latency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Results exploitation in the context of standardization and spectrum requirements</a:t>
            </a:r>
            <a:endParaRPr lang="en-GB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457200" y="621123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08513"/>
          </a:xfrm>
        </p:spPr>
        <p:txBody>
          <a:bodyPr/>
          <a:lstStyle/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7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None/>
              <a:defRPr/>
            </a:pPr>
            <a:r>
              <a:rPr lang="en-GB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ICT-07-2017 &amp; ICT-08-2017: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Opening: 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May 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2016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 defTabSz="449437" eaLnBrk="1" hangingPunct="1">
              <a:spcAft>
                <a:spcPts val="0"/>
              </a:spcAft>
              <a:buNone/>
              <a:defRPr/>
            </a:pPr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</a:rPr>
              <a:t>Closing: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08 Nov 2016 </a:t>
            </a:r>
            <a:r>
              <a:rPr lang="en-GB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 defTabSz="449437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49811"/>
            <a:ext cx="3007221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confessionsofaperfectionist.files.wordpress.com/2011/06/5529523435_1e570fb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0"/>
            <a:ext cx="2698205" cy="269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Find out more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/>
          <a:lstStyle/>
          <a:p>
            <a:pPr lvl="1">
              <a:defRPr/>
            </a:pPr>
            <a:endParaRPr lang="en-GB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Horizon2020 web site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http://ec.europa.eu/programmes/horizon2020</a:t>
            </a:r>
          </a:p>
          <a:p>
            <a:pPr>
              <a:defRPr/>
            </a:pP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Participants portal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http://ec.europa.eu/research/participants/portal</a:t>
            </a:r>
          </a:p>
          <a:p>
            <a:pPr>
              <a:defRPr/>
            </a:pP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H2020 Helpdesk</a:t>
            </a:r>
            <a:r>
              <a:rPr lang="en-GB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including FAQ</a:t>
            </a:r>
            <a:endParaRPr lang="en-GB" sz="2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  <a:hlinkClick r:id="rId3"/>
              </a:rPr>
              <a:t>http://</a:t>
            </a: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  <a:hlinkClick r:id="rId3"/>
              </a:rPr>
              <a:t>ec.europa.eu/research/index.cfm?pg=enquiries</a:t>
            </a:r>
            <a:endParaRPr lang="en-GB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5G </a:t>
            </a:r>
            <a:r>
              <a:rPr lang="en-GB" sz="28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PPP: </a:t>
            </a:r>
            <a:r>
              <a:rPr lang="en-GB" sz="2800" dirty="0" smtClean="0">
                <a:solidFill>
                  <a:srgbClr val="3333CC"/>
                </a:solidFill>
                <a:latin typeface="Calibri" panose="020F0502020204030204" pitchFamily="34" charset="0"/>
                <a:hlinkClick r:id="rId4"/>
              </a:rPr>
              <a:t>http</a:t>
            </a:r>
            <a:r>
              <a:rPr lang="en-GB" sz="2800" dirty="0" smtClean="0">
                <a:solidFill>
                  <a:srgbClr val="3333CC"/>
                </a:solidFill>
                <a:latin typeface="Calibri" panose="020F0502020204030204" pitchFamily="34" charset="0"/>
                <a:hlinkClick r:id="rId4"/>
              </a:rPr>
              <a:t>://www.5G-PPP.eu</a:t>
            </a:r>
            <a:endParaRPr lang="en-GB" sz="2800" dirty="0" smtClean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endParaRPr lang="en-GB" sz="2400" dirty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 marL="180975" lvl="1" indent="0">
              <a:buNone/>
              <a:defRPr/>
            </a:pPr>
            <a:endParaRPr lang="en-GB" sz="24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endParaRPr lang="en-GB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endParaRPr lang="en-GB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2">
              <a:defRPr/>
            </a:pPr>
            <a:endParaRPr lang="en-GB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 bwMode="auto">
          <a:xfrm>
            <a:off x="250825" y="4365625"/>
            <a:ext cx="86423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Thank you 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5"/>
          <p:cNvGrpSpPr/>
          <p:nvPr/>
        </p:nvGrpSpPr>
        <p:grpSpPr>
          <a:xfrm>
            <a:off x="5364088" y="2329135"/>
            <a:ext cx="3312000" cy="3116089"/>
            <a:chOff x="5868144" y="2060848"/>
            <a:chExt cx="3312000" cy="3116089"/>
          </a:xfrm>
        </p:grpSpPr>
        <p:sp>
          <p:nvSpPr>
            <p:cNvPr id="6" name="Line 90"/>
            <p:cNvSpPr>
              <a:spLocks noChangeShapeType="1"/>
            </p:cNvSpPr>
            <p:nvPr/>
          </p:nvSpPr>
          <p:spPr bwMode="auto">
            <a:xfrm>
              <a:off x="7092280" y="2060848"/>
              <a:ext cx="504056" cy="280831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Line 109"/>
            <p:cNvSpPr>
              <a:spLocks noChangeShapeType="1"/>
            </p:cNvSpPr>
            <p:nvPr/>
          </p:nvSpPr>
          <p:spPr bwMode="auto">
            <a:xfrm>
              <a:off x="7164288" y="3861049"/>
              <a:ext cx="144016" cy="100811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Line 108"/>
            <p:cNvSpPr>
              <a:spLocks noChangeShapeType="1"/>
            </p:cNvSpPr>
            <p:nvPr/>
          </p:nvSpPr>
          <p:spPr bwMode="auto">
            <a:xfrm>
              <a:off x="6228184" y="2996952"/>
              <a:ext cx="288032" cy="187220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AutoShape 75"/>
            <p:cNvSpPr>
              <a:spLocks noChangeArrowheads="1"/>
            </p:cNvSpPr>
            <p:nvPr/>
          </p:nvSpPr>
          <p:spPr bwMode="auto">
            <a:xfrm>
              <a:off x="5868144" y="4869160"/>
              <a:ext cx="3312000" cy="287338"/>
            </a:xfrm>
            <a:prstGeom prst="homePlate">
              <a:avLst>
                <a:gd name="adj" fmla="val 200414"/>
              </a:avLst>
            </a:prstGeom>
            <a:solidFill>
              <a:srgbClr val="66C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GB" sz="140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 Box 91"/>
            <p:cNvSpPr txBox="1">
              <a:spLocks noChangeArrowheads="1"/>
            </p:cNvSpPr>
            <p:nvPr/>
          </p:nvSpPr>
          <p:spPr bwMode="auto">
            <a:xfrm>
              <a:off x="5868144" y="4869160"/>
              <a:ext cx="2853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black"/>
                  </a:solidFill>
                  <a:latin typeface="Calibri"/>
                </a:rPr>
                <a:t>Prototype and product development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0031" y="1753071"/>
            <a:ext cx="3312000" cy="3108219"/>
            <a:chOff x="5364087" y="1825079"/>
            <a:chExt cx="3312000" cy="3108219"/>
          </a:xfrm>
        </p:grpSpPr>
        <p:sp>
          <p:nvSpPr>
            <p:cNvPr id="12" name="Line 84"/>
            <p:cNvSpPr>
              <a:spLocks noChangeShapeType="1"/>
            </p:cNvSpPr>
            <p:nvPr/>
          </p:nvSpPr>
          <p:spPr bwMode="auto">
            <a:xfrm flipV="1">
              <a:off x="7019925" y="1847849"/>
              <a:ext cx="28574" cy="277177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" name="Group 107"/>
            <p:cNvGrpSpPr/>
            <p:nvPr/>
          </p:nvGrpSpPr>
          <p:grpSpPr>
            <a:xfrm>
              <a:off x="5364087" y="1825079"/>
              <a:ext cx="3312000" cy="3108219"/>
              <a:chOff x="5364087" y="1484784"/>
              <a:chExt cx="3312000" cy="3108219"/>
            </a:xfrm>
          </p:grpSpPr>
          <p:sp>
            <p:nvSpPr>
              <p:cNvPr id="14" name="Line 89"/>
              <p:cNvSpPr>
                <a:spLocks noChangeShapeType="1"/>
              </p:cNvSpPr>
              <p:nvPr/>
            </p:nvSpPr>
            <p:spPr bwMode="auto">
              <a:xfrm>
                <a:off x="5364088" y="1484784"/>
                <a:ext cx="504502" cy="280838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Line 89"/>
              <p:cNvSpPr>
                <a:spLocks noChangeShapeType="1"/>
              </p:cNvSpPr>
              <p:nvPr/>
            </p:nvSpPr>
            <p:spPr bwMode="auto">
              <a:xfrm>
                <a:off x="6155730" y="1484784"/>
                <a:ext cx="504502" cy="280838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7523882" y="1484784"/>
                <a:ext cx="504502" cy="280838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7" name="Group 106"/>
              <p:cNvGrpSpPr/>
              <p:nvPr/>
            </p:nvGrpSpPr>
            <p:grpSpPr>
              <a:xfrm>
                <a:off x="5364087" y="4285226"/>
                <a:ext cx="3312000" cy="307777"/>
                <a:chOff x="5364087" y="4285226"/>
                <a:chExt cx="3312000" cy="307777"/>
              </a:xfrm>
            </p:grpSpPr>
            <p:sp>
              <p:nvSpPr>
                <p:cNvPr id="18" name="AutoShape 75"/>
                <p:cNvSpPr>
                  <a:spLocks noChangeArrowheads="1"/>
                </p:cNvSpPr>
                <p:nvPr/>
              </p:nvSpPr>
              <p:spPr bwMode="auto">
                <a:xfrm>
                  <a:off x="5364087" y="4293096"/>
                  <a:ext cx="3312000" cy="287338"/>
                </a:xfrm>
                <a:prstGeom prst="homePlate">
                  <a:avLst>
                    <a:gd name="adj" fmla="val 200414"/>
                  </a:avLst>
                </a:prstGeom>
                <a:solidFill>
                  <a:srgbClr val="66CC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40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580112" y="4285226"/>
                  <a:ext cx="56464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400" kern="0" dirty="0" smtClean="0">
                      <a:solidFill>
                        <a:prstClr val="black"/>
                      </a:solidFill>
                      <a:latin typeface="Calibri"/>
                    </a:rPr>
                    <a:t>Trials</a:t>
                  </a:r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>
            <a:off x="3815537" y="1645736"/>
            <a:ext cx="3203977" cy="2515483"/>
            <a:chOff x="4319593" y="1717744"/>
            <a:chExt cx="3203977" cy="251548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9593" y="3917036"/>
              <a:ext cx="316190" cy="316191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272" y="3917036"/>
              <a:ext cx="316190" cy="316191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85"/>
            <p:cNvSpPr>
              <a:spLocks noChangeShapeType="1"/>
            </p:cNvSpPr>
            <p:nvPr/>
          </p:nvSpPr>
          <p:spPr bwMode="auto">
            <a:xfrm>
              <a:off x="5148064" y="1717744"/>
              <a:ext cx="72901" cy="219556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85"/>
            <p:cNvSpPr>
              <a:spLocks noChangeShapeType="1"/>
            </p:cNvSpPr>
            <p:nvPr/>
          </p:nvSpPr>
          <p:spPr bwMode="auto">
            <a:xfrm>
              <a:off x="6011267" y="1717744"/>
              <a:ext cx="72901" cy="219556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5" name="Group 108"/>
            <p:cNvGrpSpPr/>
            <p:nvPr/>
          </p:nvGrpSpPr>
          <p:grpSpPr>
            <a:xfrm>
              <a:off x="4618936" y="3896170"/>
              <a:ext cx="2904634" cy="307777"/>
              <a:chOff x="4618936" y="3555875"/>
              <a:chExt cx="2904634" cy="307777"/>
            </a:xfrm>
          </p:grpSpPr>
          <p:sp>
            <p:nvSpPr>
              <p:cNvPr id="26" name="AutoShape 47"/>
              <p:cNvSpPr>
                <a:spLocks noChangeArrowheads="1"/>
              </p:cNvSpPr>
              <p:nvPr/>
            </p:nvSpPr>
            <p:spPr bwMode="auto">
              <a:xfrm>
                <a:off x="4618936" y="3573338"/>
                <a:ext cx="2412000" cy="287338"/>
              </a:xfrm>
              <a:prstGeom prst="homePlate">
                <a:avLst>
                  <a:gd name="adj" fmla="val 269337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GB" sz="140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 Box 69"/>
              <p:cNvSpPr txBox="1">
                <a:spLocks noChangeArrowheads="1"/>
              </p:cNvSpPr>
              <p:nvPr/>
            </p:nvSpPr>
            <p:spPr bwMode="auto">
              <a:xfrm>
                <a:off x="4643250" y="3555875"/>
                <a:ext cx="28803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0" dirty="0" smtClean="0">
                    <a:solidFill>
                      <a:prstClr val="black"/>
                    </a:solidFill>
                    <a:latin typeface="Calibri"/>
                  </a:rPr>
                  <a:t>WRC preparatory process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71693" y="1393031"/>
            <a:ext cx="5444126" cy="2375570"/>
            <a:chOff x="1175749" y="1465039"/>
            <a:chExt cx="5444126" cy="2375570"/>
          </a:xfrm>
        </p:grpSpPr>
        <p:sp>
          <p:nvSpPr>
            <p:cNvPr id="29" name="Line 84"/>
            <p:cNvSpPr>
              <a:spLocks noChangeShapeType="1"/>
            </p:cNvSpPr>
            <p:nvPr/>
          </p:nvSpPr>
          <p:spPr bwMode="auto">
            <a:xfrm flipV="1">
              <a:off x="6134101" y="1866899"/>
              <a:ext cx="485774" cy="74294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175749" y="1465039"/>
              <a:ext cx="5040560" cy="2375570"/>
              <a:chOff x="1175749" y="1465039"/>
              <a:chExt cx="5040560" cy="237557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175749" y="1465039"/>
                <a:ext cx="5040560" cy="2375570"/>
                <a:chOff x="1175749" y="1465039"/>
                <a:chExt cx="5040560" cy="2375570"/>
              </a:xfrm>
            </p:grpSpPr>
            <p:sp>
              <p:nvSpPr>
                <p:cNvPr id="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048124" y="1857375"/>
                  <a:ext cx="142875" cy="1685925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Line 85"/>
                <p:cNvSpPr>
                  <a:spLocks noChangeShapeType="1"/>
                </p:cNvSpPr>
                <p:nvPr/>
              </p:nvSpPr>
              <p:spPr bwMode="auto">
                <a:xfrm>
                  <a:off x="4211960" y="1465039"/>
                  <a:ext cx="72901" cy="2099051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175749" y="2008758"/>
                  <a:ext cx="1500860" cy="830997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kern="0" dirty="0" smtClean="0">
                      <a:solidFill>
                        <a:prstClr val="black"/>
                      </a:solidFill>
                      <a:latin typeface="Calibri"/>
                    </a:rPr>
                    <a:t>Results from FP7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kern="0" dirty="0" smtClean="0">
                      <a:solidFill>
                        <a:prstClr val="black"/>
                      </a:solidFill>
                      <a:latin typeface="Calibri"/>
                    </a:rPr>
                    <a:t>Projects contributed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kern="0" dirty="0" smtClean="0">
                      <a:solidFill>
                        <a:prstClr val="black"/>
                      </a:solidFill>
                      <a:latin typeface="Calibri"/>
                    </a:rPr>
                    <a:t>to ITU-R on 5G vision</a:t>
                  </a:r>
                </a:p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kern="0" dirty="0" smtClean="0">
                      <a:solidFill>
                        <a:prstClr val="black"/>
                      </a:solidFill>
                      <a:latin typeface="Calibri"/>
                    </a:rPr>
                    <a:t>and requirements</a:t>
                  </a:r>
                </a:p>
              </p:txBody>
            </p:sp>
            <p:sp>
              <p:nvSpPr>
                <p:cNvPr id="36" name="Line 85"/>
                <p:cNvSpPr>
                  <a:spLocks noChangeShapeType="1"/>
                </p:cNvSpPr>
                <p:nvPr/>
              </p:nvSpPr>
              <p:spPr bwMode="auto">
                <a:xfrm>
                  <a:off x="2627784" y="1465039"/>
                  <a:ext cx="72901" cy="2099051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lgDash"/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AutoShape 50"/>
                <p:cNvSpPr>
                  <a:spLocks noChangeArrowheads="1"/>
                </p:cNvSpPr>
                <p:nvPr/>
              </p:nvSpPr>
              <p:spPr bwMode="auto">
                <a:xfrm>
                  <a:off x="2267744" y="3553271"/>
                  <a:ext cx="2700000" cy="287338"/>
                </a:xfrm>
                <a:prstGeom prst="homePlate">
                  <a:avLst>
                    <a:gd name="adj" fmla="val 156630"/>
                  </a:avLst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400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Line 84"/>
                <p:cNvSpPr>
                  <a:spLocks noChangeShapeType="1"/>
                </p:cNvSpPr>
                <p:nvPr/>
              </p:nvSpPr>
              <p:spPr bwMode="auto">
                <a:xfrm>
                  <a:off x="4269605" y="1784920"/>
                  <a:ext cx="374403" cy="760239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AutoShape 50"/>
                <p:cNvSpPr>
                  <a:spLocks noChangeArrowheads="1"/>
                </p:cNvSpPr>
                <p:nvPr/>
              </p:nvSpPr>
              <p:spPr bwMode="auto">
                <a:xfrm>
                  <a:off x="4028536" y="2533220"/>
                  <a:ext cx="2187773" cy="287338"/>
                </a:xfrm>
                <a:prstGeom prst="homePlate">
                  <a:avLst>
                    <a:gd name="adj" fmla="val 156630"/>
                  </a:avLst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400" kern="0" dirty="0" smtClean="0">
                      <a:solidFill>
                        <a:prstClr val="white"/>
                      </a:solidFill>
                      <a:latin typeface="Calibri"/>
                    </a:rPr>
                    <a:t>3GPP Study Items</a:t>
                  </a:r>
                </a:p>
              </p:txBody>
            </p:sp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343525" y="1838324"/>
                  <a:ext cx="180975" cy="676276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kern="0" smtClea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" name="Text Box 51"/>
              <p:cNvSpPr txBox="1">
                <a:spLocks noChangeArrowheads="1"/>
              </p:cNvSpPr>
              <p:nvPr/>
            </p:nvSpPr>
            <p:spPr bwMode="auto">
              <a:xfrm>
                <a:off x="2195736" y="3597384"/>
                <a:ext cx="2720745" cy="23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0" dirty="0" smtClean="0">
                    <a:solidFill>
                      <a:prstClr val="black"/>
                    </a:solidFill>
                    <a:latin typeface="Calibri"/>
                  </a:rPr>
                  <a:t>ITU-R Vision and Recommendation</a:t>
                </a:r>
              </a:p>
            </p:txBody>
          </p:sp>
        </p:grpSp>
      </p:grpSp>
      <p:grpSp>
        <p:nvGrpSpPr>
          <p:cNvPr id="41" name="Group 110"/>
          <p:cNvGrpSpPr/>
          <p:nvPr/>
        </p:nvGrpSpPr>
        <p:grpSpPr>
          <a:xfrm>
            <a:off x="2411760" y="1609055"/>
            <a:ext cx="5915624" cy="1656184"/>
            <a:chOff x="2915816" y="1340768"/>
            <a:chExt cx="5915624" cy="1656184"/>
          </a:xfrm>
        </p:grpSpPr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4644009" y="1364519"/>
              <a:ext cx="432048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Line 85"/>
            <p:cNvSpPr>
              <a:spLocks noChangeShapeType="1"/>
            </p:cNvSpPr>
            <p:nvPr/>
          </p:nvSpPr>
          <p:spPr bwMode="auto">
            <a:xfrm>
              <a:off x="6372200" y="1340768"/>
              <a:ext cx="432048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85"/>
            <p:cNvSpPr>
              <a:spLocks noChangeShapeType="1"/>
            </p:cNvSpPr>
            <p:nvPr/>
          </p:nvSpPr>
          <p:spPr bwMode="auto">
            <a:xfrm>
              <a:off x="7309062" y="1340768"/>
              <a:ext cx="288032" cy="134440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5" name="Group 103"/>
            <p:cNvGrpSpPr/>
            <p:nvPr/>
          </p:nvGrpSpPr>
          <p:grpSpPr>
            <a:xfrm>
              <a:off x="2915816" y="2689175"/>
              <a:ext cx="5915624" cy="307777"/>
              <a:chOff x="2915816" y="2689175"/>
              <a:chExt cx="5915624" cy="307777"/>
            </a:xfrm>
          </p:grpSpPr>
          <p:sp>
            <p:nvSpPr>
              <p:cNvPr id="46" name="AutoShape 71"/>
              <p:cNvSpPr>
                <a:spLocks noChangeArrowheads="1"/>
              </p:cNvSpPr>
              <p:nvPr/>
            </p:nvSpPr>
            <p:spPr bwMode="auto">
              <a:xfrm>
                <a:off x="2963440" y="2708920"/>
                <a:ext cx="5868000" cy="287338"/>
              </a:xfrm>
              <a:prstGeom prst="homePlate">
                <a:avLst>
                  <a:gd name="adj" fmla="val 367127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GB" sz="1400" kern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Text Box 73"/>
              <p:cNvSpPr txBox="1">
                <a:spLocks noChangeArrowheads="1"/>
              </p:cNvSpPr>
              <p:nvPr/>
            </p:nvSpPr>
            <p:spPr bwMode="auto">
              <a:xfrm>
                <a:off x="2915816" y="2689175"/>
                <a:ext cx="341356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0" dirty="0" smtClean="0">
                    <a:solidFill>
                      <a:prstClr val="black"/>
                    </a:solidFill>
                    <a:latin typeface="Calibri"/>
                  </a:rPr>
                  <a:t>ONF, Open Daylight, OPNFV, Open Stack, …</a:t>
                </a:r>
              </a:p>
            </p:txBody>
          </p:sp>
        </p:grpSp>
      </p:grpSp>
      <p:sp>
        <p:nvSpPr>
          <p:cNvPr id="50" name="Espace réservé du numéro de diapositive 4"/>
          <p:cNvSpPr txBox="1">
            <a:spLocks/>
          </p:cNvSpPr>
          <p:nvPr/>
        </p:nvSpPr>
        <p:spPr>
          <a:xfrm>
            <a:off x="6049144" y="6284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3BAD7C-254B-4E94-9BA8-FDC282365B5B}" type="slidenum">
              <a:rPr lang="en-GB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560" y="48499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Calibri"/>
              </a:rPr>
              <a:t>Contributions to standardisation and regulatory process via member organisations in respective bodies</a:t>
            </a:r>
            <a:endParaRPr lang="en-GB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71975" y="1681063"/>
            <a:ext cx="3384401" cy="648072"/>
            <a:chOff x="5076031" y="1753071"/>
            <a:chExt cx="3384401" cy="648072"/>
          </a:xfrm>
        </p:grpSpPr>
        <p:sp>
          <p:nvSpPr>
            <p:cNvPr id="53" name="Line 84"/>
            <p:cNvSpPr>
              <a:spLocks noChangeShapeType="1"/>
            </p:cNvSpPr>
            <p:nvPr/>
          </p:nvSpPr>
          <p:spPr bwMode="auto">
            <a:xfrm flipV="1">
              <a:off x="7038975" y="1828799"/>
              <a:ext cx="95250" cy="29527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>
              <a:off x="5172572" y="1753071"/>
              <a:ext cx="144016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ine 83"/>
            <p:cNvSpPr>
              <a:spLocks noChangeShapeType="1"/>
            </p:cNvSpPr>
            <p:nvPr/>
          </p:nvSpPr>
          <p:spPr bwMode="auto">
            <a:xfrm>
              <a:off x="7740352" y="1753071"/>
              <a:ext cx="72008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83"/>
            <p:cNvSpPr>
              <a:spLocks noChangeShapeType="1"/>
            </p:cNvSpPr>
            <p:nvPr/>
          </p:nvSpPr>
          <p:spPr bwMode="auto">
            <a:xfrm>
              <a:off x="6228184" y="1753071"/>
              <a:ext cx="72008" cy="3600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AutoShape 50"/>
            <p:cNvSpPr>
              <a:spLocks noChangeArrowheads="1"/>
            </p:cNvSpPr>
            <p:nvPr/>
          </p:nvSpPr>
          <p:spPr bwMode="auto">
            <a:xfrm>
              <a:off x="5076031" y="2113111"/>
              <a:ext cx="3384401" cy="288032"/>
            </a:xfrm>
            <a:prstGeom prst="homePlate">
              <a:avLst>
                <a:gd name="adj" fmla="val 156630"/>
              </a:avLst>
            </a:prstGeom>
            <a:solidFill>
              <a:srgbClr val="1F497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white"/>
                  </a:solidFill>
                  <a:latin typeface="Calibri"/>
                </a:rPr>
                <a:t>3GPP Work Items and 3GPP Releases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1268760"/>
            <a:ext cx="7921638" cy="484311"/>
            <a:chOff x="1187624" y="1340768"/>
            <a:chExt cx="7921638" cy="484311"/>
          </a:xfrm>
        </p:grpSpPr>
        <p:sp>
          <p:nvSpPr>
            <p:cNvPr id="59" name="AutoShape 74"/>
            <p:cNvSpPr>
              <a:spLocks noChangeArrowheads="1"/>
            </p:cNvSpPr>
            <p:nvPr/>
          </p:nvSpPr>
          <p:spPr bwMode="auto">
            <a:xfrm>
              <a:off x="1187624" y="1353119"/>
              <a:ext cx="2928578" cy="471959"/>
            </a:xfrm>
            <a:prstGeom prst="homePlate">
              <a:avLst>
                <a:gd name="adj" fmla="val 115993"/>
              </a:avLst>
            </a:prstGeom>
            <a:solidFill>
              <a:srgbClr val="1F497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white"/>
                  </a:solidFill>
                  <a:latin typeface="Calibri"/>
                </a:rPr>
                <a:t>5G research in FP7 and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white"/>
                  </a:solidFill>
                  <a:latin typeface="Calibri"/>
                </a:rPr>
                <a:t>in the private sector</a:t>
              </a:r>
            </a:p>
          </p:txBody>
        </p:sp>
        <p:sp>
          <p:nvSpPr>
            <p:cNvPr id="60" name="AutoShape 61"/>
            <p:cNvSpPr>
              <a:spLocks noChangeArrowheads="1"/>
            </p:cNvSpPr>
            <p:nvPr/>
          </p:nvSpPr>
          <p:spPr bwMode="auto">
            <a:xfrm>
              <a:off x="7068530" y="1340768"/>
              <a:ext cx="2040732" cy="484311"/>
            </a:xfrm>
            <a:prstGeom prst="chevron">
              <a:avLst>
                <a:gd name="adj" fmla="val 79136"/>
              </a:avLst>
            </a:prstGeom>
            <a:solidFill>
              <a:srgbClr val="4F81BD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black"/>
                  </a:solidFill>
                  <a:latin typeface="Calibri"/>
                </a:rPr>
                <a:t>5G PPP Phase III</a:t>
              </a:r>
            </a:p>
          </p:txBody>
        </p:sp>
        <p:sp>
          <p:nvSpPr>
            <p:cNvPr id="61" name="AutoShape 60"/>
            <p:cNvSpPr>
              <a:spLocks noChangeArrowheads="1"/>
            </p:cNvSpPr>
            <p:nvPr/>
          </p:nvSpPr>
          <p:spPr bwMode="auto">
            <a:xfrm>
              <a:off x="4115444" y="1340769"/>
              <a:ext cx="1680692" cy="484310"/>
            </a:xfrm>
            <a:prstGeom prst="homePlate">
              <a:avLst>
                <a:gd name="adj" fmla="val 65074"/>
              </a:avLst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black"/>
                  </a:solidFill>
                  <a:latin typeface="Calibri"/>
                </a:rPr>
                <a:t>5G PPP Phase I </a:t>
              </a:r>
            </a:p>
          </p:txBody>
        </p:sp>
        <p:sp>
          <p:nvSpPr>
            <p:cNvPr id="62" name="AutoShape 61"/>
            <p:cNvSpPr>
              <a:spLocks noChangeArrowheads="1"/>
            </p:cNvSpPr>
            <p:nvPr/>
          </p:nvSpPr>
          <p:spPr bwMode="auto">
            <a:xfrm>
              <a:off x="5400470" y="1340769"/>
              <a:ext cx="2051849" cy="484310"/>
            </a:xfrm>
            <a:prstGeom prst="chevron">
              <a:avLst>
                <a:gd name="adj" fmla="val 79136"/>
              </a:avLst>
            </a:prstGeom>
            <a:solidFill>
              <a:srgbClr val="1F497D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kern="0" dirty="0" smtClean="0">
                  <a:solidFill>
                    <a:prstClr val="black"/>
                  </a:solidFill>
                  <a:latin typeface="Calibri"/>
                </a:rPr>
                <a:t>5G PPP Phase II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855617" y="5835811"/>
            <a:ext cx="7005099" cy="0"/>
          </a:xfrm>
          <a:prstGeom prst="straightConnector1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812995" y="562907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TIME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6"/>
          <p:cNvSpPr txBox="1">
            <a:spLocks noChangeArrowheads="1"/>
          </p:cNvSpPr>
          <p:nvPr/>
        </p:nvSpPr>
        <p:spPr bwMode="auto">
          <a:xfrm>
            <a:off x="-36512" y="-27384"/>
            <a:ext cx="6371754" cy="8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b="1" dirty="0" smtClean="0">
                <a:solidFill>
                  <a:srgbClr val="FFFFFF"/>
                </a:solidFill>
                <a:latin typeface="Arial" charset="0"/>
              </a:rPr>
              <a:t>5G-PPP links</a:t>
            </a:r>
            <a:endParaRPr lang="en-US" altLang="ko-KR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6"/>
          <p:cNvSpPr txBox="1">
            <a:spLocks noChangeArrowheads="1"/>
          </p:cNvSpPr>
          <p:nvPr/>
        </p:nvSpPr>
        <p:spPr bwMode="auto">
          <a:xfrm>
            <a:off x="71438" y="34925"/>
            <a:ext cx="75961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b="1" dirty="0" smtClean="0">
                <a:solidFill>
                  <a:srgbClr val="FFFFFF"/>
                </a:solidFill>
                <a:latin typeface="Arial" charset="0"/>
                <a:cs typeface="+mn-cs"/>
              </a:rPr>
              <a:t>Context</a:t>
            </a:r>
            <a:endParaRPr lang="en-US" altLang="ko-KR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/>
        </p:nvSpPr>
        <p:spPr bwMode="auto">
          <a:xfrm>
            <a:off x="107380" y="1154643"/>
            <a:ext cx="8929116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eaLnBrk="1" latinLnBrk="0" hangingPunct="1">
              <a:spcBef>
                <a:spcPts val="0"/>
              </a:spcBef>
              <a:spcAft>
                <a:spcPts val="600"/>
              </a:spcAft>
              <a:buSzPct val="110000"/>
              <a:buFont typeface="Arial" charset="0"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- 5G Public Private Partnership (PPP) under EU Horizon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2020 </a:t>
            </a: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R&amp;I programme. 5G PPP dedicated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to 5G </a:t>
            </a: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system</a:t>
            </a: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Phase 1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Wingdings" panose="05000000000000000000" pitchFamily="2" charset="2"/>
              </a:rPr>
              <a:t> Phase 2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of 5G PPP 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implementation</a:t>
            </a:r>
            <a:endParaRPr lang="en-GB" b="1" dirty="0" smtClean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Vision 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and technological requirements: 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endParaRPr lang="en-GB" b="1" dirty="0" smtClean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hlinkClick r:id="rId3"/>
              </a:rPr>
              <a:t>http</a:t>
            </a: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hlinkClick r:id="rId3"/>
              </a:rPr>
              <a:t>://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hlinkClick r:id="rId3"/>
              </a:rPr>
              <a:t>5g-ppp.eu/wp-content/uploads/2015/02/5G-Vision-Brochure-v1.pdf</a:t>
            </a:r>
            <a:endParaRPr lang="en-GB" b="1" dirty="0" smtClean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Verticals papers, see 5G-PPP web site</a:t>
            </a: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Working Groups</a:t>
            </a:r>
            <a:endParaRPr lang="en-GB" b="1" dirty="0" smtClean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Multiple side developments, standards, spectrum</a:t>
            </a:r>
          </a:p>
          <a:p>
            <a:pPr marL="630238" lvl="1" indent="-2682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630238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</a:rPr>
              <a:t>More than projects, a programme:  use of contractual clause 41.4</a:t>
            </a:r>
            <a:endParaRPr lang="en-GB" b="1" dirty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8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51" y="34925"/>
            <a:ext cx="1068845" cy="8537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7653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8705"/>
            <a:ext cx="1068845" cy="8537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pic="http://schemas.openxmlformats.org/drawingml/2006/pictur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" y="1244724"/>
            <a:ext cx="8591485" cy="52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6"/>
          <p:cNvSpPr txBox="1">
            <a:spLocks noChangeArrowheads="1"/>
          </p:cNvSpPr>
          <p:nvPr/>
        </p:nvSpPr>
        <p:spPr bwMode="auto">
          <a:xfrm>
            <a:off x="179512" y="106933"/>
            <a:ext cx="4571851" cy="9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b="1" dirty="0" smtClean="0">
                <a:solidFill>
                  <a:srgbClr val="FFFFFF"/>
                </a:solidFill>
                <a:latin typeface="Arial" charset="0"/>
              </a:rPr>
              <a:t>5G 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</a:rPr>
              <a:t>PPP </a:t>
            </a:r>
            <a:r>
              <a:rPr lang="en-US" altLang="ko-KR" b="1" dirty="0" smtClean="0">
                <a:solidFill>
                  <a:srgbClr val="FFFFFF"/>
                </a:solidFill>
                <a:latin typeface="Arial" charset="0"/>
              </a:rPr>
              <a:t>Context</a:t>
            </a:r>
            <a:endParaRPr lang="en-US" altLang="ko-KR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6"/>
          <p:cNvSpPr txBox="1">
            <a:spLocks noChangeArrowheads="1"/>
          </p:cNvSpPr>
          <p:nvPr/>
        </p:nvSpPr>
        <p:spPr bwMode="auto">
          <a:xfrm>
            <a:off x="360486" y="44634"/>
            <a:ext cx="3851474" cy="8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3600" b="1" dirty="0" smtClean="0">
                <a:solidFill>
                  <a:srgbClr val="FFFFFF"/>
                </a:solidFill>
                <a:latin typeface="Arial" charset="0"/>
                <a:cs typeface="+mn-cs"/>
              </a:rPr>
              <a:t>5G-PPP Context</a:t>
            </a:r>
            <a:endParaRPr lang="en-US" altLang="ko-KR" sz="3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69" y="1249954"/>
            <a:ext cx="8900196" cy="48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" y="1349796"/>
            <a:ext cx="9075755" cy="550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6"/>
          <p:cNvSpPr txBox="1">
            <a:spLocks noChangeArrowheads="1"/>
          </p:cNvSpPr>
          <p:nvPr/>
        </p:nvSpPr>
        <p:spPr bwMode="auto">
          <a:xfrm>
            <a:off x="360486" y="44634"/>
            <a:ext cx="3851474" cy="8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latinLnBrk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3600" b="1" dirty="0" smtClean="0">
                <a:solidFill>
                  <a:srgbClr val="FFFFFF"/>
                </a:solidFill>
                <a:latin typeface="Arial" charset="0"/>
                <a:cs typeface="+mn-cs"/>
              </a:rPr>
              <a:t>5G-PPP Context</a:t>
            </a:r>
            <a:endParaRPr lang="en-US" altLang="ko-KR" sz="3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06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000" cy="1224136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– 5G PPP Research and Validation of critical technologies and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systems</a:t>
            </a:r>
            <a:b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level Objectives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680961"/>
            <a:ext cx="8496944" cy="45563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leverage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work and results of phase 1 (WP 2014-15) and to accelerate on proof of concepts and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demonstrators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/>
              </a:rPr>
              <a:t>→ 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3GPP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, WRC 19 milestones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To support a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much wider array of requirement than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today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and with capability of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flexibly adapting to different "vertical" application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To cover a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wide range of services from different use case and application areas/verticals, for increasingly capable user terminals, and for an extremely diverse set of connected machines and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to support a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shift from the “Client-Server” model to “Anything” as a Service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(</a:t>
            </a:r>
            <a:r>
              <a:rPr lang="en-GB" sz="2000" b="0" dirty="0" err="1">
                <a:solidFill>
                  <a:schemeClr val="accent2"/>
                </a:solidFill>
                <a:latin typeface="Calibri" panose="020F0502020204030204" pitchFamily="34" charset="0"/>
              </a:rPr>
              <a:t>XaaS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), no need to own HW/SW</a:t>
            </a:r>
            <a:endParaRPr lang="en-GB" sz="20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Network elements will become "computing equivalent" elements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that gather programmable resources, interfaces and functions based on virtualisation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optimisation of cost functions (</a:t>
            </a:r>
            <a:r>
              <a:rPr lang="en-GB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capex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/</a:t>
            </a:r>
            <a:r>
              <a:rPr lang="en-GB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opex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) and of scarce resources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(e.g. energy, spectrum), as well as migration towards new network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architectures</a:t>
            </a:r>
          </a:p>
        </p:txBody>
      </p:sp>
    </p:spTree>
    <p:extLst>
      <p:ext uri="{BB962C8B-B14F-4D97-AF65-F5344CB8AC3E}">
        <p14:creationId xmlns:p14="http://schemas.microsoft.com/office/powerpoint/2010/main" val="39616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188640"/>
            <a:ext cx="8229057" cy="8695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– 5G PPP Research and Validation of critical technologies and systems</a:t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a. Research &amp;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36945"/>
            <a:ext cx="8712968" cy="4556351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a.1. Strand wireless access and radio network architecture/technologies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Novel air interface technologies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Hardware architectures,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building blocks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(Radio) Network functional architectures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 interfaces leading to a reference architecture for 5G in support of the forthcoming standardisation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Co-operative operation of heterogeneous access networks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integrating virtual radio functions into service delivery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Support of numerous devices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with different capabilities, with unified connectivity management capabilities, in terms of security, mobility and routing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Coordination and optimization of user access to heterogeneous radio accesses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Multi-tenancy for Radio Access Network (RAN) sharing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covering ultra-dense network deployments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Integration of Satellite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5463" y="835025"/>
            <a:ext cx="1512887" cy="5794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100 M</a:t>
            </a:r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9824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 – 5G PPP Research and Validation of critical technologies and systems</a:t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a. Research &amp; Innovation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472" y="1916833"/>
            <a:ext cx="8229057" cy="410445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a.2. Strand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High capacity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elastic -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optical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networks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Key: core and metro transport capacity/flexibility</a:t>
            </a:r>
            <a:endParaRPr lang="en-GB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New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spectrally efficient, adaptive transmission, networking, control and management approaches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 to increase network capacity by a factor of &gt;</a:t>
            </a: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To provide </a:t>
            </a: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high 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service granularity, guarantees for end-to-end optimization and </a:t>
            </a:r>
            <a:r>
              <a:rPr lang="en-GB" sz="2400" dirty="0" err="1">
                <a:solidFill>
                  <a:schemeClr val="accent2"/>
                </a:solidFill>
                <a:latin typeface="Calibri" panose="020F0502020204030204" pitchFamily="34" charset="0"/>
              </a:rPr>
              <a:t>QoS</a:t>
            </a: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 - reducing power consumption, footprint and cost per bit and </a:t>
            </a:r>
            <a:r>
              <a:rPr lang="en-GB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maintaining reach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</a:rPr>
              <a:t>integration of such new optical transport and transmission designs with novel network control and management paradigms</a:t>
            </a:r>
            <a:r>
              <a:rPr lang="en-GB" sz="2400" b="0" dirty="0">
                <a:solidFill>
                  <a:schemeClr val="accent2"/>
                </a:solidFill>
                <a:latin typeface="Calibri" panose="020F0502020204030204" pitchFamily="34" charset="0"/>
              </a:rPr>
              <a:t> (e.g., SDN)</a:t>
            </a:r>
            <a:endParaRPr lang="en-GB" sz="24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 smtClean="0">
              <a:solidFill>
                <a:schemeClr val="accent2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472" y="188640"/>
            <a:ext cx="8229057" cy="8695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ICT 7 – 5G PPP Research and Validation of critical technologies and systems</a:t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a. Research &amp; Innovation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1044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a.3.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Strand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Software Networks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Software network architecture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to support an access agnostic converged core network and control framework enabling next generation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unified management of connectivity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, with end to end security mobility and routing for flexible introduction of new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services. Multi domain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Solutions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(</a:t>
            </a:r>
            <a:r>
              <a:rPr lang="en-GB" sz="2000" b="0" dirty="0" err="1">
                <a:solidFill>
                  <a:schemeClr val="accent2"/>
                </a:solidFill>
                <a:latin typeface="Calibri" panose="020F0502020204030204" pitchFamily="34" charset="0"/>
              </a:rPr>
              <a:t>e.g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 API's and corresponding abstractions) that allow re-location or </a:t>
            </a:r>
            <a:r>
              <a:rPr lang="en-GB" sz="2000" b="0" dirty="0" err="1">
                <a:solidFill>
                  <a:schemeClr val="accent2"/>
                </a:solidFill>
                <a:latin typeface="Calibri" panose="020F0502020204030204" pitchFamily="34" charset="0"/>
              </a:rPr>
              <a:t>anycast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 search of services and their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Scalability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efficiency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related to increasing deployment of software-based network equipment and functions as well as corresponding more diverse services and usages</a:t>
            </a:r>
            <a:endParaRPr lang="en-GB" sz="20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Realisation of the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"plug and play vision” for computing, storage and network resources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 through appropriate abstraction, interfaces, and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layering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, targeting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Network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Operating System (NOS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),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integration of </a:t>
            </a:r>
            <a:r>
              <a:rPr lang="en-GB" sz="2000" b="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exp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facilities</a:t>
            </a:r>
            <a:endParaRPr lang="en-GB" sz="20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Management and security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for virtualised networks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(incl. across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multiple virtualised </a:t>
            </a:r>
            <a:r>
              <a:rPr lang="en-GB" sz="2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domains) and </a:t>
            </a:r>
            <a:r>
              <a:rPr lang="en-GB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services to support service deployment decisions</a:t>
            </a:r>
            <a:endParaRPr lang="en-GB" sz="20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$ListId:Documents;">
      <Value>LEIT</Value>
      <Value>FET</Value>
      <Value>RI</Value>
      <Value>SC1 - Health</Value>
      <Value>SC2 - Food</Value>
      <Value>SC3 - Energy</Value>
      <Value>SC4 - Transport</Value>
      <Value>SC5 - Climate</Value>
      <Value>SC6 - Inclusive</Value>
      <Value>SC7 - Secure</Value>
    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AA7261FA7F64D4449FE4191965A130A7" ma:contentTypeVersion="0" ma:contentTypeDescription="Create a new document." ma:contentTypeScope="" ma:versionID="0245f217b3ba780393598b7087a931df">
  <xsd:schema xmlns:xsd="http://www.w3.org/2001/XMLSchema" xmlns:xs="http://www.w3.org/2001/XMLSchema" xmlns:p="http://schemas.microsoft.com/office/2006/metadata/properties" xmlns:ns3="$ListId:Documents;" targetNamespace="http://schemas.microsoft.com/office/2006/metadata/properties" ma:root="true" ma:fieldsID="f60308f02d356f66191d7bf263264ead" ns3:_="">
    <xsd:import namespace="$ListId:Documents;"/>
    <xsd:element name="properties">
      <xsd:complexType>
        <xsd:sequence>
          <xsd:element name="documentManagement">
            <xsd:complexType>
              <xsd:all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Documents;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mplates, Guides, Minutes"/>
                    <xsd:enumeration value="LEIT"/>
                    <xsd:enumeration value="LEIT Programme Committee"/>
                    <xsd:enumeration value="FET"/>
                    <xsd:enumeration value="RI"/>
                    <xsd:enumeration value="SC1 - Health"/>
                    <xsd:enumeration value="SC2 - Food"/>
                    <xsd:enumeration value="SC3 - Energy"/>
                    <xsd:enumeration value="SC4 - Transport"/>
                    <xsd:enumeration value="SC5 - Climate"/>
                    <xsd:enumeration value="SC6 - Inclusive"/>
                    <xsd:enumeration value="SC7 - Secur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68134-2ACE-4F17-B103-71A190412FE5}">
  <ds:schemaRefs>
    <ds:schemaRef ds:uri="http://purl.org/dc/elements/1.1/"/>
    <ds:schemaRef ds:uri="http://purl.org/dc/terms/"/>
    <ds:schemaRef ds:uri="$ListId:Documents;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A9D843-5494-4D66-9D0C-B98087A319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DE242-050C-4272-ADB0-DBFBBED3D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H2020_template</Template>
  <TotalTime>15114</TotalTime>
  <Words>1492</Words>
  <Application>Microsoft Office PowerPoint</Application>
  <PresentationFormat>On-screen Show (4:3)</PresentationFormat>
  <Paragraphs>150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H2020_template</vt:lpstr>
      <vt:lpstr>Slide_Master</vt:lpstr>
      <vt:lpstr>1_Slide_Master</vt:lpstr>
      <vt:lpstr>3_Slide_Master</vt:lpstr>
      <vt:lpstr>2_Slide_Master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 7 – 5G PPP Research and Validation of critical technologies and systems High level Objectives</vt:lpstr>
      <vt:lpstr>ICT 7 – 5G PPP Research and Validation of critical technologies and systems a. Research &amp; Innovation</vt:lpstr>
      <vt:lpstr>ICT 7 – 5G PPP Research and Validation of critical technologies and systems a. Research &amp; Innovation</vt:lpstr>
      <vt:lpstr>ICT 7 – 5G PPP Research and Validation of critical technologies and systems a. Research &amp; Innovation</vt:lpstr>
      <vt:lpstr>ICT 7 – 5G PPP Research and Validation of critical technologies and systems b. Coordination and Support Actions</vt:lpstr>
      <vt:lpstr>ICT 7 – 5G PPP Research and Validation of critical technologies and systems Expected Impact</vt:lpstr>
      <vt:lpstr>ICT 8 – 5G PPP Convergent Technologies High level Objectives</vt:lpstr>
      <vt:lpstr>ICT 8 – 5G PPP Convergent Technologies a. Innovation Actions</vt:lpstr>
      <vt:lpstr>ICT 8 – 5G PPP Convergent Technologies b. Research and Innovation Actions</vt:lpstr>
      <vt:lpstr>ICT 8 – 5G PPP Convergent Technologies Expected Impact</vt:lpstr>
      <vt:lpstr>Call planning</vt:lpstr>
      <vt:lpstr>Find out more</vt:lpstr>
      <vt:lpstr>Thank you  for your attention!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</dc:title>
  <dc:creator>BOULANGE Thierry (CNECT)</dc:creator>
  <cp:lastModifiedBy>BARANI Bernard (CNECT)</cp:lastModifiedBy>
  <cp:revision>667</cp:revision>
  <cp:lastPrinted>2015-04-23T15:33:11Z</cp:lastPrinted>
  <dcterms:created xsi:type="dcterms:W3CDTF">2013-09-13T10:04:52Z</dcterms:created>
  <dcterms:modified xsi:type="dcterms:W3CDTF">2016-01-20T22:12:20Z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b3f44d0e-ef20-42d0-9638-286d7c6edfb6</vt:lpwstr>
  </property>
  <property fmtid="{D5CDD505-2E9C-101B-9397-08002B2CF9AE}" pid="4" name="Offisync_UniqueId">
    <vt:lpwstr>68630</vt:lpwstr>
  </property>
  <property fmtid="{D5CDD505-2E9C-101B-9397-08002B2CF9AE}" pid="5" name="Jive_LatestUserAccountName">
    <vt:lpwstr>clausto</vt:lpwstr>
  </property>
  <property fmtid="{D5CDD505-2E9C-101B-9397-08002B2CF9AE}" pid="6" name="Offisync_UpdateToken">
    <vt:lpwstr>2</vt:lpwstr>
  </property>
  <property fmtid="{D5CDD505-2E9C-101B-9397-08002B2CF9AE}" pid="7" name="Offisync_ProviderInitializationData">
    <vt:lpwstr>https://connected.cnect.cec.eu.int</vt:lpwstr>
  </property>
  <property fmtid="{D5CDD505-2E9C-101B-9397-08002B2CF9AE}" pid="8" name="ContentTypeId">
    <vt:lpwstr>0x010100258AA79CEB83498886A3A0868112325000AA7261FA7F64D4449FE4191965A130A7</vt:lpwstr>
  </property>
</Properties>
</file>