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  <p:sldMasterId id="2147483675" r:id="rId3"/>
  </p:sldMasterIdLst>
  <p:notesMasterIdLst>
    <p:notesMasterId r:id="rId15"/>
  </p:notesMasterIdLst>
  <p:sldIdLst>
    <p:sldId id="257" r:id="rId4"/>
    <p:sldId id="265" r:id="rId5"/>
    <p:sldId id="264" r:id="rId6"/>
    <p:sldId id="268" r:id="rId7"/>
    <p:sldId id="269" r:id="rId8"/>
    <p:sldId id="261" r:id="rId9"/>
    <p:sldId id="262" r:id="rId10"/>
    <p:sldId id="263" r:id="rId11"/>
    <p:sldId id="267" r:id="rId12"/>
    <p:sldId id="259" r:id="rId13"/>
    <p:sldId id="26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931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4ABD5-A39B-4C2A-9C3A-C1163A85FAED}" type="datetimeFigureOut">
              <a:rPr lang="fr-FR" smtClean="0"/>
              <a:pPr/>
              <a:t>21/01/2016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26398-1C20-4B8B-896B-E56FED6EEE7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26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1619672" y="1763997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 5G Infrastructure Public-Private Partnership</a:t>
            </a:r>
            <a:endParaRPr lang="fr-F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5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76694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0C2C-B62E-494C-A0D8-1A2EB213AD9C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9DDD-EB7E-43BB-87EF-AF97D55477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3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7624" y="260648"/>
            <a:ext cx="7056784" cy="7920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of the slide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7624" y="6381328"/>
            <a:ext cx="2133600" cy="365125"/>
          </a:xfrm>
        </p:spPr>
        <p:txBody>
          <a:bodyPr/>
          <a:lstStyle/>
          <a:p>
            <a:fld id="{B5D0AAAB-5A35-4104-B143-90BD140027BF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31640" y="1412776"/>
            <a:ext cx="7427168" cy="452596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solidFill>
                  <a:srgbClr val="00B0F0"/>
                </a:solidFill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5026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87624" y="1600200"/>
            <a:ext cx="3600400" cy="4525963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76056" y="1600200"/>
            <a:ext cx="3610744" cy="4525963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15616" y="6309320"/>
            <a:ext cx="2133600" cy="365125"/>
          </a:xfrm>
        </p:spPr>
        <p:txBody>
          <a:bodyPr/>
          <a:lstStyle/>
          <a:p>
            <a:fld id="{EFC044A0-4CEC-4CDF-AC21-6E5BF98B570C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1187624" y="260648"/>
            <a:ext cx="7128792" cy="7920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of the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79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5F53-DCC0-4B1D-B235-7C57EDE13339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62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7624" y="260648"/>
            <a:ext cx="7056784" cy="7920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lIns="91430" tIns="45716" rIns="91430" bIns="45716"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of the slide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7624" y="6381330"/>
            <a:ext cx="2133600" cy="365125"/>
          </a:xfrm>
        </p:spPr>
        <p:txBody>
          <a:bodyPr/>
          <a:lstStyle/>
          <a:p>
            <a:fld id="{B5D0AAAB-5A35-4104-B143-90BD140027B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31640" y="1412778"/>
            <a:ext cx="7427168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b="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 marL="1142883" indent="-228576">
              <a:buFont typeface="Wingdings" panose="05000000000000000000" pitchFamily="2" charset="2"/>
              <a:buChar char="q"/>
              <a:defRPr>
                <a:solidFill>
                  <a:srgbClr val="00B0F0"/>
                </a:solidFill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66527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87624" y="1600202"/>
            <a:ext cx="36004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76056" y="1600202"/>
            <a:ext cx="3610744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15616" y="6309322"/>
            <a:ext cx="2133600" cy="365125"/>
          </a:xfrm>
        </p:spPr>
        <p:txBody>
          <a:bodyPr/>
          <a:lstStyle/>
          <a:p>
            <a:fld id="{EFC044A0-4CEC-4CDF-AC21-6E5BF98B570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1187624" y="260648"/>
            <a:ext cx="7128792" cy="7920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lIns="91430" tIns="45716" rIns="91430" bIns="45716"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of the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88078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5F53-DCC0-4B1D-B235-7C57EDE1333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162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solidFill>
                  <a:schemeClr val="tx2"/>
                </a:solidFill>
              </a:defRPr>
            </a:lvl1pPr>
            <a:lvl2pPr marL="914306" indent="-457154">
              <a:buFont typeface="Courier New" panose="02070309020205020404" pitchFamily="49" charset="0"/>
              <a:buChar char="o"/>
              <a:defRPr sz="2400">
                <a:solidFill>
                  <a:schemeClr val="tx2"/>
                </a:solidFill>
              </a:defRPr>
            </a:lvl2pPr>
            <a:lvl3pPr marL="1257172" indent="-342865">
              <a:buFontTx/>
              <a:buChar char="-"/>
              <a:defRPr sz="2000" baseline="0">
                <a:solidFill>
                  <a:srgbClr val="259CD3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742874" indent="-285722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buFontTx/>
              <a:buChar char="-"/>
              <a:defRPr sz="2000">
                <a:solidFill>
                  <a:srgbClr val="259CD3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179512" y="116632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of the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46339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37D0-8C06-4356-87AF-FF3A4801FD32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9DDD-EB7E-43BB-87EF-AF97D554772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399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04216"/>
            <a:ext cx="2054225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9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623010" y="3337013"/>
            <a:ext cx="6858004" cy="183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FDE9D-3102-4FF8-BDA5-A3CFEFFBF532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1187625" y="19237"/>
            <a:ext cx="7772400" cy="10334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78461" y="-2"/>
            <a:ext cx="7781563" cy="2606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02" y="260648"/>
            <a:ext cx="683122" cy="5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55847" y="2823690"/>
            <a:ext cx="6861904" cy="120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66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623010" y="3337015"/>
            <a:ext cx="6858004" cy="183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6"/>
            <a:fld id="{07403425-B7E0-46C9-8668-1D222311AF4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306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6"/>
            <a:fld id="{4F1FDE9D-3102-4FF8-BDA5-A3CFEFFBF53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306"/>
              <a:t>21/01/2016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1187625" y="19239"/>
            <a:ext cx="7772400" cy="1033499"/>
          </a:xfrm>
          <a:prstGeom prst="rect">
            <a:avLst/>
          </a:prstGeom>
        </p:spPr>
        <p:txBody>
          <a:bodyPr lIns="91430" tIns="45716" rIns="91430" bIns="45716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78461" y="-2"/>
            <a:ext cx="7781563" cy="2606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02" y="260648"/>
            <a:ext cx="683122" cy="5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55847" y="2823690"/>
            <a:ext cx="6861904" cy="120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0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emf"/><Relationship Id="rId18" Type="http://schemas.openxmlformats.org/officeDocument/2006/relationships/image" Target="../media/image26.png"/><Relationship Id="rId3" Type="http://schemas.openxmlformats.org/officeDocument/2006/relationships/image" Target="../media/image12.wmf"/><Relationship Id="rId7" Type="http://schemas.openxmlformats.org/officeDocument/2006/relationships/image" Target="../media/image15.png"/><Relationship Id="rId12" Type="http://schemas.openxmlformats.org/officeDocument/2006/relationships/image" Target="../media/image20.emf"/><Relationship Id="rId17" Type="http://schemas.openxmlformats.org/officeDocument/2006/relationships/image" Target="../media/image25.emf"/><Relationship Id="rId2" Type="http://schemas.openxmlformats.org/officeDocument/2006/relationships/image" Target="../media/image11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hyperlink" Target="http://www.3gamericas.org/" TargetMode="External"/><Relationship Id="rId15" Type="http://schemas.openxmlformats.org/officeDocument/2006/relationships/image" Target="../media/image23.emf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C9636C4-64CD-4AFB-863D-3DFACB76B524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6B49DDD-EB7E-43BB-87EF-AF97D554772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443588" y="4365104"/>
            <a:ext cx="6400800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Phase </a:t>
            </a:r>
            <a:r>
              <a:rPr lang="en-US" sz="2800" b="1" dirty="0">
                <a:solidFill>
                  <a:srgbClr val="002060"/>
                </a:solidFill>
              </a:rPr>
              <a:t>1, running work </a:t>
            </a:r>
            <a:r>
              <a:rPr lang="en-US" sz="2800" b="1" dirty="0" smtClean="0">
                <a:solidFill>
                  <a:srgbClr val="002060"/>
                </a:solidFill>
              </a:rPr>
              <a:t>and objectives </a:t>
            </a:r>
          </a:p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Info Day, Brussels, 21/01/2016</a:t>
            </a:r>
          </a:p>
        </p:txBody>
      </p:sp>
    </p:spTree>
    <p:extLst>
      <p:ext uri="{BB962C8B-B14F-4D97-AF65-F5344CB8AC3E}">
        <p14:creationId xmlns:p14="http://schemas.microsoft.com/office/powerpoint/2010/main" val="22983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57D5-21A3-4FB2-AB80-9404183B7CCC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Working</a:t>
            </a:r>
            <a:r>
              <a:rPr lang="fr-FR" dirty="0" smtClean="0"/>
              <a:t> Groups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377505" y="2961008"/>
            <a:ext cx="2160000" cy="10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Architecture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924168" y="2961008"/>
            <a:ext cx="2160000" cy="10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Use cases and performance evaluation models</a:t>
            </a:r>
            <a:endParaRPr lang="en-US" sz="1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455936" y="2961008"/>
            <a:ext cx="2160000" cy="10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Software Networks</a:t>
            </a:r>
          </a:p>
          <a:p>
            <a:pPr algn="ctr"/>
            <a:r>
              <a:rPr lang="en-US" sz="1400" dirty="0"/>
              <a:t>(SDN and NFV)</a:t>
            </a:r>
            <a:endParaRPr lang="fr-FR" sz="1400" dirty="0"/>
          </a:p>
        </p:txBody>
      </p:sp>
      <p:sp>
        <p:nvSpPr>
          <p:cNvPr id="35" name="Rounded Rectangle 13"/>
          <p:cNvSpPr/>
          <p:nvPr/>
        </p:nvSpPr>
        <p:spPr>
          <a:xfrm>
            <a:off x="6455936" y="1672687"/>
            <a:ext cx="2160000" cy="108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Vision and Societal Challenges</a:t>
            </a:r>
          </a:p>
        </p:txBody>
      </p:sp>
      <p:sp>
        <p:nvSpPr>
          <p:cNvPr id="33" name="Rounded Rectangle 14"/>
          <p:cNvSpPr/>
          <p:nvPr/>
        </p:nvSpPr>
        <p:spPr>
          <a:xfrm>
            <a:off x="1377505" y="1672687"/>
            <a:ext cx="2160000" cy="108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Pre-standards</a:t>
            </a:r>
          </a:p>
        </p:txBody>
      </p:sp>
      <p:sp>
        <p:nvSpPr>
          <p:cNvPr id="31" name="Rounded Rectangle 15"/>
          <p:cNvSpPr/>
          <p:nvPr/>
        </p:nvSpPr>
        <p:spPr>
          <a:xfrm>
            <a:off x="5397209" y="5517312"/>
            <a:ext cx="2160000" cy="7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SME support</a:t>
            </a:r>
          </a:p>
        </p:txBody>
      </p:sp>
      <p:sp>
        <p:nvSpPr>
          <p:cNvPr id="29" name="Rounded Rectangle 16"/>
          <p:cNvSpPr/>
          <p:nvPr/>
        </p:nvSpPr>
        <p:spPr>
          <a:xfrm>
            <a:off x="3924168" y="1672687"/>
            <a:ext cx="2160000" cy="108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Spectrum</a:t>
            </a:r>
          </a:p>
        </p:txBody>
      </p:sp>
      <p:sp>
        <p:nvSpPr>
          <p:cNvPr id="27" name="Rounded Rectangle 18"/>
          <p:cNvSpPr/>
          <p:nvPr/>
        </p:nvSpPr>
        <p:spPr>
          <a:xfrm>
            <a:off x="2242440" y="5517312"/>
            <a:ext cx="2160000" cy="7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Activity Community building and Public Relations</a:t>
            </a:r>
          </a:p>
        </p:txBody>
      </p:sp>
      <p:sp>
        <p:nvSpPr>
          <p:cNvPr id="25" name="Rounded Rectangle 19"/>
          <p:cNvSpPr/>
          <p:nvPr/>
        </p:nvSpPr>
        <p:spPr>
          <a:xfrm>
            <a:off x="3924168" y="4299416"/>
            <a:ext cx="2160000" cy="108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Activity 5G International cooperation</a:t>
            </a:r>
          </a:p>
        </p:txBody>
      </p:sp>
      <p:sp>
        <p:nvSpPr>
          <p:cNvPr id="23" name="Rounded Rectangle 20"/>
          <p:cNvSpPr/>
          <p:nvPr/>
        </p:nvSpPr>
        <p:spPr>
          <a:xfrm>
            <a:off x="1377505" y="4299416"/>
            <a:ext cx="2160000" cy="108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Activity 5G PPP Contractual Arrangement, KPIs </a:t>
            </a:r>
          </a:p>
        </p:txBody>
      </p:sp>
      <p:pic>
        <p:nvPicPr>
          <p:cNvPr id="40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724" y="5049216"/>
            <a:ext cx="935420" cy="324000"/>
          </a:xfrm>
          <a:prstGeom prst="rect">
            <a:avLst/>
          </a:prstGeom>
          <a:noFill/>
        </p:spPr>
      </p:pic>
      <p:pic>
        <p:nvPicPr>
          <p:cNvPr id="41" name="図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29" y="4299416"/>
            <a:ext cx="78131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65" y="4299416"/>
            <a:ext cx="1073032" cy="288000"/>
          </a:xfrm>
          <a:prstGeom prst="rect">
            <a:avLst/>
          </a:prstGeom>
        </p:spPr>
      </p:pic>
      <p:pic>
        <p:nvPicPr>
          <p:cNvPr id="43" name="Picture 2" descr="4G America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5088" y="5085184"/>
            <a:ext cx="673580" cy="324000"/>
          </a:xfrm>
          <a:prstGeom prst="rect">
            <a:avLst/>
          </a:prstGeom>
          <a:noFill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672686"/>
            <a:ext cx="356623" cy="35662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12" y="1700808"/>
            <a:ext cx="595556" cy="34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00" y="1700808"/>
            <a:ext cx="452932" cy="31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77449"/>
            <a:ext cx="467937" cy="31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24" y="2525808"/>
            <a:ext cx="433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11520"/>
            <a:ext cx="4143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62" y="1657835"/>
            <a:ext cx="583406" cy="28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40" y="2426019"/>
            <a:ext cx="499660" cy="33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57" y="1680980"/>
            <a:ext cx="623975" cy="25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86903"/>
            <a:ext cx="1073734" cy="27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45" y="3645024"/>
            <a:ext cx="660253" cy="4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à coins arrondis 58"/>
          <p:cNvSpPr/>
          <p:nvPr/>
        </p:nvSpPr>
        <p:spPr>
          <a:xfrm>
            <a:off x="6488344" y="4293216"/>
            <a:ext cx="2160000" cy="10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Network Management, </a:t>
            </a:r>
            <a:r>
              <a:rPr lang="en-US" sz="1400" b="1" dirty="0" err="1"/>
              <a:t>QoS</a:t>
            </a:r>
            <a:r>
              <a:rPr lang="en-US" sz="1400" b="1" dirty="0"/>
              <a:t> and Security</a:t>
            </a:r>
            <a:endParaRPr lang="fr-FR" sz="1400" b="1" dirty="0"/>
          </a:p>
        </p:txBody>
      </p:sp>
      <p:pic>
        <p:nvPicPr>
          <p:cNvPr id="60" name="Picture 4" descr="C:\Users\S227553\Pictures\logo_opendayligh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99" y="3803869"/>
            <a:ext cx="748836" cy="24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" descr="C:\Users\S227553\Pictures\logo_OPNFV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58" y="3000348"/>
            <a:ext cx="1033556" cy="24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36" y="3796259"/>
            <a:ext cx="870105" cy="2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D0F3-AD24-459F-BAF2-BD5CCF83A241}" type="datetime1">
              <a:rPr lang="fr-FR" smtClean="0"/>
              <a:pPr/>
              <a:t>21/01/2016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9DDD-EB7E-43BB-87EF-AF97D554772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72397" y="206084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Thank you for your attention!</a:t>
            </a:r>
          </a:p>
          <a:p>
            <a:pPr algn="ctr"/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188640"/>
            <a:ext cx="346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http://5g-ppp.eu</a:t>
            </a:r>
          </a:p>
        </p:txBody>
      </p:sp>
    </p:spTree>
    <p:extLst>
      <p:ext uri="{BB962C8B-B14F-4D97-AF65-F5344CB8AC3E}">
        <p14:creationId xmlns:p14="http://schemas.microsoft.com/office/powerpoint/2010/main" val="19593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57D5-21A3-4FB2-AB80-9404183B7C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1187624" y="260648"/>
            <a:ext cx="7056784" cy="7920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lIns="91430" tIns="45716" rIns="91430" bIns="45716"/>
          <a:lstStyle/>
          <a:p>
            <a:pPr algn="ctr" defTabSz="914306">
              <a:spcBef>
                <a:spcPct val="0"/>
              </a:spcBef>
              <a:defRPr/>
            </a:pPr>
            <a:r>
              <a:rPr lang="en-GB" sz="2600" b="1" dirty="0">
                <a:solidFill>
                  <a:srgbClr val="002060"/>
                </a:solidFill>
              </a:rPr>
              <a:t>Horizon 2020 5G PPP</a:t>
            </a:r>
          </a:p>
          <a:p>
            <a:pPr algn="ctr" defTabSz="914306">
              <a:spcBef>
                <a:spcPct val="0"/>
              </a:spcBef>
              <a:defRPr/>
            </a:pPr>
            <a:r>
              <a:rPr lang="en-GB" sz="2600" b="1" dirty="0">
                <a:solidFill>
                  <a:srgbClr val="002060"/>
                </a:solidFill>
              </a:rPr>
              <a:t>Call 1 selected projects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1458966" y="6580837"/>
            <a:ext cx="1091853" cy="23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82" tIns="38941" rIns="77882" bIns="38941">
            <a:spAutoFit/>
          </a:bodyPr>
          <a:lstStyle/>
          <a:p>
            <a:pPr defTabSz="914306"/>
            <a:r>
              <a:rPr lang="en-GB" sz="1000" dirty="0">
                <a:solidFill>
                  <a:srgbClr val="002060"/>
                </a:solidFill>
              </a:rPr>
              <a:t>Source: EURO-5G.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44209" y="3644266"/>
            <a:ext cx="2016224" cy="648072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>
                <a:solidFill>
                  <a:prstClr val="black"/>
                </a:solidFill>
              </a:rPr>
              <a:t>5G-Norma</a:t>
            </a:r>
          </a:p>
          <a:p>
            <a:pPr algn="ctr" defTabSz="914306"/>
            <a:r>
              <a:rPr lang="en-GB" sz="1100">
                <a:solidFill>
                  <a:prstClr val="black"/>
                </a:solidFill>
              </a:rPr>
              <a:t>5G NOvel Radio Multiservice adaptive network Architecture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71349" y="6021289"/>
            <a:ext cx="1476672" cy="576064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>
                <a:solidFill>
                  <a:prstClr val="black"/>
                </a:solidFill>
              </a:rPr>
              <a:t>Euro-5G</a:t>
            </a:r>
          </a:p>
          <a:p>
            <a:pPr algn="ctr" defTabSz="914306"/>
            <a:r>
              <a:rPr lang="en-GB" sz="1000">
                <a:solidFill>
                  <a:prstClr val="black"/>
                </a:solidFill>
              </a:rPr>
              <a:t>5G PPP Coordination and Support Action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27984" y="2720795"/>
            <a:ext cx="2088232" cy="63619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 dirty="0" err="1">
                <a:solidFill>
                  <a:prstClr val="black"/>
                </a:solidFill>
              </a:rPr>
              <a:t>VirtuWind</a:t>
            </a:r>
            <a:endParaRPr lang="en-GB" sz="1200" b="1" dirty="0">
              <a:solidFill>
                <a:prstClr val="black"/>
              </a:solidFill>
            </a:endParaRPr>
          </a:p>
          <a:p>
            <a:pPr algn="ctr" defTabSz="914306"/>
            <a:r>
              <a:rPr lang="en-GB" sz="1000" dirty="0">
                <a:solidFill>
                  <a:prstClr val="black"/>
                </a:solidFill>
              </a:rPr>
              <a:t>Virtual and programmable industrial network prototype deployed in operational Wind park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09342" y="2780929"/>
            <a:ext cx="1763817" cy="81735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 dirty="0">
                <a:solidFill>
                  <a:prstClr val="black"/>
                </a:solidFill>
              </a:rPr>
              <a:t>SONATA</a:t>
            </a:r>
          </a:p>
          <a:p>
            <a:pPr algn="ctr" defTabSz="914306"/>
            <a:r>
              <a:rPr lang="en-GB" sz="1000" dirty="0">
                <a:solidFill>
                  <a:prstClr val="black"/>
                </a:solidFill>
              </a:rPr>
              <a:t>Service Programming and Orchestration for Virtualized Software Networks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75856" y="2708920"/>
            <a:ext cx="1152128" cy="64807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>
                <a:solidFill>
                  <a:prstClr val="black"/>
                </a:solidFill>
              </a:rPr>
              <a:t>5GEx</a:t>
            </a:r>
          </a:p>
          <a:p>
            <a:pPr algn="ctr" defTabSz="914306"/>
            <a:r>
              <a:rPr lang="en-GB" sz="1000">
                <a:solidFill>
                  <a:prstClr val="black"/>
                </a:solidFill>
              </a:rPr>
              <a:t>5G Exchange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051721" y="2708920"/>
            <a:ext cx="1296144" cy="936104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>
                <a:solidFill>
                  <a:prstClr val="black"/>
                </a:solidFill>
              </a:rPr>
              <a:t>SUPERFLUIDITY</a:t>
            </a:r>
          </a:p>
          <a:p>
            <a:pPr algn="ctr" defTabSz="914306"/>
            <a:r>
              <a:rPr lang="en-GB" sz="1000">
                <a:solidFill>
                  <a:prstClr val="black"/>
                </a:solidFill>
              </a:rPr>
              <a:t>Superfluidity: a super-fluid, cloud-native, converged edge system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06946" y="4005064"/>
            <a:ext cx="2232248" cy="648072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>
                <a:solidFill>
                  <a:prstClr val="black"/>
                </a:solidFill>
              </a:rPr>
              <a:t>METIS-II</a:t>
            </a:r>
          </a:p>
          <a:p>
            <a:pPr algn="ctr" defTabSz="914306"/>
            <a:r>
              <a:rPr lang="en-GB" sz="1000">
                <a:solidFill>
                  <a:prstClr val="black"/>
                </a:solidFill>
              </a:rPr>
              <a:t>Mobile and wireless communications Enablers for Twenty-twenty (2020) Information Society-II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79820" y="3645024"/>
            <a:ext cx="2364389" cy="648072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 dirty="0">
                <a:solidFill>
                  <a:prstClr val="black"/>
                </a:solidFill>
              </a:rPr>
              <a:t>COHERENT</a:t>
            </a:r>
          </a:p>
          <a:p>
            <a:pPr algn="ctr" defTabSz="914306"/>
            <a:r>
              <a:rPr lang="en-GB" sz="1000" dirty="0">
                <a:solidFill>
                  <a:prstClr val="black"/>
                </a:solidFill>
              </a:rPr>
              <a:t>Coordinated control and spectrum management for 5G heterogeneous radio access networks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331640" y="1856699"/>
            <a:ext cx="2232248" cy="72007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>
                <a:solidFill>
                  <a:prstClr val="black"/>
                </a:solidFill>
              </a:rPr>
              <a:t>CogNet</a:t>
            </a:r>
          </a:p>
          <a:p>
            <a:pPr algn="ctr" defTabSz="914306"/>
            <a:r>
              <a:rPr lang="en-GB" sz="1000">
                <a:solidFill>
                  <a:prstClr val="black"/>
                </a:solidFill>
              </a:rPr>
              <a:t>Building an Intelligent System of Insights and Action for 5G Network Management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796136" y="1856699"/>
            <a:ext cx="2232248" cy="720080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 dirty="0">
                <a:solidFill>
                  <a:prstClr val="black"/>
                </a:solidFill>
              </a:rPr>
              <a:t>CHARISMA</a:t>
            </a:r>
          </a:p>
          <a:p>
            <a:pPr algn="ctr" defTabSz="914306"/>
            <a:r>
              <a:rPr lang="en-GB" sz="1000" dirty="0">
                <a:solidFill>
                  <a:prstClr val="black"/>
                </a:solidFill>
              </a:rPr>
              <a:t>Converged Heterogeneous Advanced 5G Cloud-RAN Architecture for Intelligent and Secure Media Access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204434" y="4797910"/>
            <a:ext cx="2736304" cy="648072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>
                <a:solidFill>
                  <a:prstClr val="black"/>
                </a:solidFill>
              </a:rPr>
              <a:t>5G-Xhaul</a:t>
            </a:r>
          </a:p>
          <a:p>
            <a:pPr algn="ctr" defTabSz="914306"/>
            <a:r>
              <a:rPr lang="en-GB" sz="1000">
                <a:solidFill>
                  <a:prstClr val="black"/>
                </a:solidFill>
              </a:rPr>
              <a:t>Dynamically Reconfigurable Optical-Wireless Backhaul/Fronthaul with Cognitive Control Plane for Small Cells and Cloud-RANs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56841" y="4293096"/>
            <a:ext cx="1944216" cy="504056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 dirty="0">
                <a:solidFill>
                  <a:prstClr val="black"/>
                </a:solidFill>
              </a:rPr>
              <a:t>SESAME</a:t>
            </a:r>
          </a:p>
          <a:p>
            <a:pPr algn="ctr" defTabSz="914306"/>
            <a:r>
              <a:rPr lang="en-GB" sz="1000" dirty="0">
                <a:solidFill>
                  <a:prstClr val="black"/>
                </a:solidFill>
              </a:rPr>
              <a:t>Small </a:t>
            </a:r>
            <a:r>
              <a:rPr lang="en-GB" sz="1000" dirty="0" err="1">
                <a:solidFill>
                  <a:prstClr val="black"/>
                </a:solidFill>
              </a:rPr>
              <a:t>cEllS</a:t>
            </a:r>
            <a:r>
              <a:rPr lang="en-GB" sz="1000" dirty="0">
                <a:solidFill>
                  <a:prstClr val="black"/>
                </a:solidFill>
              </a:rPr>
              <a:t> </a:t>
            </a:r>
            <a:r>
              <a:rPr lang="en-GB" sz="1000" dirty="0" err="1">
                <a:solidFill>
                  <a:prstClr val="black"/>
                </a:solidFill>
              </a:rPr>
              <a:t>coordinAtion</a:t>
            </a:r>
            <a:r>
              <a:rPr lang="en-GB" sz="1000" dirty="0">
                <a:solidFill>
                  <a:prstClr val="black"/>
                </a:solidFill>
              </a:rPr>
              <a:t> for Multi-tenancy and Edge services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491880" y="1856699"/>
            <a:ext cx="2304256" cy="720080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 dirty="0">
                <a:solidFill>
                  <a:prstClr val="black"/>
                </a:solidFill>
              </a:rPr>
              <a:t>SELFNET</a:t>
            </a:r>
          </a:p>
          <a:p>
            <a:pPr algn="ctr" defTabSz="914306"/>
            <a:r>
              <a:rPr lang="en-GB" sz="1000" dirty="0">
                <a:solidFill>
                  <a:prstClr val="black"/>
                </a:solidFill>
              </a:rPr>
              <a:t>Framework for SELF-organized network management in virtualized and software defined </a:t>
            </a:r>
            <a:r>
              <a:rPr lang="en-GB" sz="1000" dirty="0" err="1">
                <a:solidFill>
                  <a:prstClr val="black"/>
                </a:solidFill>
              </a:rPr>
              <a:t>NETworks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67947" y="4293097"/>
            <a:ext cx="2376263" cy="576064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>
                <a:solidFill>
                  <a:prstClr val="black"/>
                </a:solidFill>
              </a:rPr>
              <a:t>SPEED-5G</a:t>
            </a:r>
          </a:p>
          <a:p>
            <a:pPr algn="ctr" defTabSz="914306"/>
            <a:r>
              <a:rPr lang="en-GB" sz="1000">
                <a:solidFill>
                  <a:prstClr val="black"/>
                </a:solidFill>
              </a:rPr>
              <a:t>quality of Service Provision and capacity Expansion through Extended-DSA for 5G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918063" y="5733256"/>
            <a:ext cx="3096344" cy="504056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>
                <a:solidFill>
                  <a:prstClr val="black"/>
                </a:solidFill>
              </a:rPr>
              <a:t>mmMAGIC</a:t>
            </a:r>
          </a:p>
          <a:p>
            <a:pPr algn="ctr" defTabSz="914306"/>
            <a:r>
              <a:rPr lang="en-GB" sz="1000">
                <a:solidFill>
                  <a:prstClr val="black"/>
                </a:solidFill>
              </a:rPr>
              <a:t>Millimetre-Wave Based Mobile Radio Access Network for Fifth Generation Integrated Communications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93317" y="5445224"/>
            <a:ext cx="2736304" cy="504056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>
                <a:solidFill>
                  <a:prstClr val="black"/>
                </a:solidFill>
              </a:rPr>
              <a:t>Xhaul</a:t>
            </a:r>
          </a:p>
          <a:p>
            <a:pPr algn="ctr" defTabSz="914306"/>
            <a:r>
              <a:rPr lang="en-GB" sz="1000">
                <a:solidFill>
                  <a:prstClr val="black"/>
                </a:solidFill>
              </a:rPr>
              <a:t>The 5G Integrated fronthaul/backhaul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7318661" y="1196758"/>
            <a:ext cx="1679310" cy="500649"/>
            <a:chOff x="9731143" y="4150596"/>
            <a:chExt cx="1679310" cy="500649"/>
          </a:xfrm>
        </p:grpSpPr>
        <p:sp>
          <p:nvSpPr>
            <p:cNvPr id="38" name="Rounded Rectangle 37"/>
            <p:cNvSpPr/>
            <p:nvPr/>
          </p:nvSpPr>
          <p:spPr>
            <a:xfrm>
              <a:off x="9731143" y="4448229"/>
              <a:ext cx="288032" cy="144016"/>
            </a:xfrm>
            <a:prstGeom prst="round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6"/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9731143" y="4232963"/>
              <a:ext cx="288032" cy="144016"/>
            </a:xfrm>
            <a:prstGeom prst="roundRect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6"/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31050" y="4150596"/>
              <a:ext cx="1289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06"/>
              <a:r>
                <a:rPr lang="en-GB" sz="1200" dirty="0">
                  <a:solidFill>
                    <a:prstClr val="black"/>
                  </a:solidFill>
                </a:rPr>
                <a:t>Research projects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019175" y="4374246"/>
              <a:ext cx="1391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06"/>
              <a:r>
                <a:rPr lang="en-GB" sz="1200" dirty="0">
                  <a:solidFill>
                    <a:prstClr val="black"/>
                  </a:solidFill>
                </a:rPr>
                <a:t>Innovation projects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1918062" y="4869160"/>
            <a:ext cx="3085985" cy="648072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 dirty="0">
                <a:solidFill>
                  <a:prstClr val="black"/>
                </a:solidFill>
              </a:rPr>
              <a:t>FANTASTIC-5G</a:t>
            </a:r>
          </a:p>
          <a:p>
            <a:pPr algn="ctr" defTabSz="914306"/>
            <a:r>
              <a:rPr lang="en-GB" sz="1000" dirty="0">
                <a:solidFill>
                  <a:prstClr val="black"/>
                </a:solidFill>
              </a:rPr>
              <a:t>Flexible Air </a:t>
            </a:r>
            <a:r>
              <a:rPr lang="en-GB" sz="1000" dirty="0" err="1">
                <a:solidFill>
                  <a:prstClr val="black"/>
                </a:solidFill>
              </a:rPr>
              <a:t>iNTerfAce</a:t>
            </a:r>
            <a:r>
              <a:rPr lang="en-GB" sz="1000" dirty="0">
                <a:solidFill>
                  <a:prstClr val="black"/>
                </a:solidFill>
              </a:rPr>
              <a:t> for Scalable service delivery </a:t>
            </a:r>
            <a:r>
              <a:rPr lang="en-GB" sz="1000" dirty="0" err="1">
                <a:solidFill>
                  <a:prstClr val="black"/>
                </a:solidFill>
              </a:rPr>
              <a:t>wiThin</a:t>
            </a:r>
            <a:r>
              <a:rPr lang="en-GB" sz="1000" dirty="0">
                <a:solidFill>
                  <a:prstClr val="black"/>
                </a:solidFill>
              </a:rPr>
              <a:t> </a:t>
            </a:r>
            <a:r>
              <a:rPr lang="en-GB" sz="1000" dirty="0" err="1">
                <a:solidFill>
                  <a:prstClr val="black"/>
                </a:solidFill>
              </a:rPr>
              <a:t>wIreless</a:t>
            </a:r>
            <a:r>
              <a:rPr lang="en-GB" sz="1000" dirty="0">
                <a:solidFill>
                  <a:prstClr val="black"/>
                </a:solidFill>
              </a:rPr>
              <a:t> Communication networks of the 5th Generation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920165" y="5073309"/>
            <a:ext cx="1283512" cy="1152128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 dirty="0">
                <a:solidFill>
                  <a:prstClr val="black"/>
                </a:solidFill>
              </a:rPr>
              <a:t>Flex5Gware</a:t>
            </a:r>
          </a:p>
          <a:p>
            <a:pPr algn="ctr" defTabSz="914306"/>
            <a:r>
              <a:rPr lang="en-GB" sz="1000" dirty="0">
                <a:solidFill>
                  <a:prstClr val="black"/>
                </a:solidFill>
              </a:rPr>
              <a:t>Flexible and efficient hardware/software platforms for 5G network elements and devices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84155" y="1340768"/>
            <a:ext cx="1944216" cy="504056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GB" sz="1200" b="1" dirty="0">
                <a:solidFill>
                  <a:prstClr val="black"/>
                </a:solidFill>
              </a:rPr>
              <a:t>5G Ensure</a:t>
            </a:r>
          </a:p>
          <a:p>
            <a:pPr algn="ctr" defTabSz="914306"/>
            <a:r>
              <a:rPr lang="en-GB" sz="1200" b="1" dirty="0">
                <a:solidFill>
                  <a:prstClr val="black"/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72481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Phase 1 time plan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AAAB-5A35-4104-B143-90BD140027BF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2050" name="Picture 2" descr="https://5g-ppp.eu/wp-content/uploads/2015/03/5G-PPP-Projects-timeplan-2-1024x36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1" y="1862231"/>
            <a:ext cx="7851339" cy="37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7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Examples</a:t>
            </a:r>
            <a:r>
              <a:rPr lang="fr-FR" dirty="0" smtClean="0"/>
              <a:t> of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AAAB-5A35-4104-B143-90BD140027BF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800" b="1" dirty="0" smtClean="0"/>
              <a:t>METIS II</a:t>
            </a:r>
          </a:p>
          <a:p>
            <a:pPr marL="0" indent="0" algn="ctr">
              <a:buNone/>
            </a:pPr>
            <a:r>
              <a:rPr lang="en-US" sz="2800" dirty="0"/>
              <a:t>Preliminary spectrum </a:t>
            </a:r>
            <a:r>
              <a:rPr lang="en-US" sz="2800" dirty="0" smtClean="0"/>
              <a:t>scenarios </a:t>
            </a:r>
            <a:r>
              <a:rPr lang="en-US" sz="2800" dirty="0"/>
              <a:t>and </a:t>
            </a:r>
            <a:r>
              <a:rPr lang="en-US" sz="2800" dirty="0" smtClean="0"/>
              <a:t>justification for </a:t>
            </a:r>
            <a:r>
              <a:rPr lang="en-US" sz="2800" dirty="0"/>
              <a:t>WRC Agenda Item </a:t>
            </a:r>
            <a:r>
              <a:rPr lang="en-US" sz="2800" dirty="0" smtClean="0"/>
              <a:t> for </a:t>
            </a:r>
            <a:r>
              <a:rPr lang="en-US" sz="2800" dirty="0"/>
              <a:t>5G bands above 6 GHz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13" y="2943572"/>
            <a:ext cx="43338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7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Examples</a:t>
            </a:r>
            <a:r>
              <a:rPr lang="fr-FR" dirty="0" smtClean="0"/>
              <a:t> of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AAAB-5A35-4104-B143-90BD140027BF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331640" y="1340768"/>
            <a:ext cx="74271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b="1" dirty="0" smtClean="0"/>
              <a:t>5G-NORMA</a:t>
            </a:r>
          </a:p>
          <a:p>
            <a:pPr marL="0" indent="0" algn="ctr">
              <a:buNone/>
            </a:pPr>
            <a:r>
              <a:rPr lang="en-US" sz="2400" dirty="0" smtClean="0"/>
              <a:t>Functional </a:t>
            </a:r>
            <a:r>
              <a:rPr lang="en-US" sz="2400" dirty="0"/>
              <a:t>Network Architecture and </a:t>
            </a:r>
            <a:r>
              <a:rPr lang="en-US" sz="2400" dirty="0" smtClean="0"/>
              <a:t>Security Requirements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395"/>
            <a:ext cx="4878465" cy="309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19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Business </a:t>
            </a:r>
            <a:r>
              <a:rPr lang="fr-FR" dirty="0" err="1" smtClean="0"/>
              <a:t>KPIs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AAAB-5A35-4104-B143-90BD140027BF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13019"/>
            <a:ext cx="7426325" cy="392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28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Performance </a:t>
            </a:r>
            <a:r>
              <a:rPr lang="fr-FR" dirty="0" err="1" smtClean="0"/>
              <a:t>KPIs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AAAB-5A35-4104-B143-90BD140027BF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14843"/>
            <a:ext cx="7426325" cy="392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89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Societal</a:t>
            </a:r>
            <a:r>
              <a:rPr lang="fr-FR" dirty="0" smtClean="0"/>
              <a:t> </a:t>
            </a:r>
            <a:r>
              <a:rPr lang="fr-FR" dirty="0" err="1" smtClean="0"/>
              <a:t>KPIs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AAAB-5A35-4104-B143-90BD140027BF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8926"/>
            <a:ext cx="7426325" cy="393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01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Governance of the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AAAB-5A35-4104-B143-90BD140027BF}" type="datetime1">
              <a:rPr lang="fr-FR" smtClean="0"/>
              <a:pPr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Steering Board provides </a:t>
            </a:r>
            <a:r>
              <a:rPr lang="en-US" sz="2400" dirty="0"/>
              <a:t>guidance on the overall partnership initiative, including:</a:t>
            </a:r>
            <a:endParaRPr lang="fr-FR" sz="2400" dirty="0"/>
          </a:p>
          <a:p>
            <a:pPr lvl="1"/>
            <a:r>
              <a:rPr lang="en-US" sz="2000" dirty="0"/>
              <a:t>the cooperation between Actions and joint events to promote results of the Actions, concepts and systems,</a:t>
            </a:r>
            <a:endParaRPr lang="fr-FR" sz="2000" dirty="0"/>
          </a:p>
          <a:p>
            <a:pPr lvl="1"/>
            <a:r>
              <a:rPr lang="en-US" sz="2000" dirty="0"/>
              <a:t>recommend on collaboration and </a:t>
            </a:r>
            <a:r>
              <a:rPr lang="en-US" sz="2000" dirty="0" err="1"/>
              <a:t>synchronisation</a:t>
            </a:r>
            <a:r>
              <a:rPr lang="en-US" sz="2000" dirty="0"/>
              <a:t> of activities, including but not limited to on management of outcomes, common approaches towards </a:t>
            </a:r>
            <a:r>
              <a:rPr lang="en-US" sz="2000" dirty="0" err="1" smtClean="0"/>
              <a:t>standardisation</a:t>
            </a:r>
            <a:r>
              <a:rPr lang="en-US" sz="2000" dirty="0" smtClean="0"/>
              <a:t>, </a:t>
            </a:r>
            <a:r>
              <a:rPr lang="en-US" sz="2000" dirty="0"/>
              <a:t>SME involvement, links with regulatory and policy activities, and commonly shared dissemination and awareness raising activities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The Technology Board </a:t>
            </a:r>
            <a:r>
              <a:rPr lang="en-US" sz="2400" dirty="0" err="1" smtClean="0"/>
              <a:t>organises</a:t>
            </a:r>
            <a:r>
              <a:rPr lang="en-US" sz="2400" dirty="0" smtClean="0"/>
              <a:t> </a:t>
            </a:r>
            <a:r>
              <a:rPr lang="en-US" sz="2400" dirty="0"/>
              <a:t>technical meetings and workshops, and establish calls within the </a:t>
            </a:r>
            <a:r>
              <a:rPr lang="en-US" sz="2400" dirty="0" err="1"/>
              <a:t>organisation</a:t>
            </a:r>
            <a:r>
              <a:rPr lang="en-US" sz="2400" dirty="0"/>
              <a:t> for research proposals to address research gaps.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8518821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443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1_Conception personnalisée</vt:lpstr>
      <vt:lpstr>Thème Office</vt:lpstr>
      <vt:lpstr>1_Thème Office</vt:lpstr>
      <vt:lpstr>PowerPoint Presentation</vt:lpstr>
      <vt:lpstr>PowerPoint Presentation</vt:lpstr>
      <vt:lpstr>Phase 1 time plan</vt:lpstr>
      <vt:lpstr>Examples of results</vt:lpstr>
      <vt:lpstr>Examples of results</vt:lpstr>
      <vt:lpstr>Business KPIs</vt:lpstr>
      <vt:lpstr>Performance KPIs</vt:lpstr>
      <vt:lpstr>Societal KPIs</vt:lpstr>
      <vt:lpstr>Governance of the programme</vt:lpstr>
      <vt:lpstr>Working Groups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interinnov</dc:creator>
  <cp:lastModifiedBy>BARANI Bernard (CNECT)</cp:lastModifiedBy>
  <cp:revision>28</cp:revision>
  <dcterms:created xsi:type="dcterms:W3CDTF">2014-06-02T09:56:34Z</dcterms:created>
  <dcterms:modified xsi:type="dcterms:W3CDTF">2016-01-21T08:30:09Z</dcterms:modified>
</cp:coreProperties>
</file>