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24"/>
  </p:notesMasterIdLst>
  <p:sldIdLst>
    <p:sldId id="257" r:id="rId3"/>
    <p:sldId id="280" r:id="rId4"/>
    <p:sldId id="325" r:id="rId5"/>
    <p:sldId id="320" r:id="rId6"/>
    <p:sldId id="331" r:id="rId7"/>
    <p:sldId id="332" r:id="rId8"/>
    <p:sldId id="326" r:id="rId9"/>
    <p:sldId id="327" r:id="rId10"/>
    <p:sldId id="328" r:id="rId11"/>
    <p:sldId id="329" r:id="rId12"/>
    <p:sldId id="330" r:id="rId13"/>
    <p:sldId id="336" r:id="rId14"/>
    <p:sldId id="337" r:id="rId15"/>
    <p:sldId id="338" r:id="rId16"/>
    <p:sldId id="339" r:id="rId17"/>
    <p:sldId id="340" r:id="rId18"/>
    <p:sldId id="321" r:id="rId19"/>
    <p:sldId id="333" r:id="rId20"/>
    <p:sldId id="335" r:id="rId21"/>
    <p:sldId id="291" r:id="rId22"/>
    <p:sldId id="26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33"/>
    <a:srgbClr val="660066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4ABD5-A39B-4C2A-9C3A-C1163A85FAED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6398-1C20-4B8B-896B-E56FED6EEE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42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26398-1C20-4B8B-896B-E56FED6EEE7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93B-8B19-4175-9C99-57FBEC96F489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619672" y="1763997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5G Infrastructure Public-Private Partnership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85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0C2C-B62E-494C-A0D8-1A2EB213AD9C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863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39752" y="260648"/>
            <a:ext cx="5040560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AAB-5A35-4104-B143-90BD140027BF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1412776"/>
            <a:ext cx="7427168" cy="45259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solidFill>
                  <a:srgbClr val="00B0F0"/>
                </a:solidFill>
              </a:defRPr>
            </a:lvl3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4502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87624" y="1600200"/>
            <a:ext cx="3600400" cy="45259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56" y="1600200"/>
            <a:ext cx="3610744" cy="45259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Item 1</a:t>
            </a:r>
          </a:p>
          <a:p>
            <a:pPr lvl="0"/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Item 2</a:t>
            </a:r>
          </a:p>
          <a:p>
            <a:pPr lvl="1"/>
            <a:r>
              <a:rPr lang="fr-FR" dirty="0" err="1" smtClean="0"/>
              <a:t>Etc</a:t>
            </a:r>
            <a:endParaRPr lang="fr-FR" dirty="0" smtClean="0"/>
          </a:p>
          <a:p>
            <a:pPr lvl="2"/>
            <a:r>
              <a:rPr lang="fr-FR" dirty="0" smtClean="0"/>
              <a:t>Item 3</a:t>
            </a:r>
          </a:p>
          <a:p>
            <a:pPr lvl="2"/>
            <a:r>
              <a:rPr lang="fr-FR" dirty="0" err="1" smtClean="0"/>
              <a:t>Etc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44A0-4CEC-4CDF-AC21-6E5BF98B570C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339752" y="260648"/>
            <a:ext cx="5040560" cy="7920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slide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0879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5F53-DCC0-4B1D-B235-7C57EDE13339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762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37D0-8C06-4356-87AF-FF3A4801FD32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9DDD-EB7E-43BB-87EF-AF97D554772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04216"/>
            <a:ext cx="2054225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58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623010" y="3337013"/>
            <a:ext cx="6858004" cy="18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3425-B7E0-46C9-8668-1D222311A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DE9D-3102-4FF8-BDA5-A3CFEFFBF532}" type="datetime1">
              <a:rPr lang="fr-FR" smtClean="0"/>
              <a:pPr/>
              <a:t>20/01/2016</a:t>
            </a:fld>
            <a:endParaRPr lang="fr-FR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1187625" y="19237"/>
            <a:ext cx="77724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78461" y="-2"/>
            <a:ext cx="7781563" cy="260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2" y="260648"/>
            <a:ext cx="683122" cy="5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5847" y="2823690"/>
            <a:ext cx="6861904" cy="12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466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g-ppp.eu/5g-ppp-phase-2-pre-structuring-mode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5g-ppp.eu/wp-content/uploads/2014/03/5G-Infra-PPP_Pre-structuring-Model_v2.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5g-ppp.eu/wp-content/uploads/2014/03/5G-Infra-PPP_Pre-structuring-Model_v2.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wp/2016_2017/main/h2020-wp1617-leit-ict_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11560" y="4308764"/>
            <a:ext cx="8136904" cy="21006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3200" b="1" dirty="0" smtClean="0">
                <a:solidFill>
                  <a:srgbClr val="002060"/>
                </a:solidFill>
              </a:rPr>
              <a:t>Phase 2 </a:t>
            </a:r>
            <a:r>
              <a:rPr lang="fr-FR" sz="3200" b="1" dirty="0" err="1" smtClean="0">
                <a:solidFill>
                  <a:srgbClr val="002060"/>
                </a:solidFill>
              </a:rPr>
              <a:t>Pre</a:t>
            </a:r>
            <a:r>
              <a:rPr lang="fr-FR" sz="3200" b="1" dirty="0" smtClean="0">
                <a:solidFill>
                  <a:srgbClr val="002060"/>
                </a:solidFill>
              </a:rPr>
              <a:t>-</a:t>
            </a:r>
            <a:r>
              <a:rPr lang="fr-FR" sz="3200" b="1" dirty="0" err="1" smtClean="0">
                <a:solidFill>
                  <a:srgbClr val="002060"/>
                </a:solidFill>
              </a:rPr>
              <a:t>structuring</a:t>
            </a:r>
            <a:r>
              <a:rPr lang="fr-FR" sz="3200" b="1" dirty="0" smtClean="0">
                <a:solidFill>
                  <a:srgbClr val="002060"/>
                </a:solidFill>
              </a:rPr>
              <a:t> Model</a:t>
            </a:r>
          </a:p>
          <a:p>
            <a:pPr algn="ctr">
              <a:spcBef>
                <a:spcPts val="0"/>
              </a:spcBef>
            </a:pPr>
            <a:r>
              <a:rPr lang="fr-FR" sz="3200" b="1" dirty="0" smtClean="0">
                <a:solidFill>
                  <a:srgbClr val="002060"/>
                </a:solidFill>
              </a:rPr>
              <a:t>EC Info Day - 21.01.16 - Brussels</a:t>
            </a:r>
          </a:p>
          <a:p>
            <a:pPr algn="ctr">
              <a:spcBef>
                <a:spcPts val="0"/>
              </a:spcBef>
            </a:pPr>
            <a:r>
              <a:rPr lang="fr-FR" sz="3200" b="1" dirty="0" smtClean="0">
                <a:solidFill>
                  <a:srgbClr val="002060"/>
                </a:solidFill>
              </a:rPr>
              <a:t>Dr. Didier Bourse</a:t>
            </a:r>
          </a:p>
        </p:txBody>
      </p:sp>
    </p:spTree>
    <p:extLst>
      <p:ext uri="{BB962C8B-B14F-4D97-AF65-F5344CB8AC3E}">
        <p14:creationId xmlns="" xmlns:p14="http://schemas.microsoft.com/office/powerpoint/2010/main" val="22983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(1/7)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642" y="1364341"/>
            <a:ext cx="7543419" cy="501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(2/7)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345" y="1149926"/>
            <a:ext cx="7382438" cy="55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(3/7)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05" y="1149922"/>
            <a:ext cx="7383600" cy="552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(4/7)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455" y="1138542"/>
            <a:ext cx="7383600" cy="553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(5/7)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607" y="1149907"/>
            <a:ext cx="7383600" cy="55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(6/7)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5" y="1162484"/>
            <a:ext cx="7383600" cy="55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– TAs Portfolio (7/7)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241" y="1163783"/>
            <a:ext cx="7383600" cy="553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smtClean="0"/>
              <a:t>Public Consultation (1/3)</a:t>
            </a:r>
            <a:endParaRPr lang="fr-FR" sz="28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71600"/>
            <a:ext cx="7549124" cy="4567139"/>
          </a:xfrm>
        </p:spPr>
        <p:txBody>
          <a:bodyPr/>
          <a:lstStyle/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None/>
            </a:pPr>
            <a:r>
              <a:rPr lang="fr-FR" sz="2000" dirty="0" smtClean="0">
                <a:ea typeface="Tahoma" pitchFamily="34" charset="0"/>
                <a:cs typeface="Tahoma" pitchFamily="34" charset="0"/>
              </a:rPr>
              <a:t>Public Consultation in a </a:t>
            </a:r>
            <a:r>
              <a:rPr lang="fr-FR" sz="2000" dirty="0" err="1" smtClean="0">
                <a:ea typeface="Tahoma" pitchFamily="34" charset="0"/>
                <a:cs typeface="Tahoma" pitchFamily="34" charset="0"/>
              </a:rPr>
              <a:t>Nutshell</a:t>
            </a:r>
            <a:endParaRPr lang="en-GB" sz="2000" dirty="0" smtClean="0"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061" y="1914526"/>
            <a:ext cx="4202871" cy="20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260" y="4057431"/>
            <a:ext cx="4216399" cy="23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78080" y="4304209"/>
            <a:ext cx="3293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</a:rPr>
              <a:t>Model seen positively (e.g. no single “Not relevant” answer)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</a:rPr>
              <a:t>Few </a:t>
            </a:r>
            <a:r>
              <a:rPr lang="fr-FR" sz="1400" dirty="0" err="1" smtClean="0">
                <a:solidFill>
                  <a:srgbClr val="002060"/>
                </a:solidFill>
              </a:rPr>
              <a:t>comments</a:t>
            </a:r>
            <a:r>
              <a:rPr lang="fr-FR" sz="1400" dirty="0" smtClean="0">
                <a:solidFill>
                  <a:srgbClr val="002060"/>
                </a:solidFill>
              </a:rPr>
              <a:t> incl. (1) </a:t>
            </a:r>
            <a:r>
              <a:rPr lang="fr-FR" sz="1400" dirty="0" err="1" smtClean="0">
                <a:solidFill>
                  <a:srgbClr val="002060"/>
                </a:solidFill>
              </a:rPr>
              <a:t>Expecting</a:t>
            </a:r>
            <a:r>
              <a:rPr lang="fr-FR" sz="1400" dirty="0" smtClean="0">
                <a:solidFill>
                  <a:srgbClr val="002060"/>
                </a:solidFill>
              </a:rPr>
              <a:t> more </a:t>
            </a:r>
            <a:r>
              <a:rPr lang="fr-FR" sz="1400" dirty="0" err="1" smtClean="0">
                <a:solidFill>
                  <a:srgbClr val="002060"/>
                </a:solidFill>
              </a:rPr>
              <a:t>TAs</a:t>
            </a:r>
            <a:r>
              <a:rPr lang="fr-FR" sz="1400" dirty="0" smtClean="0">
                <a:solidFill>
                  <a:srgbClr val="002060"/>
                </a:solidFill>
              </a:rPr>
              <a:t> on SN in ICT7, (2) Challenge for « </a:t>
            </a:r>
            <a:r>
              <a:rPr lang="fr-FR" sz="1400" dirty="0" err="1" smtClean="0">
                <a:solidFill>
                  <a:srgbClr val="002060"/>
                </a:solidFill>
              </a:rPr>
              <a:t>small</a:t>
            </a:r>
            <a:r>
              <a:rPr lang="fr-FR" sz="1400" dirty="0" smtClean="0">
                <a:solidFill>
                  <a:srgbClr val="002060"/>
                </a:solidFill>
              </a:rPr>
              <a:t> » </a:t>
            </a:r>
            <a:r>
              <a:rPr lang="fr-FR" sz="1400" dirty="0" err="1" smtClean="0">
                <a:solidFill>
                  <a:srgbClr val="002060"/>
                </a:solidFill>
              </a:rPr>
              <a:t>partners</a:t>
            </a:r>
            <a:r>
              <a:rPr lang="fr-FR" sz="1400" dirty="0" smtClean="0">
                <a:solidFill>
                  <a:srgbClr val="002060"/>
                </a:solidFill>
              </a:rPr>
              <a:t> to </a:t>
            </a:r>
            <a:r>
              <a:rPr lang="fr-FR" sz="1400" dirty="0" err="1" smtClean="0">
                <a:solidFill>
                  <a:srgbClr val="002060"/>
                </a:solidFill>
              </a:rPr>
              <a:t>follow</a:t>
            </a:r>
            <a:r>
              <a:rPr lang="fr-FR" sz="1400" dirty="0" smtClean="0">
                <a:solidFill>
                  <a:srgbClr val="002060"/>
                </a:solidFill>
              </a:rPr>
              <a:t> the </a:t>
            </a:r>
            <a:r>
              <a:rPr lang="fr-FR" sz="1400" dirty="0" err="1" smtClean="0">
                <a:solidFill>
                  <a:srgbClr val="002060"/>
                </a:solidFill>
              </a:rPr>
              <a:t>process</a:t>
            </a:r>
            <a:r>
              <a:rPr lang="fr-FR" sz="1400" dirty="0" smtClean="0">
                <a:solidFill>
                  <a:srgbClr val="002060"/>
                </a:solidFill>
              </a:rPr>
              <a:t>, (3) </a:t>
            </a:r>
            <a:r>
              <a:rPr lang="fr-FR" sz="1400" dirty="0" err="1" smtClean="0">
                <a:solidFill>
                  <a:srgbClr val="002060"/>
                </a:solidFill>
              </a:rPr>
              <a:t>Equal</a:t>
            </a:r>
            <a:r>
              <a:rPr lang="fr-FR" sz="1400" dirty="0" smtClean="0">
                <a:solidFill>
                  <a:srgbClr val="002060"/>
                </a:solidFill>
              </a:rPr>
              <a:t> chances for </a:t>
            </a:r>
            <a:r>
              <a:rPr lang="fr-FR" sz="1400" dirty="0" err="1" smtClean="0">
                <a:solidFill>
                  <a:srgbClr val="002060"/>
                </a:solidFill>
              </a:rPr>
              <a:t>applicants</a:t>
            </a:r>
            <a:r>
              <a:rPr lang="fr-FR" sz="1400" dirty="0" smtClean="0">
                <a:solidFill>
                  <a:srgbClr val="002060"/>
                </a:solidFill>
              </a:rPr>
              <a:t>, (4) </a:t>
            </a:r>
            <a:r>
              <a:rPr lang="fr-FR" sz="1400" dirty="0" err="1" smtClean="0">
                <a:solidFill>
                  <a:srgbClr val="002060"/>
                </a:solidFill>
              </a:rPr>
              <a:t>Opening</a:t>
            </a:r>
            <a:r>
              <a:rPr lang="fr-FR" sz="1400" dirty="0" smtClean="0">
                <a:solidFill>
                  <a:srgbClr val="002060"/>
                </a:solidFill>
              </a:rPr>
              <a:t> vs </a:t>
            </a:r>
            <a:r>
              <a:rPr lang="fr-FR" sz="1400" dirty="0" err="1" smtClean="0">
                <a:solidFill>
                  <a:srgbClr val="002060"/>
                </a:solidFill>
              </a:rPr>
              <a:t>existing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Projects</a:t>
            </a:r>
            <a:r>
              <a:rPr lang="fr-FR" sz="1400" dirty="0" smtClean="0">
                <a:solidFill>
                  <a:srgbClr val="002060"/>
                </a:solidFill>
              </a:rPr>
              <a:t>, (5) </a:t>
            </a:r>
            <a:r>
              <a:rPr lang="fr-FR" sz="1400" dirty="0" err="1" smtClean="0">
                <a:solidFill>
                  <a:srgbClr val="002060"/>
                </a:solidFill>
              </a:rPr>
              <a:t>Some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overlapping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TAs</a:t>
            </a:r>
            <a:r>
              <a:rPr lang="fr-FR" sz="1400" dirty="0" smtClean="0">
                <a:solidFill>
                  <a:srgbClr val="002060"/>
                </a:solidFill>
              </a:rPr>
              <a:t> and (6)  </a:t>
            </a:r>
            <a:r>
              <a:rPr lang="fr-FR" sz="1400" dirty="0" err="1" smtClean="0">
                <a:solidFill>
                  <a:srgbClr val="002060"/>
                </a:solidFill>
              </a:rPr>
              <a:t>Too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many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acronyms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958459"/>
            <a:ext cx="30194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</a:rPr>
              <a:t>Public consultation incl. </a:t>
            </a:r>
            <a:r>
              <a:rPr lang="fr-FR" sz="1400" dirty="0" err="1" smtClean="0">
                <a:solidFill>
                  <a:srgbClr val="002060"/>
                </a:solidFill>
              </a:rPr>
              <a:t>wide</a:t>
            </a:r>
            <a:r>
              <a:rPr lang="fr-FR" sz="1400" dirty="0" smtClean="0">
                <a:solidFill>
                  <a:srgbClr val="002060"/>
                </a:solidFill>
              </a:rPr>
              <a:t> communication</a:t>
            </a:r>
          </a:p>
          <a:p>
            <a:pPr marL="265113" indent="-265113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2060"/>
                </a:solidFill>
              </a:rPr>
              <a:t>36 </a:t>
            </a:r>
            <a:r>
              <a:rPr lang="fr-FR" sz="1400" dirty="0" err="1" smtClean="0">
                <a:solidFill>
                  <a:srgbClr val="002060"/>
                </a:solidFill>
              </a:rPr>
              <a:t>individual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answers</a:t>
            </a:r>
            <a:endParaRPr lang="fr-FR" sz="1400" dirty="0" smtClean="0">
              <a:solidFill>
                <a:srgbClr val="002060"/>
              </a:solidFill>
            </a:endParaRPr>
          </a:p>
          <a:p>
            <a:pPr marL="265113" indent="-265113">
              <a:buFont typeface="Wingdings" pitchFamily="2" charset="2"/>
              <a:buChar char="ü"/>
            </a:pPr>
            <a:r>
              <a:rPr lang="fr-FR" sz="1400" dirty="0" err="1" smtClean="0">
                <a:solidFill>
                  <a:srgbClr val="002060"/>
                </a:solidFill>
              </a:rPr>
              <a:t>Homogeneous</a:t>
            </a:r>
            <a:r>
              <a:rPr lang="fr-FR" sz="1400" dirty="0" smtClean="0">
                <a:solidFill>
                  <a:srgbClr val="002060"/>
                </a:solidFill>
              </a:rPr>
              <a:t>  distribution over </a:t>
            </a:r>
            <a:r>
              <a:rPr lang="fr-FR" sz="1400" dirty="0" err="1" smtClean="0">
                <a:solidFill>
                  <a:srgbClr val="002060"/>
                </a:solidFill>
              </a:rPr>
              <a:t>stakeholders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</a:rPr>
              <a:t>categories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smtClean="0"/>
              <a:t>Public Consultation (2/3)</a:t>
            </a:r>
            <a:endParaRPr lang="fr-FR" sz="28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85455"/>
            <a:ext cx="7549124" cy="4553284"/>
          </a:xfrm>
        </p:spPr>
        <p:txBody>
          <a:bodyPr/>
          <a:lstStyle/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None/>
            </a:pP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Public Consultation </a:t>
            </a:r>
            <a:r>
              <a:rPr lang="fr-FR" altLang="ko-KR" sz="20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2000" dirty="0" err="1" smtClean="0">
                <a:ea typeface="Tahoma" pitchFamily="34" charset="0"/>
                <a:cs typeface="Tahoma" pitchFamily="34" charset="0"/>
              </a:rPr>
              <a:t>Statistics</a:t>
            </a:r>
            <a:endParaRPr lang="en-GB" sz="2000" dirty="0" smtClean="0">
              <a:ea typeface="Verdana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140" y="1899489"/>
            <a:ext cx="4497474" cy="21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5687" y="4166027"/>
            <a:ext cx="3354242" cy="229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3999" y="4166027"/>
            <a:ext cx="3334759" cy="22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smtClean="0"/>
              <a:t>Public Consultation (3/3)</a:t>
            </a:r>
            <a:endParaRPr lang="fr-FR" sz="28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99309"/>
            <a:ext cx="7549124" cy="4539430"/>
          </a:xfrm>
        </p:spPr>
        <p:txBody>
          <a:bodyPr/>
          <a:lstStyle/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None/>
            </a:pP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Public Consultation </a:t>
            </a:r>
            <a:r>
              <a:rPr lang="fr-FR" altLang="ko-KR" sz="20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2000" dirty="0" err="1" smtClean="0">
                <a:ea typeface="Tahoma" pitchFamily="34" charset="0"/>
                <a:cs typeface="Tahoma" pitchFamily="34" charset="0"/>
              </a:rPr>
              <a:t>Comments</a:t>
            </a: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 (</a:t>
            </a:r>
            <a:r>
              <a:rPr lang="fr-FR" altLang="ko-KR" sz="2000" dirty="0" err="1" smtClean="0">
                <a:ea typeface="Tahoma" pitchFamily="34" charset="0"/>
                <a:cs typeface="Tahoma" pitchFamily="34" charset="0"/>
              </a:rPr>
              <a:t>Highlights</a:t>
            </a:r>
            <a:r>
              <a:rPr lang="fr-FR" altLang="ko-KR" sz="2000" dirty="0" smtClean="0">
                <a:ea typeface="Tahoma" pitchFamily="34" charset="0"/>
                <a:cs typeface="Tahoma" pitchFamily="34" charset="0"/>
              </a:rPr>
              <a:t>) </a:t>
            </a: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TA1: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D2D is mentioned, what about V2X for connected cars operations as D2D technologies can be directly leveraged (and expanded) to cover V2X PC5 side link…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”</a:t>
            </a:r>
            <a:endParaRPr lang="en-GB" sz="1500" dirty="0" smtClean="0">
              <a:ea typeface="Verdana" pitchFamily="34" charset="0"/>
              <a:cs typeface="Arial" pitchFamily="34" charset="0"/>
            </a:endParaRP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TA5: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Consider Energy Efficiency supervision layer…”</a:t>
            </a:r>
            <a:endParaRPr lang="en-US" sz="1500" dirty="0" smtClean="0">
              <a:ea typeface="Verdana" pitchFamily="34" charset="0"/>
              <a:cs typeface="Arial" pitchFamily="34" charset="0"/>
            </a:endParaRP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TA6: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TA6 objectives should be the starting point, rather than the specific technology “satellite and air platforms”. Hence, we propose to change the TA6 title to “ultra-low cost 5G for low density and very low ARPU scenarios”. These scenarios should include emerging countries….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”</a:t>
            </a:r>
            <a:endParaRPr lang="en-GB" sz="1500" dirty="0" smtClean="0">
              <a:ea typeface="Verdana" pitchFamily="34" charset="0"/>
              <a:cs typeface="Arial" pitchFamily="34" charset="0"/>
            </a:endParaRP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TA8: 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Scope should include coordination of ultra dense deployments to increase network capacity and assure different levels of </a:t>
            </a:r>
            <a:r>
              <a:rPr lang="en-US" sz="1500" i="1" dirty="0" err="1" smtClean="0">
                <a:ea typeface="Verdana" pitchFamily="34" charset="0"/>
                <a:cs typeface="Arial" pitchFamily="34" charset="0"/>
              </a:rPr>
              <a:t>QoE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…”</a:t>
            </a:r>
            <a:endParaRPr lang="en-GB" sz="1500" dirty="0" smtClean="0">
              <a:ea typeface="Verdana" pitchFamily="34" charset="0"/>
              <a:cs typeface="Arial" pitchFamily="34" charset="0"/>
            </a:endParaRP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TA12: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If this includes communication/theoretic investigation of the data/control relationship, then it becomes very interesting as a new academic research area...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”</a:t>
            </a:r>
            <a:endParaRPr lang="en-GB" sz="1500" dirty="0" smtClean="0">
              <a:ea typeface="Verdana" pitchFamily="34" charset="0"/>
              <a:cs typeface="Arial" pitchFamily="34" charset="0"/>
            </a:endParaRP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GB" sz="1500" dirty="0" smtClean="0">
                <a:ea typeface="Verdana" pitchFamily="34" charset="0"/>
                <a:cs typeface="Arial" pitchFamily="34" charset="0"/>
              </a:rPr>
              <a:t>TA13: “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Good idea to put high availability and resilience here with security, as they can be seen as means to counter </a:t>
            </a:r>
            <a:r>
              <a:rPr lang="en-US" sz="1500" i="1" dirty="0" err="1" smtClean="0">
                <a:ea typeface="Verdana" pitchFamily="34" charset="0"/>
                <a:cs typeface="Arial" pitchFamily="34" charset="0"/>
              </a:rPr>
              <a:t>DDoS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”, “Covers too much. Would suggest to split: 1) Security, Privacy 2) Resilience, High Availability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”</a:t>
            </a:r>
          </a:p>
          <a:p>
            <a:pPr marL="349250" lvl="1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1500" dirty="0" smtClean="0">
                <a:ea typeface="Verdana" pitchFamily="34" charset="0"/>
                <a:cs typeface="Arial" pitchFamily="34" charset="0"/>
              </a:rPr>
              <a:t>TA21: </a:t>
            </a:r>
            <a:r>
              <a:rPr lang="en-GB" sz="1500" dirty="0" smtClean="0">
                <a:ea typeface="Verdana" pitchFamily="34" charset="0"/>
                <a:cs typeface="Arial" pitchFamily="34" charset="0"/>
              </a:rPr>
              <a:t>“T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he </a:t>
            </a:r>
            <a:r>
              <a:rPr lang="en-US" sz="1500" i="1" dirty="0" err="1" smtClean="0">
                <a:ea typeface="Verdana" pitchFamily="34" charset="0"/>
                <a:cs typeface="Arial" pitchFamily="34" charset="0"/>
              </a:rPr>
              <a:t>virtualisation</a:t>
            </a:r>
            <a:r>
              <a:rPr lang="en-US" sz="1500" i="1" dirty="0" smtClean="0">
                <a:ea typeface="Verdana" pitchFamily="34" charset="0"/>
                <a:cs typeface="Arial" pitchFamily="34" charset="0"/>
              </a:rPr>
              <a:t> of the functions and services from infrastructure implementation brings opportunities for cities and nations in coordinated manner (…) requires some business experimentations and large scale demonstrators across advanced cities; demonstrating the integration of business and technologies</a:t>
            </a:r>
            <a:r>
              <a:rPr lang="en-US" sz="1500" dirty="0" smtClean="0">
                <a:ea typeface="Verdana" pitchFamily="34" charset="0"/>
                <a:cs typeface="Arial" pitchFamily="34" charset="0"/>
              </a:rPr>
              <a:t>”</a:t>
            </a:r>
            <a:endParaRPr lang="en-GB" sz="1600" dirty="0" smtClean="0"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r>
              <a:rPr lang="fr-FR" sz="3400" dirty="0" err="1" smtClean="0"/>
              <a:t>Outline</a:t>
            </a:r>
            <a:endParaRPr lang="fr-FR" sz="3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551709" y="1640114"/>
            <a:ext cx="7287491" cy="352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0" bIns="0"/>
          <a:lstStyle/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Model Approach</a:t>
            </a: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Model Scope &amp; Coverage</a:t>
            </a: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Model </a:t>
            </a:r>
            <a:r>
              <a:rPr lang="fr-FR" sz="2800" dirty="0" err="1" smtClean="0">
                <a:solidFill>
                  <a:srgbClr val="002060"/>
                </a:solidFill>
              </a:rPr>
              <a:t>Specificities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Model </a:t>
            </a:r>
            <a:r>
              <a:rPr lang="fr-FR" sz="2800" dirty="0" err="1" smtClean="0">
                <a:solidFill>
                  <a:srgbClr val="002060"/>
                </a:solidFill>
              </a:rPr>
              <a:t>Roadmap</a:t>
            </a:r>
            <a:endParaRPr lang="fr-FR" sz="2800" dirty="0" smtClean="0">
              <a:solidFill>
                <a:srgbClr val="002060"/>
              </a:solidFill>
            </a:endParaRP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Model </a:t>
            </a:r>
            <a:r>
              <a:rPr lang="fr-FR" sz="2800" dirty="0" err="1" smtClean="0">
                <a:solidFill>
                  <a:srgbClr val="002060"/>
                </a:solidFill>
              </a:rPr>
              <a:t>TAs</a:t>
            </a:r>
            <a:r>
              <a:rPr lang="fr-FR" sz="2800" dirty="0" smtClean="0">
                <a:solidFill>
                  <a:srgbClr val="002060"/>
                </a:solidFill>
              </a:rPr>
              <a:t> Portfolio</a:t>
            </a: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Model Public Consultation</a:t>
            </a:r>
          </a:p>
          <a:p>
            <a:pPr marL="349250" indent="-349250" eaLnBrk="0" hangingPunct="0">
              <a:spcBef>
                <a:spcPts val="9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2060"/>
                </a:solidFill>
              </a:rPr>
              <a:t>Phase 2 </a:t>
            </a:r>
            <a:r>
              <a:rPr lang="fr-FR" sz="2800" dirty="0" err="1" smtClean="0">
                <a:solidFill>
                  <a:srgbClr val="002060"/>
                </a:solidFill>
              </a:rPr>
              <a:t>Pre</a:t>
            </a:r>
            <a:r>
              <a:rPr lang="fr-FR" sz="2800" dirty="0" smtClean="0">
                <a:solidFill>
                  <a:srgbClr val="002060"/>
                </a:solidFill>
              </a:rPr>
              <a:t>-</a:t>
            </a:r>
            <a:r>
              <a:rPr lang="fr-FR" sz="2800" dirty="0" err="1" smtClean="0">
                <a:solidFill>
                  <a:srgbClr val="002060"/>
                </a:solidFill>
              </a:rPr>
              <a:t>definition</a:t>
            </a:r>
            <a:r>
              <a:rPr lang="fr-FR" sz="2800" dirty="0" smtClean="0">
                <a:solidFill>
                  <a:srgbClr val="002060"/>
                </a:solidFill>
              </a:rPr>
              <a:t> Plan </a:t>
            </a:r>
            <a:r>
              <a:rPr lang="fr-FR" sz="2800" dirty="0" err="1" smtClean="0">
                <a:solidFill>
                  <a:srgbClr val="002060"/>
                </a:solidFill>
              </a:rPr>
              <a:t>Up-dates</a:t>
            </a:r>
            <a:endParaRPr lang="fr-FR" sz="28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312" y="5831224"/>
            <a:ext cx="6509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hlinkClick r:id="rId3"/>
              </a:rPr>
              <a:t>https://5g-ppp.eu/5g-ppp-phase-2-pre-structuring-model/</a:t>
            </a:r>
            <a:endParaRPr lang="en-US" sz="2000" dirty="0"/>
          </a:p>
        </p:txBody>
      </p:sp>
      <p:sp>
        <p:nvSpPr>
          <p:cNvPr id="8" name="Flèche droite 7"/>
          <p:cNvSpPr/>
          <p:nvPr/>
        </p:nvSpPr>
        <p:spPr>
          <a:xfrm>
            <a:off x="1636996" y="5936104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57746"/>
            <a:ext cx="7477382" cy="4608704"/>
          </a:xfrm>
        </p:spPr>
        <p:txBody>
          <a:bodyPr/>
          <a:lstStyle/>
          <a:p>
            <a:pPr>
              <a:spcBef>
                <a:spcPts val="200"/>
              </a:spcBef>
              <a:buClr>
                <a:schemeClr val="tx1"/>
              </a:buClr>
              <a:buNone/>
            </a:pPr>
            <a:r>
              <a:rPr lang="fr-FR" sz="2000" dirty="0" smtClean="0">
                <a:cs typeface="Arial" pitchFamily="34" charset="0"/>
              </a:rPr>
              <a:t>Up-to-date Phase 2 </a:t>
            </a:r>
            <a:r>
              <a:rPr lang="fr-FR" sz="2000" dirty="0" err="1" smtClean="0">
                <a:cs typeface="Arial" pitchFamily="34" charset="0"/>
              </a:rPr>
              <a:t>Pre</a:t>
            </a:r>
            <a:r>
              <a:rPr lang="fr-FR" sz="2000" dirty="0" smtClean="0">
                <a:cs typeface="Arial" pitchFamily="34" charset="0"/>
              </a:rPr>
              <a:t>-</a:t>
            </a:r>
            <a:r>
              <a:rPr lang="fr-FR" sz="2000" dirty="0" err="1" smtClean="0">
                <a:cs typeface="Arial" pitchFamily="34" charset="0"/>
              </a:rPr>
              <a:t>definition</a:t>
            </a:r>
            <a:r>
              <a:rPr lang="fr-FR" sz="2000" dirty="0" smtClean="0">
                <a:cs typeface="Arial" pitchFamily="34" charset="0"/>
              </a:rPr>
              <a:t> Plan </a:t>
            </a:r>
            <a:r>
              <a:rPr lang="fr-FR" sz="2000" dirty="0" err="1" smtClean="0">
                <a:cs typeface="Arial" pitchFamily="34" charset="0"/>
              </a:rPr>
              <a:t>Roadmap</a:t>
            </a:r>
            <a:endParaRPr lang="en-US" sz="2000" dirty="0" smtClean="0">
              <a:cs typeface="Arial" pitchFamily="34" charset="0"/>
            </a:endParaRPr>
          </a:p>
          <a:p>
            <a:pPr lvl="1">
              <a:spcBef>
                <a:spcPts val="200"/>
              </a:spcBef>
              <a:buClr>
                <a:schemeClr val="tx1"/>
              </a:buClr>
              <a:buNone/>
            </a:pPr>
            <a:endParaRPr lang="en-GB" sz="1400" dirty="0" smtClean="0">
              <a:cs typeface="Arial" pitchFamily="34" charset="0"/>
            </a:endParaRPr>
          </a:p>
          <a:p>
            <a:pPr lvl="1">
              <a:spcBef>
                <a:spcPts val="200"/>
              </a:spcBef>
              <a:buClr>
                <a:schemeClr val="tx1"/>
              </a:buClr>
            </a:pPr>
            <a:endParaRPr lang="en-GB" sz="1400" dirty="0" smtClean="0">
              <a:cs typeface="Arial" pitchFamily="34" charset="0"/>
            </a:endParaRPr>
          </a:p>
          <a:p>
            <a:pPr lvl="1">
              <a:spcBef>
                <a:spcPts val="200"/>
              </a:spcBef>
              <a:buClr>
                <a:schemeClr val="tx1"/>
              </a:buClr>
            </a:pPr>
            <a:endParaRPr lang="en-GB" sz="1400" dirty="0" smtClean="0">
              <a:cs typeface="Arial" pitchFamily="34" charset="0"/>
            </a:endParaRPr>
          </a:p>
        </p:txBody>
      </p:sp>
      <p:sp>
        <p:nvSpPr>
          <p:cNvPr id="70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smtClean="0"/>
              <a:t>Phase 2 Pre-definition Plan Up-dates</a:t>
            </a:r>
            <a:endParaRPr lang="fr-FR" sz="2800" dirty="0"/>
          </a:p>
        </p:txBody>
      </p:sp>
      <p:sp>
        <p:nvSpPr>
          <p:cNvPr id="71" name="Espace réservé du contenu 2"/>
          <p:cNvSpPr txBox="1">
            <a:spLocks/>
          </p:cNvSpPr>
          <p:nvPr/>
        </p:nvSpPr>
        <p:spPr>
          <a:xfrm>
            <a:off x="1331640" y="1731818"/>
            <a:ext cx="7549124" cy="4206920"/>
          </a:xfrm>
          <a:prstGeom prst="rect">
            <a:avLst/>
          </a:prstGeom>
        </p:spPr>
        <p:txBody>
          <a:bodyPr/>
          <a:lstStyle/>
          <a:p>
            <a:pPr marL="349250" marR="0" lvl="1" indent="-349250" algn="l" defTabSz="914400" rtl="0" eaLnBrk="0" fontAlgn="auto" latinLnBrk="0" hangingPunct="0">
              <a:spcBef>
                <a:spcPts val="300"/>
              </a:spcBef>
              <a:buClr>
                <a:srgbClr val="6639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PPP Phase 1 Portfolio </a:t>
            </a:r>
            <a:r>
              <a:rPr kumimoji="0" lang="fr-FR" altLang="ko-K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analysis</a:t>
            </a:r>
            <a:endParaRPr kumimoji="0" lang="fr-FR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marL="349250" marR="0" lvl="1" indent="-349250" algn="l" defTabSz="914400" rtl="0" eaLnBrk="0" fontAlgn="auto" latinLnBrk="0" hangingPunct="0">
              <a:spcBef>
                <a:spcPts val="300"/>
              </a:spcBef>
              <a:buClr>
                <a:srgbClr val="6639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 Phase 1 Post-mortem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analysis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(incl.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survey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</a:t>
            </a:r>
          </a:p>
          <a:p>
            <a:pPr marL="349250" marR="0" lvl="1" indent="-349250" algn="l" defTabSz="914400" rtl="0" eaLnBrk="0" fontAlgn="auto" latinLnBrk="0" hangingPunct="0">
              <a:spcBef>
                <a:spcPts val="300"/>
              </a:spcBef>
              <a:buClr>
                <a:srgbClr val="6639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PPP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Phase 2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Recommendations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definition</a:t>
            </a:r>
            <a:endParaRPr kumimoji="0" lang="fr-FR" sz="16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  <a:defRPr/>
            </a:pP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 Phase 2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Pre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structuring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Model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definition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version 1.0 and public consultation</a:t>
            </a:r>
          </a:p>
          <a:p>
            <a:pPr marL="349250" marR="0" lvl="1" indent="-349250" algn="l" defTabSz="914400" rtl="0" eaLnBrk="0" fontAlgn="auto" latinLnBrk="0" hangingPunct="0">
              <a:spcBef>
                <a:spcPts val="300"/>
              </a:spcBef>
              <a:buClr>
                <a:srgbClr val="6639B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600" baseline="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Experimentation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Strategy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definition</a:t>
            </a:r>
            <a:endParaRPr lang="fr-FR" sz="1600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 Phase 2 Info Days and Awareness events </a:t>
            </a: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 Phase 1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synchronization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during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EuCNC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2016</a:t>
            </a:r>
            <a:endParaRPr lang="en-US" sz="1600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PPP Phase 2 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Pre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-</a:t>
            </a:r>
            <a:r>
              <a:rPr lang="fr-F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structuring</a:t>
            </a:r>
            <a:r>
              <a:rPr lang="fr-F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Model </a:t>
            </a: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Version 2.0 to benefit from the public consultation and interactions </a:t>
            </a:r>
            <a:r>
              <a:rPr lang="en-US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organised</a:t>
            </a: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during Info Days / Awareness Events</a:t>
            </a:r>
          </a:p>
          <a:p>
            <a:pPr marL="806450" lvl="2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Model to be widely accepted by the Community and to be recommended by Association and EC as « reference » platform and guidelines for the further development of Proposals</a:t>
            </a:r>
          </a:p>
          <a:p>
            <a:pPr marL="806450" lvl="2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Model to be provided as input to the Evaluation</a:t>
            </a: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Brokerage Platform definition, design and implementation, to  benefit from discussions </a:t>
            </a: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during Info </a:t>
            </a: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Days / Awareness Events</a:t>
            </a:r>
          </a:p>
          <a:p>
            <a:pPr marL="349250" lvl="1" indent="-349250" eaLnBrk="0" hangingPunct="0"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Solid FAQ webpage to be developed and up-dated until the Call 2 deadline so that all Community members have access to the latest information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9DDD-EB7E-43BB-87EF-AF97D554772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72397" y="206084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>
                <a:solidFill>
                  <a:srgbClr val="002060"/>
                </a:solidFill>
              </a:rPr>
              <a:t>Thank</a:t>
            </a:r>
            <a:r>
              <a:rPr lang="fr-FR" sz="4000" b="1" dirty="0" smtClean="0">
                <a:solidFill>
                  <a:srgbClr val="002060"/>
                </a:solidFill>
              </a:rPr>
              <a:t> </a:t>
            </a:r>
            <a:r>
              <a:rPr lang="fr-FR" sz="4000" b="1" dirty="0" err="1" smtClean="0">
                <a:solidFill>
                  <a:srgbClr val="002060"/>
                </a:solidFill>
              </a:rPr>
              <a:t>you</a:t>
            </a:r>
            <a:r>
              <a:rPr lang="fr-FR" sz="4000" b="1" dirty="0" smtClean="0">
                <a:solidFill>
                  <a:srgbClr val="002060"/>
                </a:solidFill>
              </a:rPr>
              <a:t> for </a:t>
            </a:r>
            <a:r>
              <a:rPr lang="fr-FR" sz="4000" b="1" dirty="0" err="1" smtClean="0">
                <a:solidFill>
                  <a:srgbClr val="002060"/>
                </a:solidFill>
              </a:rPr>
              <a:t>your</a:t>
            </a:r>
            <a:r>
              <a:rPr lang="fr-FR" sz="4000" b="1" dirty="0" smtClean="0">
                <a:solidFill>
                  <a:srgbClr val="002060"/>
                </a:solidFill>
              </a:rPr>
              <a:t> attention!</a:t>
            </a:r>
          </a:p>
          <a:p>
            <a:pPr algn="ctr"/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88640"/>
            <a:ext cx="346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http://5g-ppp.eu</a:t>
            </a:r>
          </a:p>
        </p:txBody>
      </p:sp>
    </p:spTree>
    <p:extLst>
      <p:ext uri="{BB962C8B-B14F-4D97-AF65-F5344CB8AC3E}">
        <p14:creationId xmlns="" xmlns:p14="http://schemas.microsoft.com/office/powerpoint/2010/main" val="19593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Approach (1/4)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510145"/>
            <a:ext cx="7549124" cy="4807528"/>
          </a:xfrm>
        </p:spPr>
        <p:txBody>
          <a:bodyPr/>
          <a:lstStyle/>
          <a:p>
            <a:pPr marL="349250" lvl="0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PPP is an ambitious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programme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with ambitious KPIs</a:t>
            </a:r>
          </a:p>
          <a:p>
            <a:pPr marL="349250" lvl="0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More than a group of standalone projects working together through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Concertation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&amp; Clusters meetings and activities</a:t>
            </a:r>
          </a:p>
          <a:p>
            <a:pPr marL="349250" lvl="0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Pre-structuring Model </a:t>
            </a:r>
          </a:p>
          <a:p>
            <a:pPr marL="723900" lvl="1" indent="-280988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Ensuring that the right set of projects (portfolio) will work together</a:t>
            </a:r>
          </a:p>
          <a:p>
            <a:pPr marL="1166813" lvl="2" indent="-26670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Intra-phase and </a:t>
            </a:r>
            <a:r>
              <a:rPr lang="fr-FR" altLang="ko-K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through</a:t>
            </a:r>
            <a:r>
              <a:rPr lang="fr-FR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phases (70+ </a:t>
            </a:r>
            <a:r>
              <a:rPr lang="fr-FR" altLang="ko-K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projects</a:t>
            </a:r>
            <a:r>
              <a:rPr lang="fr-FR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in the full programme)</a:t>
            </a:r>
          </a:p>
          <a:p>
            <a:pPr marL="1166813" lvl="2" indent="-26670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Model presenting features to guarantee smooth integration of new projects in existing coordinated </a:t>
            </a:r>
            <a:r>
              <a:rPr lang="en-US" altLang="ko-KR" sz="16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programme</a:t>
            </a:r>
            <a:endParaRPr lang="en-US" altLang="ko-KR" sz="1600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720725" lvl="1" indent="-263525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focused on Phase 2 projects portfolio and related projects, not on proposals</a:t>
            </a:r>
          </a:p>
          <a:p>
            <a:pPr marL="720725" lvl="1" indent="-263525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defining Targeted Actions (TAs)</a:t>
            </a:r>
          </a:p>
          <a:p>
            <a:pPr marL="1166813" lvl="2" indent="-26670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Rationale, Objective, Scope and Expected Impact</a:t>
            </a:r>
          </a:p>
          <a:p>
            <a:pPr marL="806450" lvl="1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specific (added value) but not prescriptive</a:t>
            </a:r>
          </a:p>
          <a:p>
            <a:pPr marL="349250" lvl="0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to be widely accepted by the Community and to be recommended by Association and EC as « reference » platform and guidelines for the further development of proposals</a:t>
            </a:r>
          </a:p>
          <a:p>
            <a:pPr marL="349250" lvl="1" indent="-349250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Evaluation of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proposals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to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consider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the model as input to the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evaluation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process</a:t>
            </a:r>
            <a:endParaRPr lang="en-US" altLang="ko-KR" sz="1600" dirty="0" smtClean="0">
              <a:ea typeface="Tahoma" pitchFamily="34" charset="0"/>
              <a:cs typeface="Tahoma" pitchFamily="34" charset="0"/>
            </a:endParaRPr>
          </a:p>
          <a:p>
            <a:pPr marL="723900" lvl="2" indent="-280988" eaLnBrk="0" hangingPunct="0">
              <a:spcBef>
                <a:spcPts val="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Avoiding duplication (“hype effect”) and coverage gaps issues in the portfolio</a:t>
            </a:r>
          </a:p>
          <a:p>
            <a:pPr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</a:pPr>
            <a:endParaRPr lang="en-US" sz="15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967" y="1205349"/>
            <a:ext cx="7217497" cy="518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75656" y="639236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http://5g-ppp.eu/wp-content/uploads/2014/03/5G-Infra-PPP_Pre-structuring-Model_v2.0.pdf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Approach (2/4)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7400250" cy="515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75656" y="639236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http://5g-ppp.eu/wp-content/uploads/2014/03/5G-Infra-PPP_Pre-structuring-Model_v2.0.pdf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Approach (3/4)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31" y="1316182"/>
            <a:ext cx="7368278" cy="5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88474" y="6213871"/>
            <a:ext cx="5181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  <a:cs typeface="Arial" pitchFamily="34" charset="0"/>
              </a:rPr>
              <a:t>Source: 5G Infrastructure Association - PPP Presentation to 3GPP RAN Workshop </a:t>
            </a:r>
          </a:p>
          <a:p>
            <a:r>
              <a:rPr lang="en-GB" sz="1100" dirty="0" smtClean="0">
                <a:solidFill>
                  <a:srgbClr val="002060"/>
                </a:solidFill>
                <a:cs typeface="Arial" pitchFamily="34" charset="0"/>
              </a:rPr>
              <a:t>(17-18.09.15 in Phoenix)</a:t>
            </a:r>
            <a:endParaRPr lang="en-US" sz="1100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Approach (4/4)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Scope &amp; Coverage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93371"/>
            <a:ext cx="7549124" cy="4924302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addressing EC WP2016-17 5G Infrastructure PPP Strategic Objectives </a:t>
            </a:r>
            <a:r>
              <a:rPr lang="en-US" altLang="ko-KR" sz="16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en-US" altLang="ko-KR" sz="16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  <a:hlinkClick r:id="rId3"/>
              </a:rPr>
              <a:t>http://ec.europa.eu/research/participants/data/ref/h2020/wp/2016_2017/main/h2020-wp1617-leit-ict_en.pdf</a:t>
            </a:r>
            <a:r>
              <a:rPr lang="en-US" altLang="ko-KR" sz="16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) 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ICT-07-2017: 5G PPP Research and Validation of critical technologies and systems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RIA Strand 1: Wireless Access and Radio Network Architectures/Technologies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RIA Strand 2: High Capacity Elastic – Optical Networks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RIA Strand 3: Software Networks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CSA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ICT-08-2017: 5G PPP Convergent Technologies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IA Strand 1: Ubiquitous 5G Access Leveraging Optical Technologies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IA Strand 2: Flexible Network Applications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3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RIA: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Cooperations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in Access Convergence	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EUJ-01-2016: RIA 5G - Next Generation Communication Networks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EUK-01-2016: RIA 5G - Next Generation Communication Networks</a:t>
            </a:r>
            <a:endParaRPr lang="en-US" sz="1500" dirty="0" smtClean="0"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Specificities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78857"/>
            <a:ext cx="7549124" cy="493881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fully capturing the Phase 2 specificities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5G requirements and targets from Verticals markets and stakeholders 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Experimentation and validation of 5G technologies and developments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Cross-projects interworking (/Clause 41.4)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considering Phase 2 impact / outcomes at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programme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level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Coordinated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standardisation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contribution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Projects contributions to WGs to reach the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programme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KPIs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Participation to a demonstration of 5G Infrastructure PPP project functionalities, potentially inside a large EC booth in MWC 2019 (EU flagship Phase 2 demonstration)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considering dedicated open “Blue” TAs that would clearly reinforce the Model, as identified from Evaluators / EC Officers perspectives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Inclusion of outstanding / disruptive TA not identified in the Model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Inclusion of a second instance of a defined TA in the Model </a:t>
            </a:r>
          </a:p>
          <a:p>
            <a:pPr marL="723900" lvl="1" indent="-280988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Not creating gap(s) in the Portfolio</a:t>
            </a:r>
          </a:p>
          <a:p>
            <a:pPr marL="349250" lvl="0" indent="-349250" eaLnBrk="0" hangingPunct="0">
              <a:lnSpc>
                <a:spcPct val="110000"/>
              </a:lnSpc>
              <a:spcBef>
                <a:spcPts val="2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capitalising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on Phase 1 experience (incl. Phase 1 preparation survey feedbacks)</a:t>
            </a:r>
          </a:p>
          <a:p>
            <a:pPr>
              <a:spcBef>
                <a:spcPts val="200"/>
              </a:spcBef>
              <a:spcAft>
                <a:spcPts val="100"/>
              </a:spcAft>
              <a:buClr>
                <a:schemeClr val="tx1"/>
              </a:buClr>
            </a:pPr>
            <a:endParaRPr lang="en-US" sz="1500" dirty="0" smtClean="0"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624736" cy="7920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Phase 2 Pre-structuring Model </a:t>
            </a:r>
            <a:br>
              <a:rPr lang="en-US" sz="2800" dirty="0" smtClean="0"/>
            </a:br>
            <a:r>
              <a:rPr lang="en-US" sz="2800" dirty="0" err="1" smtClean="0"/>
              <a:t>Model</a:t>
            </a:r>
            <a:r>
              <a:rPr lang="en-US" sz="2800" dirty="0" smtClean="0"/>
              <a:t> Roadmap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39" y="1291771"/>
            <a:ext cx="7580131" cy="5025902"/>
          </a:xfrm>
        </p:spPr>
        <p:txBody>
          <a:bodyPr/>
          <a:lstStyle/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version 1.0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released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on 02.11.15</a:t>
            </a:r>
          </a:p>
          <a:p>
            <a:pPr marL="723900" lvl="1" indent="-280988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including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14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defined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by Association and 1 « Blue » TA in ICT 7</a:t>
            </a:r>
          </a:p>
          <a:p>
            <a:pPr marL="723900" lvl="1" indent="-280988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including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5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defined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by Association and 2 « Blue »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in ICT 8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Open Consultation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organised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by 5G Infrastructure Association on the basis of Model version 1.0 (DL on 31.12.15)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Forthcoming PPP Info Days and Awareness events incl. specific discussions on the Model</a:t>
            </a:r>
          </a:p>
          <a:p>
            <a:pPr marL="723900" lvl="1" indent="-280988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First EC Info Day on 21.01.16. Detailed definition of Info Days and Awareness Events on-going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version 2.0 to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be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released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the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latest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on 07.03.16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Model version 2.0 to benefit from the Open Consultation and interactions </a:t>
            </a:r>
            <a:r>
              <a:rPr lang="en-US" altLang="ko-KR" sz="1600" dirty="0" err="1" smtClean="0">
                <a:ea typeface="Tahoma" pitchFamily="34" charset="0"/>
                <a:cs typeface="Tahoma" pitchFamily="34" charset="0"/>
              </a:rPr>
              <a:t>organised</a:t>
            </a:r>
            <a:r>
              <a:rPr lang="en-US" altLang="ko-KR" sz="1600" dirty="0" smtClean="0">
                <a:ea typeface="Tahoma" pitchFamily="34" charset="0"/>
                <a:cs typeface="Tahoma" pitchFamily="34" charset="0"/>
              </a:rPr>
              <a:t> during Info Days and Awareness Events</a:t>
            </a:r>
          </a:p>
          <a:p>
            <a:pPr marL="714375" lvl="1" indent="-269875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to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include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14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in ICT 7 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fully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defined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or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also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incl. « Blue » TA)</a:t>
            </a:r>
          </a:p>
          <a:p>
            <a:pPr marL="714375" lvl="1" indent="-269875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Model to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include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7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in ICT 8 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fully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defined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or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also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 incl. « Blue » </a:t>
            </a:r>
            <a:r>
              <a:rPr lang="fr-FR" altLang="ko-KR" sz="1500" dirty="0" err="1" smtClean="0">
                <a:ea typeface="Tahoma" pitchFamily="34" charset="0"/>
                <a:cs typeface="Tahoma" pitchFamily="34" charset="0"/>
              </a:rPr>
              <a:t>TAs</a:t>
            </a:r>
            <a:r>
              <a:rPr lang="fr-FR" altLang="ko-KR" sz="1500" dirty="0" smtClean="0">
                <a:ea typeface="Tahoma" pitchFamily="34" charset="0"/>
                <a:cs typeface="Tahoma" pitchFamily="34" charset="0"/>
              </a:rPr>
              <a:t>)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Phase 2 Call </a:t>
            </a:r>
            <a:r>
              <a:rPr lang="fr-FR" altLang="ko-KR" sz="1600" dirty="0" err="1" smtClean="0">
                <a:ea typeface="Tahoma" pitchFamily="34" charset="0"/>
                <a:cs typeface="Tahoma" pitchFamily="34" charset="0"/>
              </a:rPr>
              <a:t>opening</a:t>
            </a: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 on 10.05.16 (20.10.15 for EUJ and EUK)</a:t>
            </a:r>
          </a:p>
          <a:p>
            <a:pPr marL="349250" lvl="0" indent="-349250" eaLnBrk="0" hangingPunct="0">
              <a:spcBef>
                <a:spcPts val="600"/>
              </a:spcBef>
              <a:buClr>
                <a:srgbClr val="6639B7"/>
              </a:buClr>
              <a:buFont typeface="Wingdings" pitchFamily="2" charset="2"/>
              <a:buChar char="§"/>
            </a:pPr>
            <a:r>
              <a:rPr lang="fr-FR" altLang="ko-KR" sz="1600" dirty="0" smtClean="0">
                <a:ea typeface="Tahoma" pitchFamily="34" charset="0"/>
                <a:cs typeface="Tahoma" pitchFamily="34" charset="0"/>
              </a:rPr>
              <a:t>Phase 2 Call deadline on 08.11.16 (19.01.16 for EUJ and EUK)</a:t>
            </a:r>
            <a:endParaRPr lang="en-US" sz="1500" dirty="0" smtClean="0"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6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946</Words>
  <Application>Microsoft Office PowerPoint</Application>
  <PresentationFormat>Affichage à l'écran (4:3)</PresentationFormat>
  <Paragraphs>156</Paragraphs>
  <Slides>21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1_Conception personnalisée</vt:lpstr>
      <vt:lpstr>Thème Office</vt:lpstr>
      <vt:lpstr>Diapositive 1</vt:lpstr>
      <vt:lpstr>Outline</vt:lpstr>
      <vt:lpstr>Phase 2 Pre-structuring Model  Model Approach (1/4)</vt:lpstr>
      <vt:lpstr>Phase 2 Pre-structuring Model  Model Approach (2/4)</vt:lpstr>
      <vt:lpstr>Phase 2 Pre-structuring Model  Model Approach (3/4)</vt:lpstr>
      <vt:lpstr>Phase 2 Pre-structuring Model  Model Approach (4/4)</vt:lpstr>
      <vt:lpstr>Phase 2 Pre-structuring Model  Model Scope &amp; Coverage</vt:lpstr>
      <vt:lpstr>Phase 2 Pre-structuring Model  Model Specificities</vt:lpstr>
      <vt:lpstr>Phase 2 Pre-structuring Model  Model Roadmap</vt:lpstr>
      <vt:lpstr>Phase 2 Pre-structuring Model  Model – TAs Portfolio (1/7)</vt:lpstr>
      <vt:lpstr>Phase 2 Pre-structuring Model  Model – TAs Portfolio (2/7)</vt:lpstr>
      <vt:lpstr>Phase 2 Pre-structuring Model  Model – TAs Portfolio (3/7)</vt:lpstr>
      <vt:lpstr>Phase 2 Pre-structuring Model  Model – TAs Portfolio (4/7)</vt:lpstr>
      <vt:lpstr>Phase 2 Pre-structuring Model  Model – TAs Portfolio (5/7)</vt:lpstr>
      <vt:lpstr>Phase 2 Pre-structuring Model  Model – TAs Portfolio (6/7)</vt:lpstr>
      <vt:lpstr>Phase 2 Pre-structuring Model  Model – TAs Portfolio (7/7)</vt:lpstr>
      <vt:lpstr>Phase 2 Pre-structuring Model  Public Consultation (1/3)</vt:lpstr>
      <vt:lpstr>Phase 2 Pre-structuring Model  Public Consultation (2/3)</vt:lpstr>
      <vt:lpstr>Phase 2 Pre-structuring Model  Public Consultation (3/3)</vt:lpstr>
      <vt:lpstr>Phase 2 Pre-structuring Model  Phase 2 Pre-definition Plan Up-dates</vt:lpstr>
      <vt:lpstr>Diapositive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Infrastructure PPP</dc:title>
  <dc:creator>Didier Bourse</dc:creator>
  <cp:lastModifiedBy>dbourse</cp:lastModifiedBy>
  <cp:revision>230</cp:revision>
  <dcterms:created xsi:type="dcterms:W3CDTF">2014-06-02T09:56:34Z</dcterms:created>
  <dcterms:modified xsi:type="dcterms:W3CDTF">2016-01-20T21:26:59Z</dcterms:modified>
</cp:coreProperties>
</file>